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4.xml" ContentType="application/vnd.openxmlformats-officedocument.theme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2"/>
    <p:sldMasterId id="2147483672" r:id="rId3"/>
    <p:sldMasterId id="2147483684" r:id="rId4"/>
    <p:sldMasterId id="2147483696" r:id="rId5"/>
  </p:sldMasterIdLst>
  <p:notesMasterIdLst>
    <p:notesMasterId r:id="rId181"/>
  </p:notesMasterIdLst>
  <p:sldIdLst>
    <p:sldId id="256" r:id="rId6"/>
    <p:sldId id="438" r:id="rId7"/>
    <p:sldId id="439" r:id="rId8"/>
    <p:sldId id="441" r:id="rId9"/>
    <p:sldId id="440" r:id="rId10"/>
    <p:sldId id="957" r:id="rId11"/>
    <p:sldId id="442" r:id="rId12"/>
    <p:sldId id="447" r:id="rId13"/>
    <p:sldId id="968" r:id="rId14"/>
    <p:sldId id="445" r:id="rId15"/>
    <p:sldId id="446" r:id="rId16"/>
    <p:sldId id="958" r:id="rId17"/>
    <p:sldId id="449" r:id="rId18"/>
    <p:sldId id="454" r:id="rId19"/>
    <p:sldId id="969" r:id="rId20"/>
    <p:sldId id="450" r:id="rId21"/>
    <p:sldId id="453" r:id="rId22"/>
    <p:sldId id="970" r:id="rId23"/>
    <p:sldId id="455" r:id="rId24"/>
    <p:sldId id="456" r:id="rId25"/>
    <p:sldId id="457" r:id="rId26"/>
    <p:sldId id="596" r:id="rId27"/>
    <p:sldId id="601" r:id="rId28"/>
    <p:sldId id="597" r:id="rId29"/>
    <p:sldId id="962" r:id="rId30"/>
    <p:sldId id="966" r:id="rId31"/>
    <p:sldId id="918" r:id="rId32"/>
    <p:sldId id="959" r:id="rId33"/>
    <p:sldId id="961" r:id="rId34"/>
    <p:sldId id="960" r:id="rId35"/>
    <p:sldId id="458" r:id="rId36"/>
    <p:sldId id="971" r:id="rId37"/>
    <p:sldId id="602" r:id="rId38"/>
    <p:sldId id="491" r:id="rId39"/>
    <p:sldId id="595" r:id="rId40"/>
    <p:sldId id="461" r:id="rId41"/>
    <p:sldId id="933" r:id="rId42"/>
    <p:sldId id="953" r:id="rId43"/>
    <p:sldId id="552" r:id="rId44"/>
    <p:sldId id="928" r:id="rId45"/>
    <p:sldId id="476" r:id="rId46"/>
    <p:sldId id="599" r:id="rId47"/>
    <p:sldId id="486" r:id="rId48"/>
    <p:sldId id="600" r:id="rId49"/>
    <p:sldId id="964" r:id="rId50"/>
    <p:sldId id="939" r:id="rId51"/>
    <p:sldId id="917" r:id="rId52"/>
    <p:sldId id="955" r:id="rId53"/>
    <p:sldId id="956" r:id="rId54"/>
    <p:sldId id="483" r:id="rId55"/>
    <p:sldId id="938" r:id="rId56"/>
    <p:sldId id="802" r:id="rId57"/>
    <p:sldId id="598" r:id="rId58"/>
    <p:sldId id="487" r:id="rId59"/>
    <p:sldId id="565" r:id="rId60"/>
    <p:sldId id="564" r:id="rId61"/>
    <p:sldId id="488" r:id="rId62"/>
    <p:sldId id="467" r:id="rId63"/>
    <p:sldId id="468" r:id="rId64"/>
    <p:sldId id="484" r:id="rId65"/>
    <p:sldId id="489" r:id="rId66"/>
    <p:sldId id="490" r:id="rId67"/>
    <p:sldId id="911" r:id="rId68"/>
    <p:sldId id="910" r:id="rId69"/>
    <p:sldId id="492" r:id="rId70"/>
    <p:sldId id="493" r:id="rId71"/>
    <p:sldId id="963" r:id="rId72"/>
    <p:sldId id="916" r:id="rId73"/>
    <p:sldId id="495" r:id="rId74"/>
    <p:sldId id="967" r:id="rId75"/>
    <p:sldId id="935" r:id="rId76"/>
    <p:sldId id="936" r:id="rId77"/>
    <p:sldId id="498" r:id="rId78"/>
    <p:sldId id="499" r:id="rId79"/>
    <p:sldId id="610" r:id="rId80"/>
    <p:sldId id="470" r:id="rId81"/>
    <p:sldId id="922" r:id="rId82"/>
    <p:sldId id="497" r:id="rId83"/>
    <p:sldId id="920" r:id="rId84"/>
    <p:sldId id="473" r:id="rId85"/>
    <p:sldId id="934" r:id="rId86"/>
    <p:sldId id="474" r:id="rId87"/>
    <p:sldId id="475" r:id="rId88"/>
    <p:sldId id="510" r:id="rId89"/>
    <p:sldId id="501" r:id="rId90"/>
    <p:sldId id="502" r:id="rId91"/>
    <p:sldId id="509" r:id="rId92"/>
    <p:sldId id="503" r:id="rId93"/>
    <p:sldId id="550" r:id="rId94"/>
    <p:sldId id="587" r:id="rId95"/>
    <p:sldId id="504" r:id="rId96"/>
    <p:sldId id="508" r:id="rId97"/>
    <p:sldId id="547" r:id="rId98"/>
    <p:sldId id="554" r:id="rId99"/>
    <p:sldId id="556" r:id="rId100"/>
    <p:sldId id="555" r:id="rId101"/>
    <p:sldId id="580" r:id="rId102"/>
    <p:sldId id="581" r:id="rId103"/>
    <p:sldId id="582" r:id="rId104"/>
    <p:sldId id="965" r:id="rId105"/>
    <p:sldId id="590" r:id="rId106"/>
    <p:sldId id="571" r:id="rId107"/>
    <p:sldId id="589" r:id="rId108"/>
    <p:sldId id="557" r:id="rId109"/>
    <p:sldId id="926" r:id="rId110"/>
    <p:sldId id="951" r:id="rId111"/>
    <p:sldId id="945" r:id="rId112"/>
    <p:sldId id="942" r:id="rId113"/>
    <p:sldId id="943" r:id="rId114"/>
    <p:sldId id="944" r:id="rId115"/>
    <p:sldId id="941" r:id="rId116"/>
    <p:sldId id="593" r:id="rId117"/>
    <p:sldId id="594" r:id="rId118"/>
    <p:sldId id="904" r:id="rId119"/>
    <p:sldId id="559" r:id="rId120"/>
    <p:sldId id="558" r:id="rId121"/>
    <p:sldId id="562" r:id="rId122"/>
    <p:sldId id="570" r:id="rId123"/>
    <p:sldId id="972" r:id="rId124"/>
    <p:sldId id="575" r:id="rId125"/>
    <p:sldId id="573" r:id="rId126"/>
    <p:sldId id="915" r:id="rId127"/>
    <p:sldId id="576" r:id="rId128"/>
    <p:sldId id="577" r:id="rId129"/>
    <p:sldId id="927" r:id="rId130"/>
    <p:sldId id="837" r:id="rId131"/>
    <p:sldId id="905" r:id="rId132"/>
    <p:sldId id="914" r:id="rId133"/>
    <p:sldId id="517" r:id="rId134"/>
    <p:sldId id="518" r:id="rId135"/>
    <p:sldId id="537" r:id="rId136"/>
    <p:sldId id="523" r:id="rId137"/>
    <p:sldId id="976" r:id="rId138"/>
    <p:sldId id="977" r:id="rId139"/>
    <p:sldId id="981" r:id="rId140"/>
    <p:sldId id="978" r:id="rId141"/>
    <p:sldId id="542" r:id="rId142"/>
    <p:sldId id="982" r:id="rId143"/>
    <p:sldId id="983" r:id="rId144"/>
    <p:sldId id="994" r:id="rId145"/>
    <p:sldId id="985" r:id="rId146"/>
    <p:sldId id="986" r:id="rId147"/>
    <p:sldId id="987" r:id="rId148"/>
    <p:sldId id="988" r:id="rId149"/>
    <p:sldId id="979" r:id="rId150"/>
    <p:sldId id="984" r:id="rId151"/>
    <p:sldId id="980" r:id="rId152"/>
    <p:sldId id="541" r:id="rId153"/>
    <p:sldId id="538" r:id="rId154"/>
    <p:sldId id="543" r:id="rId155"/>
    <p:sldId id="989" r:id="rId156"/>
    <p:sldId id="990" r:id="rId157"/>
    <p:sldId id="947" r:id="rId158"/>
    <p:sldId id="948" r:id="rId159"/>
    <p:sldId id="949" r:id="rId160"/>
    <p:sldId id="544" r:id="rId161"/>
    <p:sldId id="950" r:id="rId162"/>
    <p:sldId id="530" r:id="rId163"/>
    <p:sldId id="591" r:id="rId164"/>
    <p:sldId id="991" r:id="rId165"/>
    <p:sldId id="925" r:id="rId166"/>
    <p:sldId id="531" r:id="rId167"/>
    <p:sldId id="532" r:id="rId168"/>
    <p:sldId id="528" r:id="rId169"/>
    <p:sldId id="536" r:id="rId170"/>
    <p:sldId id="553" r:id="rId171"/>
    <p:sldId id="952" r:id="rId172"/>
    <p:sldId id="992" r:id="rId173"/>
    <p:sldId id="929" r:id="rId174"/>
    <p:sldId id="930" r:id="rId175"/>
    <p:sldId id="931" r:id="rId176"/>
    <p:sldId id="937" r:id="rId177"/>
    <p:sldId id="605" r:id="rId178"/>
    <p:sldId id="606" r:id="rId179"/>
    <p:sldId id="603" r:id="rId180"/>
  </p:sldIdLst>
  <p:sldSz cx="9144000" cy="6858000" type="screen4x3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70">
          <p15:clr>
            <a:srgbClr val="A4A3A4"/>
          </p15:clr>
        </p15:guide>
        <p15:guide id="2" pos="285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CC"/>
    <a:srgbClr val="006600"/>
    <a:srgbClr val="FF6600"/>
    <a:srgbClr val="080808"/>
    <a:srgbClr val="000000"/>
    <a:srgbClr val="FF9933"/>
    <a:srgbClr val="0303DF"/>
    <a:srgbClr val="030DCD"/>
    <a:srgbClr val="E6E6E6"/>
    <a:srgbClr val="00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15" autoAdjust="0"/>
    <p:restoredTop sz="94660" autoAdjust="0"/>
  </p:normalViewPr>
  <p:slideViewPr>
    <p:cSldViewPr snapToGrid="0" snapToObjects="1">
      <p:cViewPr varScale="1">
        <p:scale>
          <a:sx n="105" d="100"/>
          <a:sy n="105" d="100"/>
        </p:scale>
        <p:origin x="1632" y="102"/>
      </p:cViewPr>
      <p:guideLst>
        <p:guide orient="horz" pos="2170"/>
        <p:guide pos="285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1999" cy="71999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2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63" Type="http://schemas.openxmlformats.org/officeDocument/2006/relationships/slide" Target="slides/slide58.xml"/><Relationship Id="rId84" Type="http://schemas.openxmlformats.org/officeDocument/2006/relationships/slide" Target="slides/slide79.xml"/><Relationship Id="rId138" Type="http://schemas.openxmlformats.org/officeDocument/2006/relationships/slide" Target="slides/slide133.xml"/><Relationship Id="rId159" Type="http://schemas.openxmlformats.org/officeDocument/2006/relationships/slide" Target="slides/slide154.xml"/><Relationship Id="rId170" Type="http://schemas.openxmlformats.org/officeDocument/2006/relationships/slide" Target="slides/slide165.xml"/><Relationship Id="rId107" Type="http://schemas.openxmlformats.org/officeDocument/2006/relationships/slide" Target="slides/slide102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53" Type="http://schemas.openxmlformats.org/officeDocument/2006/relationships/slide" Target="slides/slide48.xml"/><Relationship Id="rId74" Type="http://schemas.openxmlformats.org/officeDocument/2006/relationships/slide" Target="slides/slide69.xml"/><Relationship Id="rId128" Type="http://schemas.openxmlformats.org/officeDocument/2006/relationships/slide" Target="slides/slide123.xml"/><Relationship Id="rId149" Type="http://schemas.openxmlformats.org/officeDocument/2006/relationships/slide" Target="slides/slide144.xml"/><Relationship Id="rId5" Type="http://schemas.openxmlformats.org/officeDocument/2006/relationships/slideMaster" Target="slideMasters/slideMaster5.xml"/><Relationship Id="rId95" Type="http://schemas.openxmlformats.org/officeDocument/2006/relationships/slide" Target="slides/slide90.xml"/><Relationship Id="rId160" Type="http://schemas.openxmlformats.org/officeDocument/2006/relationships/slide" Target="slides/slide155.xml"/><Relationship Id="rId181" Type="http://schemas.openxmlformats.org/officeDocument/2006/relationships/notesMaster" Target="notesMasters/notesMaster1.xml"/><Relationship Id="rId22" Type="http://schemas.openxmlformats.org/officeDocument/2006/relationships/slide" Target="slides/slide17.xml"/><Relationship Id="rId43" Type="http://schemas.openxmlformats.org/officeDocument/2006/relationships/slide" Target="slides/slide38.xml"/><Relationship Id="rId64" Type="http://schemas.openxmlformats.org/officeDocument/2006/relationships/slide" Target="slides/slide59.xml"/><Relationship Id="rId118" Type="http://schemas.openxmlformats.org/officeDocument/2006/relationships/slide" Target="slides/slide113.xml"/><Relationship Id="rId139" Type="http://schemas.openxmlformats.org/officeDocument/2006/relationships/slide" Target="slides/slide134.xml"/><Relationship Id="rId85" Type="http://schemas.openxmlformats.org/officeDocument/2006/relationships/slide" Target="slides/slide80.xml"/><Relationship Id="rId150" Type="http://schemas.openxmlformats.org/officeDocument/2006/relationships/slide" Target="slides/slide145.xml"/><Relationship Id="rId171" Type="http://schemas.openxmlformats.org/officeDocument/2006/relationships/slide" Target="slides/slide166.xml"/><Relationship Id="rId12" Type="http://schemas.openxmlformats.org/officeDocument/2006/relationships/slide" Target="slides/slide7.xml"/><Relationship Id="rId33" Type="http://schemas.openxmlformats.org/officeDocument/2006/relationships/slide" Target="slides/slide28.xml"/><Relationship Id="rId108" Type="http://schemas.openxmlformats.org/officeDocument/2006/relationships/slide" Target="slides/slide103.xml"/><Relationship Id="rId129" Type="http://schemas.openxmlformats.org/officeDocument/2006/relationships/slide" Target="slides/slide124.xml"/><Relationship Id="rId54" Type="http://schemas.openxmlformats.org/officeDocument/2006/relationships/slide" Target="slides/slide49.xml"/><Relationship Id="rId75" Type="http://schemas.openxmlformats.org/officeDocument/2006/relationships/slide" Target="slides/slide70.xml"/><Relationship Id="rId96" Type="http://schemas.openxmlformats.org/officeDocument/2006/relationships/slide" Target="slides/slide91.xml"/><Relationship Id="rId140" Type="http://schemas.openxmlformats.org/officeDocument/2006/relationships/slide" Target="slides/slide135.xml"/><Relationship Id="rId161" Type="http://schemas.openxmlformats.org/officeDocument/2006/relationships/slide" Target="slides/slide156.xml"/><Relationship Id="rId182" Type="http://schemas.openxmlformats.org/officeDocument/2006/relationships/presProps" Target="presProps.xml"/><Relationship Id="rId6" Type="http://schemas.openxmlformats.org/officeDocument/2006/relationships/slide" Target="slides/slide1.xml"/><Relationship Id="rId23" Type="http://schemas.openxmlformats.org/officeDocument/2006/relationships/slide" Target="slides/slide18.xml"/><Relationship Id="rId119" Type="http://schemas.openxmlformats.org/officeDocument/2006/relationships/slide" Target="slides/slide114.xml"/><Relationship Id="rId44" Type="http://schemas.openxmlformats.org/officeDocument/2006/relationships/slide" Target="slides/slide39.xml"/><Relationship Id="rId65" Type="http://schemas.openxmlformats.org/officeDocument/2006/relationships/slide" Target="slides/slide60.xml"/><Relationship Id="rId86" Type="http://schemas.openxmlformats.org/officeDocument/2006/relationships/slide" Target="slides/slide81.xml"/><Relationship Id="rId130" Type="http://schemas.openxmlformats.org/officeDocument/2006/relationships/slide" Target="slides/slide125.xml"/><Relationship Id="rId151" Type="http://schemas.openxmlformats.org/officeDocument/2006/relationships/slide" Target="slides/slide146.xml"/><Relationship Id="rId172" Type="http://schemas.openxmlformats.org/officeDocument/2006/relationships/slide" Target="slides/slide167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109" Type="http://schemas.openxmlformats.org/officeDocument/2006/relationships/slide" Target="slides/slide10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97" Type="http://schemas.openxmlformats.org/officeDocument/2006/relationships/slide" Target="slides/slide92.xml"/><Relationship Id="rId104" Type="http://schemas.openxmlformats.org/officeDocument/2006/relationships/slide" Target="slides/slide99.xml"/><Relationship Id="rId120" Type="http://schemas.openxmlformats.org/officeDocument/2006/relationships/slide" Target="slides/slide115.xml"/><Relationship Id="rId125" Type="http://schemas.openxmlformats.org/officeDocument/2006/relationships/slide" Target="slides/slide120.xml"/><Relationship Id="rId141" Type="http://schemas.openxmlformats.org/officeDocument/2006/relationships/slide" Target="slides/slide136.xml"/><Relationship Id="rId146" Type="http://schemas.openxmlformats.org/officeDocument/2006/relationships/slide" Target="slides/slide141.xml"/><Relationship Id="rId167" Type="http://schemas.openxmlformats.org/officeDocument/2006/relationships/slide" Target="slides/slide162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slide" Target="slides/slide87.xml"/><Relationship Id="rId162" Type="http://schemas.openxmlformats.org/officeDocument/2006/relationships/slide" Target="slides/slide157.xml"/><Relationship Id="rId18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slide" Target="slides/slide82.xml"/><Relationship Id="rId110" Type="http://schemas.openxmlformats.org/officeDocument/2006/relationships/slide" Target="slides/slide105.xml"/><Relationship Id="rId115" Type="http://schemas.openxmlformats.org/officeDocument/2006/relationships/slide" Target="slides/slide110.xml"/><Relationship Id="rId131" Type="http://schemas.openxmlformats.org/officeDocument/2006/relationships/slide" Target="slides/slide126.xml"/><Relationship Id="rId136" Type="http://schemas.openxmlformats.org/officeDocument/2006/relationships/slide" Target="slides/slide131.xml"/><Relationship Id="rId157" Type="http://schemas.openxmlformats.org/officeDocument/2006/relationships/slide" Target="slides/slide152.xml"/><Relationship Id="rId178" Type="http://schemas.openxmlformats.org/officeDocument/2006/relationships/slide" Target="slides/slide173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52" Type="http://schemas.openxmlformats.org/officeDocument/2006/relationships/slide" Target="slides/slide147.xml"/><Relationship Id="rId173" Type="http://schemas.openxmlformats.org/officeDocument/2006/relationships/slide" Target="slides/slide168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slide" Target="slides/slide72.xml"/><Relationship Id="rId100" Type="http://schemas.openxmlformats.org/officeDocument/2006/relationships/slide" Target="slides/slide95.xml"/><Relationship Id="rId105" Type="http://schemas.openxmlformats.org/officeDocument/2006/relationships/slide" Target="slides/slide100.xml"/><Relationship Id="rId126" Type="http://schemas.openxmlformats.org/officeDocument/2006/relationships/slide" Target="slides/slide121.xml"/><Relationship Id="rId147" Type="http://schemas.openxmlformats.org/officeDocument/2006/relationships/slide" Target="slides/slide142.xml"/><Relationship Id="rId168" Type="http://schemas.openxmlformats.org/officeDocument/2006/relationships/slide" Target="slides/slide163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93" Type="http://schemas.openxmlformats.org/officeDocument/2006/relationships/slide" Target="slides/slide88.xml"/><Relationship Id="rId98" Type="http://schemas.openxmlformats.org/officeDocument/2006/relationships/slide" Target="slides/slide93.xml"/><Relationship Id="rId121" Type="http://schemas.openxmlformats.org/officeDocument/2006/relationships/slide" Target="slides/slide116.xml"/><Relationship Id="rId142" Type="http://schemas.openxmlformats.org/officeDocument/2006/relationships/slide" Target="slides/slide137.xml"/><Relationship Id="rId163" Type="http://schemas.openxmlformats.org/officeDocument/2006/relationships/slide" Target="slides/slide158.xml"/><Relationship Id="rId184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0.xml"/><Relationship Id="rId46" Type="http://schemas.openxmlformats.org/officeDocument/2006/relationships/slide" Target="slides/slide41.xml"/><Relationship Id="rId67" Type="http://schemas.openxmlformats.org/officeDocument/2006/relationships/slide" Target="slides/slide62.xml"/><Relationship Id="rId116" Type="http://schemas.openxmlformats.org/officeDocument/2006/relationships/slide" Target="slides/slide111.xml"/><Relationship Id="rId137" Type="http://schemas.openxmlformats.org/officeDocument/2006/relationships/slide" Target="slides/slide132.xml"/><Relationship Id="rId158" Type="http://schemas.openxmlformats.org/officeDocument/2006/relationships/slide" Target="slides/slide153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62" Type="http://schemas.openxmlformats.org/officeDocument/2006/relationships/slide" Target="slides/slide57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111" Type="http://schemas.openxmlformats.org/officeDocument/2006/relationships/slide" Target="slides/slide106.xml"/><Relationship Id="rId132" Type="http://schemas.openxmlformats.org/officeDocument/2006/relationships/slide" Target="slides/slide127.xml"/><Relationship Id="rId153" Type="http://schemas.openxmlformats.org/officeDocument/2006/relationships/slide" Target="slides/slide148.xml"/><Relationship Id="rId174" Type="http://schemas.openxmlformats.org/officeDocument/2006/relationships/slide" Target="slides/slide169.xml"/><Relationship Id="rId179" Type="http://schemas.openxmlformats.org/officeDocument/2006/relationships/slide" Target="slides/slide174.xml"/><Relationship Id="rId15" Type="http://schemas.openxmlformats.org/officeDocument/2006/relationships/slide" Target="slides/slide10.xml"/><Relationship Id="rId36" Type="http://schemas.openxmlformats.org/officeDocument/2006/relationships/slide" Target="slides/slide31.xml"/><Relationship Id="rId57" Type="http://schemas.openxmlformats.org/officeDocument/2006/relationships/slide" Target="slides/slide52.xml"/><Relationship Id="rId106" Type="http://schemas.openxmlformats.org/officeDocument/2006/relationships/slide" Target="slides/slide101.xml"/><Relationship Id="rId127" Type="http://schemas.openxmlformats.org/officeDocument/2006/relationships/slide" Target="slides/slide12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52" Type="http://schemas.openxmlformats.org/officeDocument/2006/relationships/slide" Target="slides/slide47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94" Type="http://schemas.openxmlformats.org/officeDocument/2006/relationships/slide" Target="slides/slide89.xml"/><Relationship Id="rId99" Type="http://schemas.openxmlformats.org/officeDocument/2006/relationships/slide" Target="slides/slide94.xml"/><Relationship Id="rId101" Type="http://schemas.openxmlformats.org/officeDocument/2006/relationships/slide" Target="slides/slide96.xml"/><Relationship Id="rId122" Type="http://schemas.openxmlformats.org/officeDocument/2006/relationships/slide" Target="slides/slide117.xml"/><Relationship Id="rId143" Type="http://schemas.openxmlformats.org/officeDocument/2006/relationships/slide" Target="slides/slide138.xml"/><Relationship Id="rId148" Type="http://schemas.openxmlformats.org/officeDocument/2006/relationships/slide" Target="slides/slide143.xml"/><Relationship Id="rId164" Type="http://schemas.openxmlformats.org/officeDocument/2006/relationships/slide" Target="slides/slide159.xml"/><Relationship Id="rId169" Type="http://schemas.openxmlformats.org/officeDocument/2006/relationships/slide" Target="slides/slide164.xml"/><Relationship Id="rId185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80" Type="http://schemas.openxmlformats.org/officeDocument/2006/relationships/slide" Target="slides/slide175.xml"/><Relationship Id="rId26" Type="http://schemas.openxmlformats.org/officeDocument/2006/relationships/slide" Target="slides/slide21.xml"/><Relationship Id="rId47" Type="http://schemas.openxmlformats.org/officeDocument/2006/relationships/slide" Target="slides/slide42.xml"/><Relationship Id="rId68" Type="http://schemas.openxmlformats.org/officeDocument/2006/relationships/slide" Target="slides/slide63.xml"/><Relationship Id="rId89" Type="http://schemas.openxmlformats.org/officeDocument/2006/relationships/slide" Target="slides/slide84.xml"/><Relationship Id="rId112" Type="http://schemas.openxmlformats.org/officeDocument/2006/relationships/slide" Target="slides/slide107.xml"/><Relationship Id="rId133" Type="http://schemas.openxmlformats.org/officeDocument/2006/relationships/slide" Target="slides/slide128.xml"/><Relationship Id="rId154" Type="http://schemas.openxmlformats.org/officeDocument/2006/relationships/slide" Target="slides/slide149.xml"/><Relationship Id="rId175" Type="http://schemas.openxmlformats.org/officeDocument/2006/relationships/slide" Target="slides/slide170.xml"/><Relationship Id="rId16" Type="http://schemas.openxmlformats.org/officeDocument/2006/relationships/slide" Target="slides/slide11.xml"/><Relationship Id="rId37" Type="http://schemas.openxmlformats.org/officeDocument/2006/relationships/slide" Target="slides/slide32.xml"/><Relationship Id="rId58" Type="http://schemas.openxmlformats.org/officeDocument/2006/relationships/slide" Target="slides/slide53.xml"/><Relationship Id="rId79" Type="http://schemas.openxmlformats.org/officeDocument/2006/relationships/slide" Target="slides/slide74.xml"/><Relationship Id="rId102" Type="http://schemas.openxmlformats.org/officeDocument/2006/relationships/slide" Target="slides/slide97.xml"/><Relationship Id="rId123" Type="http://schemas.openxmlformats.org/officeDocument/2006/relationships/slide" Target="slides/slide118.xml"/><Relationship Id="rId144" Type="http://schemas.openxmlformats.org/officeDocument/2006/relationships/slide" Target="slides/slide139.xml"/><Relationship Id="rId90" Type="http://schemas.openxmlformats.org/officeDocument/2006/relationships/slide" Target="slides/slide85.xml"/><Relationship Id="rId165" Type="http://schemas.openxmlformats.org/officeDocument/2006/relationships/slide" Target="slides/slide160.xml"/><Relationship Id="rId27" Type="http://schemas.openxmlformats.org/officeDocument/2006/relationships/slide" Target="slides/slide22.xml"/><Relationship Id="rId48" Type="http://schemas.openxmlformats.org/officeDocument/2006/relationships/slide" Target="slides/slide43.xml"/><Relationship Id="rId69" Type="http://schemas.openxmlformats.org/officeDocument/2006/relationships/slide" Target="slides/slide64.xml"/><Relationship Id="rId113" Type="http://schemas.openxmlformats.org/officeDocument/2006/relationships/slide" Target="slides/slide108.xml"/><Relationship Id="rId134" Type="http://schemas.openxmlformats.org/officeDocument/2006/relationships/slide" Target="slides/slide129.xml"/><Relationship Id="rId80" Type="http://schemas.openxmlformats.org/officeDocument/2006/relationships/slide" Target="slides/slide75.xml"/><Relationship Id="rId155" Type="http://schemas.openxmlformats.org/officeDocument/2006/relationships/slide" Target="slides/slide150.xml"/><Relationship Id="rId176" Type="http://schemas.openxmlformats.org/officeDocument/2006/relationships/slide" Target="slides/slide171.xml"/><Relationship Id="rId17" Type="http://schemas.openxmlformats.org/officeDocument/2006/relationships/slide" Target="slides/slide12.xml"/><Relationship Id="rId38" Type="http://schemas.openxmlformats.org/officeDocument/2006/relationships/slide" Target="slides/slide33.xml"/><Relationship Id="rId59" Type="http://schemas.openxmlformats.org/officeDocument/2006/relationships/slide" Target="slides/slide54.xml"/><Relationship Id="rId103" Type="http://schemas.openxmlformats.org/officeDocument/2006/relationships/slide" Target="slides/slide98.xml"/><Relationship Id="rId124" Type="http://schemas.openxmlformats.org/officeDocument/2006/relationships/slide" Target="slides/slide119.xml"/><Relationship Id="rId70" Type="http://schemas.openxmlformats.org/officeDocument/2006/relationships/slide" Target="slides/slide65.xml"/><Relationship Id="rId91" Type="http://schemas.openxmlformats.org/officeDocument/2006/relationships/slide" Target="slides/slide86.xml"/><Relationship Id="rId145" Type="http://schemas.openxmlformats.org/officeDocument/2006/relationships/slide" Target="slides/slide140.xml"/><Relationship Id="rId166" Type="http://schemas.openxmlformats.org/officeDocument/2006/relationships/slide" Target="slides/slide161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3.xml"/><Relationship Id="rId49" Type="http://schemas.openxmlformats.org/officeDocument/2006/relationships/slide" Target="slides/slide44.xml"/><Relationship Id="rId114" Type="http://schemas.openxmlformats.org/officeDocument/2006/relationships/slide" Target="slides/slide109.xml"/><Relationship Id="rId60" Type="http://schemas.openxmlformats.org/officeDocument/2006/relationships/slide" Target="slides/slide55.xml"/><Relationship Id="rId81" Type="http://schemas.openxmlformats.org/officeDocument/2006/relationships/slide" Target="slides/slide76.xml"/><Relationship Id="rId135" Type="http://schemas.openxmlformats.org/officeDocument/2006/relationships/slide" Target="slides/slide130.xml"/><Relationship Id="rId156" Type="http://schemas.openxmlformats.org/officeDocument/2006/relationships/slide" Target="slides/slide151.xml"/><Relationship Id="rId177" Type="http://schemas.openxmlformats.org/officeDocument/2006/relationships/slide" Target="slides/slide17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 sz="1200" smtClean="0"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>
              <a:defRPr sz="1200" smtClean="0"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220" name="Rectangle 4"/>
          <p:cNvSpPr>
            <a:spLocks noGrp="1" noRot="1" noChangeAspect="1" noChangeArrowheads="1"/>
          </p:cNvSpPr>
          <p:nvPr>
            <p:ph type="sldImg" idx="4294967295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922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922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>
            <a:lvl1pPr>
              <a:defRPr sz="1200" smtClean="0"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22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algn="r">
              <a:defRPr sz="1200" smtClean="0"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C77AA068-423C-4043-8EE2-1CC6D935DDF0}" type="slidenum">
              <a:rPr lang="zh-CN" alt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05164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77AA068-423C-4043-8EE2-1CC6D935DDF0}" type="slidenum">
              <a:rPr lang="zh-CN" alt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0295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77AA068-423C-4043-8EE2-1CC6D935DDF0}" type="slidenum">
              <a:rPr lang="zh-CN" alt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4901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</p:spPr>
        <p:txBody>
          <a:bodyPr/>
          <a:lstStyle/>
          <a:p>
            <a:pPr eaLnBrk="1" hangingPunct="1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90335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77AA068-423C-4043-8EE2-1CC6D935DDF0}" type="slidenum">
              <a:rPr lang="zh-CN" alt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0996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fld id="{5525A218-A873-469E-825C-C30A5E80FFDF}" type="slidenum">
              <a:rPr lang="en-US" altLang="zh-CN" smtClean="0">
                <a:latin typeface="Arial" panose="020B0604020202020204" pitchFamily="34" charset="0"/>
              </a:rPr>
              <a:pPr eaLnBrk="1" hangingPunct="1">
                <a:spcBef>
                  <a:spcPct val="0"/>
                </a:spcBef>
              </a:pPr>
              <a:t>52</a:t>
            </a:fld>
            <a:endParaRPr lang="en-US" altLang="zh-CN">
              <a:latin typeface="Arial" panose="020B0604020202020204" pitchFamily="34" charset="0"/>
            </a:endParaRPr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5618048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fld id="{D3360855-BA1B-49D5-B0CD-B5E0CC13AAD6}" type="datetime1">
              <a:rPr lang="zh-CN" altLang="en-US" smtClean="0">
                <a:latin typeface="Arial" charset="0"/>
                <a:ea typeface="宋体" charset="-122"/>
              </a:rPr>
              <a:pPr/>
              <a:t>2023/2/18</a:t>
            </a:fld>
            <a:endParaRPr lang="en-US" altLang="zh-CN">
              <a:latin typeface="Arial" charset="0"/>
              <a:ea typeface="宋体" charset="-122"/>
            </a:endParaRPr>
          </a:p>
        </p:txBody>
      </p:sp>
      <p:sp>
        <p:nvSpPr>
          <p:cNvPr id="2253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DCAF334-A9C0-438B-84BC-4E279211E2CD}" type="slidenum">
              <a:rPr lang="en-US" altLang="zh-CN" smtClean="0">
                <a:latin typeface="Arial" charset="0"/>
                <a:ea typeface="宋体" charset="-122"/>
              </a:rPr>
              <a:pPr/>
              <a:t>175</a:t>
            </a:fld>
            <a:endParaRPr lang="en-US" altLang="zh-CN">
              <a:latin typeface="Arial" charset="0"/>
              <a:ea typeface="宋体" charset="-122"/>
            </a:endParaRPr>
          </a:p>
        </p:txBody>
      </p:sp>
      <p:sp>
        <p:nvSpPr>
          <p:cNvPr id="2253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01675"/>
            <a:ext cx="4587875" cy="3440113"/>
          </a:xfrm>
          <a:ln/>
        </p:spPr>
      </p:sp>
      <p:sp>
        <p:nvSpPr>
          <p:cNvPr id="2253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23925" y="4352925"/>
            <a:ext cx="4995863" cy="4140200"/>
          </a:xfrm>
          <a:noFill/>
          <a:ln/>
        </p:spPr>
        <p:txBody>
          <a:bodyPr/>
          <a:lstStyle/>
          <a:p>
            <a:pPr eaLnBrk="1" hangingPunct="1"/>
            <a:endParaRPr lang="zh-CN" altLang="zh-CN">
              <a:latin typeface="Arial" charset="0"/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223961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6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1" name="KSO_BT1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269875" y="2066925"/>
            <a:ext cx="5592763" cy="1384300"/>
          </a:xfrm>
        </p:spPr>
        <p:txBody>
          <a:bodyPr/>
          <a:lstStyle>
            <a:lvl1pPr algn="ctr">
              <a:defRPr sz="4200">
                <a:solidFill>
                  <a:srgbClr val="14729C"/>
                </a:solidFill>
              </a:defRPr>
            </a:lvl1pPr>
          </a:lstStyle>
          <a:p>
            <a:pPr lvl="0"/>
            <a:r>
              <a:rPr lang="zh-CN" noProof="0"/>
              <a:t>单击此处</a:t>
            </a:r>
            <a:br>
              <a:rPr lang="zh-CN" noProof="0"/>
            </a:br>
            <a:r>
              <a:rPr lang="zh-CN" noProof="0"/>
              <a:t>编辑母版标题样式</a:t>
            </a:r>
          </a:p>
        </p:txBody>
      </p:sp>
      <p:sp>
        <p:nvSpPr>
          <p:cNvPr id="2052" name="KSO_BC1"/>
          <p:cNvSpPr>
            <a:spLocks noGrp="1" noChangeArrowheads="1"/>
          </p:cNvSpPr>
          <p:nvPr>
            <p:ph type="subTitle" idx="1"/>
          </p:nvPr>
        </p:nvSpPr>
        <p:spPr>
          <a:xfrm>
            <a:off x="269875" y="3651250"/>
            <a:ext cx="5588000" cy="547688"/>
          </a:xfrm>
        </p:spPr>
        <p:txBody>
          <a:bodyPr/>
          <a:lstStyle>
            <a:lvl1pPr marL="0" indent="0" algn="ctr">
              <a:buFont typeface="Wingdings" panose="05000000000000000000" pitchFamily="2" charset="2"/>
              <a:buNone/>
              <a:defRPr>
                <a:solidFill>
                  <a:schemeClr val="folHlink"/>
                </a:solidFill>
              </a:defRPr>
            </a:lvl1pPr>
          </a:lstStyle>
          <a:p>
            <a:pPr lvl="0"/>
            <a:r>
              <a:rPr lang="zh-CN" noProof="0"/>
              <a:t>单击此处编辑母版副标题样式</a:t>
            </a:r>
          </a:p>
        </p:txBody>
      </p:sp>
      <p:sp>
        <p:nvSpPr>
          <p:cNvPr id="5" name="KSO_FD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901BDE14-8C80-49E0-8281-DD5E56F6F558}" type="datetime1">
              <a:rPr lang="zh-CN" altLang="en-US"/>
              <a:t>2023/2/18</a:t>
            </a:fld>
            <a:endParaRPr lang="en-US"/>
          </a:p>
        </p:txBody>
      </p:sp>
      <p:sp>
        <p:nvSpPr>
          <p:cNvPr id="6" name="KSO_FT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KSO_FN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F4443EEA-FBC3-4E9A-9C70-438B835BD669}" type="slidenum">
              <a:rPr lang="zh-CN" alt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KSO_FD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D9F33B1-7C18-4AD4-9DF1-5FE252B9DDC3}" type="datetime1">
              <a:rPr lang="zh-CN" altLang="en-US"/>
              <a:t>2023/2/18</a:t>
            </a:fld>
            <a:endParaRPr lang="en-US"/>
          </a:p>
        </p:txBody>
      </p:sp>
      <p:sp>
        <p:nvSpPr>
          <p:cNvPr id="5" name="KSO_FT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KSO_FN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8414B56-E0FF-497B-B381-78CDFF87AB44}" type="slidenum">
              <a:rPr lang="zh-CN" alt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111875" y="196850"/>
            <a:ext cx="1943100" cy="6264275"/>
          </a:xfr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279400" y="196850"/>
            <a:ext cx="5680075" cy="6264275"/>
          </a:xfr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KSO_FD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D9F33B1-7C18-4AD4-9DF1-5FE252B9DDC3}" type="datetime1">
              <a:rPr lang="zh-CN" altLang="en-US"/>
              <a:t>2023/2/18</a:t>
            </a:fld>
            <a:endParaRPr lang="en-US"/>
          </a:p>
        </p:txBody>
      </p:sp>
      <p:sp>
        <p:nvSpPr>
          <p:cNvPr id="5" name="KSO_FT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KSO_FN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2B9AB2-7367-4ECF-93B6-6B5F052EDA19}" type="slidenum">
              <a:rPr lang="zh-CN" alt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5" descr="未标题-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02" name="KSO_BC1"/>
          <p:cNvSpPr>
            <a:spLocks noGrp="1" noChangeArrowheads="1"/>
          </p:cNvSpPr>
          <p:nvPr>
            <p:ph type="subTitle" idx="1"/>
          </p:nvPr>
        </p:nvSpPr>
        <p:spPr>
          <a:xfrm>
            <a:off x="2790825" y="2152650"/>
            <a:ext cx="5870575" cy="496888"/>
          </a:xfrm>
        </p:spPr>
        <p:txBody>
          <a:bodyPr/>
          <a:lstStyle>
            <a:lvl1pPr marL="0" indent="0" algn="r">
              <a:buFont typeface="Wingdings" panose="05000000000000000000" pitchFamily="2" charset="2"/>
              <a:buNone/>
              <a:defRPr sz="2000">
                <a:solidFill>
                  <a:srgbClr val="6C6F72"/>
                </a:solidFill>
              </a:defRPr>
            </a:lvl1pPr>
          </a:lstStyle>
          <a:p>
            <a:pPr lvl="0"/>
            <a:r>
              <a:rPr lang="zh-CN" noProof="0"/>
              <a:t>单击此处编辑母版副标题样式</a:t>
            </a:r>
          </a:p>
        </p:txBody>
      </p:sp>
      <p:sp>
        <p:nvSpPr>
          <p:cNvPr id="4103" name="KSO_BT1"/>
          <p:cNvSpPr>
            <a:spLocks noGrp="1" noChangeArrowheads="1"/>
          </p:cNvSpPr>
          <p:nvPr>
            <p:ph type="ctrTitle"/>
          </p:nvPr>
        </p:nvSpPr>
        <p:spPr>
          <a:xfrm>
            <a:off x="2787650" y="1258888"/>
            <a:ext cx="5884863" cy="863600"/>
          </a:xfrm>
        </p:spPr>
        <p:txBody>
          <a:bodyPr/>
          <a:lstStyle>
            <a:lvl1pPr algn="r">
              <a:defRPr/>
            </a:lvl1pPr>
          </a:lstStyle>
          <a:p>
            <a:pPr lvl="0"/>
            <a:r>
              <a:rPr lang="zh-CN" noProof="0"/>
              <a:t>单击此处编辑母版标题样式</a:t>
            </a:r>
          </a:p>
        </p:txBody>
      </p:sp>
      <p:sp>
        <p:nvSpPr>
          <p:cNvPr id="5" name="KSO_FD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2D5EB33F-0483-43C6-847F-6D3BDF8997C4}" type="datetime1">
              <a:rPr lang="zh-CN" altLang="en-US"/>
              <a:t>2023/2/18</a:t>
            </a:fld>
            <a:endParaRPr lang="en-US"/>
          </a:p>
        </p:txBody>
      </p:sp>
      <p:sp>
        <p:nvSpPr>
          <p:cNvPr id="6" name="KSO_FT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KSO_FN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AA24BC01-715A-404A-AF8C-083EFE472DA9}" type="slidenum">
              <a:rPr lang="zh-CN" alt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KSO_FD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43B238A-CF46-4546-8C56-ADAB882ADE59}" type="datetime1">
              <a:rPr lang="zh-CN" altLang="en-US"/>
              <a:t>2023/2/18</a:t>
            </a:fld>
            <a:endParaRPr lang="en-US"/>
          </a:p>
        </p:txBody>
      </p:sp>
      <p:sp>
        <p:nvSpPr>
          <p:cNvPr id="5" name="KSO_FT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KSO_FN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92F74B-3F9D-4EC0-BB27-2C8E829D834A}" type="slidenum">
              <a:rPr lang="zh-CN" alt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KSO_FD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43B238A-CF46-4546-8C56-ADAB882ADE59}" type="datetime1">
              <a:rPr lang="zh-CN" altLang="en-US"/>
              <a:t>2023/2/18</a:t>
            </a:fld>
            <a:endParaRPr lang="en-US"/>
          </a:p>
        </p:txBody>
      </p:sp>
      <p:sp>
        <p:nvSpPr>
          <p:cNvPr id="5" name="KSO_FT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KSO_FN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C6C4A8C-293A-4006-9D11-27F066922CDA}" type="slidenum">
              <a:rPr lang="zh-CN" alt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47675" y="1133475"/>
            <a:ext cx="4030663" cy="5100638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30738" y="1133475"/>
            <a:ext cx="4032250" cy="5100638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KSO_FD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43B238A-CF46-4546-8C56-ADAB882ADE59}" type="datetime1">
              <a:rPr lang="zh-CN" altLang="en-US"/>
              <a:t>2023/2/18</a:t>
            </a:fld>
            <a:endParaRPr lang="en-US"/>
          </a:p>
        </p:txBody>
      </p:sp>
      <p:sp>
        <p:nvSpPr>
          <p:cNvPr id="6" name="KSO_FT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KSO_FN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B30462-3FE9-4AC9-87A4-B13B8F51DDE4}" type="slidenum">
              <a:rPr lang="zh-CN" alt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7" name="KSO_FD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43B238A-CF46-4546-8C56-ADAB882ADE59}" type="datetime1">
              <a:rPr lang="zh-CN" altLang="en-US"/>
              <a:t>2023/2/18</a:t>
            </a:fld>
            <a:endParaRPr lang="en-US"/>
          </a:p>
        </p:txBody>
      </p:sp>
      <p:sp>
        <p:nvSpPr>
          <p:cNvPr id="8" name="KSO_FT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KSO_FN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5D057C7-BE4D-4CC7-9A6F-784CBE1E4408}" type="slidenum">
              <a:rPr lang="zh-CN" alt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KSO_FD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43B238A-CF46-4546-8C56-ADAB882ADE59}" type="datetime1">
              <a:rPr lang="zh-CN" altLang="en-US"/>
              <a:t>2023/2/18</a:t>
            </a:fld>
            <a:endParaRPr lang="en-US"/>
          </a:p>
        </p:txBody>
      </p:sp>
      <p:sp>
        <p:nvSpPr>
          <p:cNvPr id="4" name="KSO_FT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KSO_FN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A3111F1-C7D5-4B5F-82C4-FED058A43FED}" type="slidenum">
              <a:rPr lang="zh-CN" alt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FD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43B238A-CF46-4546-8C56-ADAB882ADE59}" type="datetime1">
              <a:rPr lang="zh-CN" altLang="en-US"/>
              <a:t>2023/2/18</a:t>
            </a:fld>
            <a:endParaRPr lang="en-US"/>
          </a:p>
        </p:txBody>
      </p:sp>
      <p:sp>
        <p:nvSpPr>
          <p:cNvPr id="3" name="KSO_FT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KSO_FN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B8CF258-373D-47B5-9224-E86B2421108D}" type="slidenum">
              <a:rPr lang="zh-CN" alt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KSO_FD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43B238A-CF46-4546-8C56-ADAB882ADE59}" type="datetime1">
              <a:rPr lang="zh-CN" altLang="en-US"/>
              <a:t>2023/2/18</a:t>
            </a:fld>
            <a:endParaRPr lang="en-US"/>
          </a:p>
        </p:txBody>
      </p:sp>
      <p:sp>
        <p:nvSpPr>
          <p:cNvPr id="6" name="KSO_FT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KSO_FN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B98A255-05C8-4069-A9CB-54077EFAD056}" type="slidenum">
              <a:rPr lang="zh-CN" alt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KSO_FD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D9F33B1-7C18-4AD4-9DF1-5FE252B9DDC3}" type="datetime1">
              <a:rPr lang="zh-CN" altLang="en-US"/>
              <a:t>2023/2/18</a:t>
            </a:fld>
            <a:endParaRPr lang="en-US"/>
          </a:p>
        </p:txBody>
      </p:sp>
      <p:sp>
        <p:nvSpPr>
          <p:cNvPr id="5" name="KSO_FT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KSO_FN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46F85F4-ED83-48A5-8EDD-7FC59D045909}" type="slidenum">
              <a:rPr lang="zh-CN" alt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KSO_FD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43B238A-CF46-4546-8C56-ADAB882ADE59}" type="datetime1">
              <a:rPr lang="zh-CN" altLang="en-US"/>
              <a:t>2023/2/18</a:t>
            </a:fld>
            <a:endParaRPr lang="en-US"/>
          </a:p>
        </p:txBody>
      </p:sp>
      <p:sp>
        <p:nvSpPr>
          <p:cNvPr id="6" name="KSO_FT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KSO_FN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A91975-133D-44B7-B5F6-02DDCE1C6857}" type="slidenum">
              <a:rPr lang="zh-CN" alt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KSO_FD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43B238A-CF46-4546-8C56-ADAB882ADE59}" type="datetime1">
              <a:rPr lang="zh-CN" altLang="en-US"/>
              <a:t>2023/2/18</a:t>
            </a:fld>
            <a:endParaRPr lang="en-US"/>
          </a:p>
        </p:txBody>
      </p:sp>
      <p:sp>
        <p:nvSpPr>
          <p:cNvPr id="5" name="KSO_FT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KSO_FN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C20D0EE-11E1-4E01-A713-4C0B04358260}" type="slidenum">
              <a:rPr lang="zh-CN" alt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10350" y="214313"/>
            <a:ext cx="2052638" cy="6019800"/>
          </a:xfr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47675" y="214313"/>
            <a:ext cx="6010275" cy="6019800"/>
          </a:xfr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KSO_FD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43B238A-CF46-4546-8C56-ADAB882ADE59}" type="datetime1">
              <a:rPr lang="zh-CN" altLang="en-US"/>
              <a:t>2023/2/18</a:t>
            </a:fld>
            <a:endParaRPr lang="en-US"/>
          </a:p>
        </p:txBody>
      </p:sp>
      <p:sp>
        <p:nvSpPr>
          <p:cNvPr id="5" name="KSO_FT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KSO_FN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9E740C7-CC37-4ABD-A9FF-809B75CEBA06}" type="slidenum">
              <a:rPr lang="zh-CN" alt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03" r="11725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流程图: 数据 4"/>
          <p:cNvSpPr>
            <a:spLocks noChangeArrowheads="1"/>
          </p:cNvSpPr>
          <p:nvPr/>
        </p:nvSpPr>
        <p:spPr bwMode="auto">
          <a:xfrm>
            <a:off x="2857500" y="0"/>
            <a:ext cx="6286500" cy="6858000"/>
          </a:xfrm>
          <a:prstGeom prst="flowChartInputOutput">
            <a:avLst/>
          </a:prstGeom>
          <a:solidFill>
            <a:srgbClr val="FDD762">
              <a:alpha val="5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defRPr/>
            </a:pPr>
            <a:endParaRPr lang="zh-CN" altLang="en-US" sz="1300">
              <a:solidFill>
                <a:srgbClr val="5F5F5F"/>
              </a:solidFill>
            </a:endParaRPr>
          </a:p>
        </p:txBody>
      </p:sp>
      <p:pic>
        <p:nvPicPr>
          <p:cNvPr id="6" name="图片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9875" y="1300163"/>
            <a:ext cx="4070350" cy="2266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9" name="Text Placeholder 2"/>
          <p:cNvSpPr>
            <a:spLocks noGrp="1" noChangeArrowheads="1"/>
          </p:cNvSpPr>
          <p:nvPr>
            <p:ph type="subTitle" idx="1"/>
          </p:nvPr>
        </p:nvSpPr>
        <p:spPr>
          <a:xfrm>
            <a:off x="3417888" y="5014913"/>
            <a:ext cx="4735512" cy="547687"/>
          </a:xfrm>
        </p:spPr>
        <p:txBody>
          <a:bodyPr/>
          <a:lstStyle>
            <a:lvl1pPr marL="0" indent="0" algn="ctr">
              <a:buFont typeface="Wingdings 2" panose="05020102010507070707" pitchFamily="18" charset="2"/>
              <a:buNone/>
              <a:defRPr>
                <a:solidFill>
                  <a:srgbClr val="FFFFFF"/>
                </a:solidFill>
              </a:defRPr>
            </a:lvl1pPr>
          </a:lstStyle>
          <a:p>
            <a:pPr lvl="0"/>
            <a:r>
              <a:rPr lang="zh-CN" noProof="0"/>
              <a:t>单击此处编辑母版副标题样式</a:t>
            </a:r>
          </a:p>
        </p:txBody>
      </p:sp>
      <p:sp>
        <p:nvSpPr>
          <p:cNvPr id="6153" name="Title Placeholder 1"/>
          <p:cNvSpPr>
            <a:spLocks noGrp="1" noChangeArrowheads="1"/>
          </p:cNvSpPr>
          <p:nvPr>
            <p:ph type="ctrTitle"/>
          </p:nvPr>
        </p:nvSpPr>
        <p:spPr>
          <a:xfrm>
            <a:off x="3408363" y="3463925"/>
            <a:ext cx="4737100" cy="1470025"/>
          </a:xfrm>
        </p:spPr>
        <p:txBody>
          <a:bodyPr/>
          <a:lstStyle>
            <a:lvl1pPr algn="ctr">
              <a:defRPr sz="3200"/>
            </a:lvl1pPr>
          </a:lstStyle>
          <a:p>
            <a:pPr lvl="0"/>
            <a:r>
              <a:rPr lang="zh-CN" noProof="0"/>
              <a:t>单击此处编辑母版标题样式</a:t>
            </a:r>
          </a:p>
        </p:txBody>
      </p:sp>
      <p:sp>
        <p:nvSpPr>
          <p:cNvPr id="7" name="Date Placeholder 3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30493455-07EA-47DB-90C0-E7E423CB59B6}" type="datetime1">
              <a:rPr lang="zh-CN" altLang="en-US"/>
              <a:t>2023/2/18</a:t>
            </a:fld>
            <a:endParaRPr lang="en-US"/>
          </a:p>
        </p:txBody>
      </p:sp>
      <p:sp>
        <p:nvSpPr>
          <p:cNvPr id="8" name="Footer Placeholder 4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C338A0BD-2BD5-4CDD-949A-399040E1F361}" type="slidenum">
              <a:rPr lang="zh-CN" alt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191403-9BB2-424E-A8BB-7CB1475A9DB0}" type="datetime1">
              <a:rPr lang="zh-CN" altLang="en-US"/>
              <a:t>2023/2/18</a:t>
            </a:fld>
            <a:endParaRPr lang="en-US"/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B4C3199-1AFA-4954-9CC4-12638459641E}" type="slidenum">
              <a:rPr lang="zh-CN" alt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/>
          <a:lstStyle>
            <a:lvl1pPr>
              <a:defRPr sz="60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191403-9BB2-424E-A8BB-7CB1475A9DB0}" type="datetime1">
              <a:rPr lang="zh-CN" altLang="en-US"/>
              <a:t>2023/2/18</a:t>
            </a:fld>
            <a:endParaRPr lang="en-US"/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14791B2-E5C4-4716-B26B-E0118C8D48EA}" type="slidenum">
              <a:rPr lang="zh-CN" alt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566738" y="1476375"/>
            <a:ext cx="3927475" cy="4879975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6613" y="1476375"/>
            <a:ext cx="3929062" cy="4879975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Date Placeholder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191403-9BB2-424E-A8BB-7CB1475A9DB0}" type="datetime1">
              <a:rPr lang="zh-CN" altLang="en-US"/>
              <a:t>2023/2/18</a:t>
            </a:fld>
            <a:endParaRPr lang="en-US"/>
          </a:p>
        </p:txBody>
      </p:sp>
      <p:sp>
        <p:nvSpPr>
          <p:cNvPr id="6" name="Footer Placeholder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8A6133-FFB4-4B05-84EA-663E62FDFBC4}" type="slidenum">
              <a:rPr lang="zh-CN" alt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7" name="Date Placeholder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191403-9BB2-424E-A8BB-7CB1475A9DB0}" type="datetime1">
              <a:rPr lang="zh-CN" altLang="en-US"/>
              <a:t>2023/2/18</a:t>
            </a:fld>
            <a:endParaRPr lang="en-US"/>
          </a:p>
        </p:txBody>
      </p:sp>
      <p:sp>
        <p:nvSpPr>
          <p:cNvPr id="8" name="Footer Placeholder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E227019-1451-45BD-B61C-7AF55C70AA45}" type="slidenum">
              <a:rPr lang="zh-CN" alt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Date Placeholder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191403-9BB2-424E-A8BB-7CB1475A9DB0}" type="datetime1">
              <a:rPr lang="zh-CN" altLang="en-US"/>
              <a:t>2023/2/18</a:t>
            </a:fld>
            <a:endParaRPr lang="en-US"/>
          </a:p>
        </p:txBody>
      </p:sp>
      <p:sp>
        <p:nvSpPr>
          <p:cNvPr id="4" name="Footer Placeholder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776A8A5-509F-4FF4-914B-DE7911A9FDCE}" type="slidenum">
              <a:rPr lang="zh-CN" alt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191403-9BB2-424E-A8BB-7CB1475A9DB0}" type="datetime1">
              <a:rPr lang="zh-CN" altLang="en-US"/>
              <a:t>2023/2/18</a:t>
            </a:fld>
            <a:endParaRPr lang="en-US"/>
          </a:p>
        </p:txBody>
      </p:sp>
      <p:sp>
        <p:nvSpPr>
          <p:cNvPr id="3" name="Footer Placeholder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540D63B-70E4-448C-A960-B7BCA42D5432}" type="slidenum">
              <a:rPr lang="zh-CN" alt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/>
          <a:lstStyle>
            <a:lvl1pPr>
              <a:defRPr sz="60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KSO_FD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D9F33B1-7C18-4AD4-9DF1-5FE252B9DDC3}" type="datetime1">
              <a:rPr lang="zh-CN" altLang="en-US"/>
              <a:t>2023/2/18</a:t>
            </a:fld>
            <a:endParaRPr lang="en-US"/>
          </a:p>
        </p:txBody>
      </p:sp>
      <p:sp>
        <p:nvSpPr>
          <p:cNvPr id="5" name="KSO_FT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KSO_FN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FBF970-60AF-4DAF-9E35-50708D19D96E}" type="slidenum">
              <a:rPr lang="zh-CN" alt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/>
          <a:lstStyle>
            <a:lvl1pPr>
              <a:defRPr sz="32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Date Placeholder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191403-9BB2-424E-A8BB-7CB1475A9DB0}" type="datetime1">
              <a:rPr lang="zh-CN" altLang="en-US"/>
              <a:t>2023/2/18</a:t>
            </a:fld>
            <a:endParaRPr lang="en-US"/>
          </a:p>
        </p:txBody>
      </p:sp>
      <p:sp>
        <p:nvSpPr>
          <p:cNvPr id="6" name="Footer Placeholder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353BC4C-21CF-455E-B095-424B494E974E}" type="slidenum">
              <a:rPr lang="zh-CN" alt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/>
          <a:lstStyle>
            <a:lvl1pPr>
              <a:defRPr sz="32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Date Placeholder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191403-9BB2-424E-A8BB-7CB1475A9DB0}" type="datetime1">
              <a:rPr lang="zh-CN" altLang="en-US"/>
              <a:t>2023/2/18</a:t>
            </a:fld>
            <a:endParaRPr lang="en-US"/>
          </a:p>
        </p:txBody>
      </p:sp>
      <p:sp>
        <p:nvSpPr>
          <p:cNvPr id="6" name="Footer Placeholder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D8D181-3281-4E13-887C-32993C8F81F6}" type="slidenum">
              <a:rPr lang="zh-CN" alt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191403-9BB2-424E-A8BB-7CB1475A9DB0}" type="datetime1">
              <a:rPr lang="zh-CN" altLang="en-US"/>
              <a:t>2023/2/18</a:t>
            </a:fld>
            <a:endParaRPr lang="en-US"/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F84EC5-1729-4024-A363-B97A4567CA7F}" type="slidenum">
              <a:rPr lang="zh-CN" alt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73838" y="368300"/>
            <a:ext cx="2001837" cy="5988050"/>
          </a:xfr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566738" y="368300"/>
            <a:ext cx="5854700" cy="5988050"/>
          </a:xfr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191403-9BB2-424E-A8BB-7CB1475A9DB0}" type="datetime1">
              <a:rPr lang="zh-CN" altLang="en-US"/>
              <a:t>2023/2/18</a:t>
            </a:fld>
            <a:endParaRPr lang="en-US"/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CA0E7CA-17FA-457E-94D8-9BF9C6220184}" type="slidenum">
              <a:rPr lang="zh-CN" alt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矩形 12"/>
          <p:cNvGrpSpPr/>
          <p:nvPr userDrawn="1"/>
        </p:nvGrpSpPr>
        <p:grpSpPr bwMode="auto">
          <a:xfrm>
            <a:off x="0" y="0"/>
            <a:ext cx="9150350" cy="6888163"/>
            <a:chOff x="0" y="0"/>
            <a:chExt cx="5764" cy="4339"/>
          </a:xfrm>
        </p:grpSpPr>
        <p:pic>
          <p:nvPicPr>
            <p:cNvPr id="5" name="矩形 12"/>
            <p:cNvPicPr>
              <a:picLocks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5764" cy="43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Text Box 4"/>
            <p:cNvSpPr txBox="1">
              <a:spLocks noChangeArrowheads="1"/>
            </p:cNvSpPr>
            <p:nvPr/>
          </p:nvSpPr>
          <p:spPr bwMode="auto">
            <a:xfrm>
              <a:off x="0" y="0"/>
              <a:ext cx="5762" cy="43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defRPr/>
              </a:pPr>
              <a:endParaRPr lang="zh-CN" altLang="en-US" sz="1300">
                <a:solidFill>
                  <a:srgbClr val="FFFFFF"/>
                </a:solidFill>
              </a:endParaRPr>
            </a:p>
          </p:txBody>
        </p:sp>
      </p:grpSp>
      <p:grpSp>
        <p:nvGrpSpPr>
          <p:cNvPr id="7" name="组合 13"/>
          <p:cNvGrpSpPr/>
          <p:nvPr userDrawn="1"/>
        </p:nvGrpSpPr>
        <p:grpSpPr bwMode="auto">
          <a:xfrm>
            <a:off x="0" y="263525"/>
            <a:ext cx="9144000" cy="4676775"/>
            <a:chOff x="0" y="0"/>
            <a:chExt cx="12192000" cy="4677534"/>
          </a:xfrm>
        </p:grpSpPr>
        <p:grpSp>
          <p:nvGrpSpPr>
            <p:cNvPr id="8" name="Freeform 5"/>
            <p:cNvGrpSpPr/>
            <p:nvPr userDrawn="1"/>
          </p:nvGrpSpPr>
          <p:grpSpPr bwMode="auto">
            <a:xfrm>
              <a:off x="0" y="-1059"/>
              <a:ext cx="12200128" cy="2353056"/>
              <a:chOff x="0" y="0"/>
              <a:chExt cx="9150096" cy="2353056"/>
            </a:xfrm>
          </p:grpSpPr>
          <p:pic>
            <p:nvPicPr>
              <p:cNvPr id="17" name="Freeform 5"/>
              <p:cNvPicPr>
                <a:picLocks noEditPoints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9150096" cy="23530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8" name="Text Box 8"/>
              <p:cNvSpPr txBox="1">
                <a:spLocks noChangeArrowheads="1"/>
              </p:cNvSpPr>
              <p:nvPr/>
            </p:nvSpPr>
            <p:spPr bwMode="auto">
              <a:xfrm>
                <a:off x="0" y="1059"/>
                <a:ext cx="9144000" cy="23530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21920" tIns="60960" rIns="121920" bIns="60960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defRPr/>
                </a:pPr>
                <a:endParaRPr lang="zh-CN" altLang="en-US"/>
              </a:p>
            </p:txBody>
          </p:sp>
        </p:grpSp>
        <p:sp>
          <p:nvSpPr>
            <p:cNvPr id="9" name="矩形 15"/>
            <p:cNvSpPr>
              <a:spLocks noChangeArrowheads="1"/>
            </p:cNvSpPr>
            <p:nvPr/>
          </p:nvSpPr>
          <p:spPr bwMode="auto">
            <a:xfrm>
              <a:off x="0" y="2362583"/>
              <a:ext cx="12192000" cy="1714778"/>
            </a:xfrm>
            <a:prstGeom prst="rect">
              <a:avLst/>
            </a:prstGeom>
            <a:solidFill>
              <a:srgbClr val="28A9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21920" tIns="60960" rIns="121920" bIns="60960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defRPr/>
              </a:pPr>
              <a:endParaRPr lang="zh-CN" altLang="en-US"/>
            </a:p>
          </p:txBody>
        </p:sp>
        <p:cxnSp>
          <p:nvCxnSpPr>
            <p:cNvPr id="10" name="直接连接符 16"/>
            <p:cNvCxnSpPr>
              <a:cxnSpLocks noChangeShapeType="1"/>
            </p:cNvCxnSpPr>
            <p:nvPr/>
          </p:nvCxnSpPr>
          <p:spPr bwMode="auto">
            <a:xfrm>
              <a:off x="0" y="4110425"/>
              <a:ext cx="12192000" cy="0"/>
            </a:xfrm>
            <a:prstGeom prst="line">
              <a:avLst/>
            </a:prstGeom>
            <a:noFill/>
            <a:ln w="19050">
              <a:solidFill>
                <a:srgbClr val="28A9D6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" name="直接连接符 17"/>
            <p:cNvCxnSpPr>
              <a:cxnSpLocks noChangeShapeType="1"/>
            </p:cNvCxnSpPr>
            <p:nvPr/>
          </p:nvCxnSpPr>
          <p:spPr bwMode="auto">
            <a:xfrm>
              <a:off x="0" y="4532288"/>
              <a:ext cx="4320000" cy="12674"/>
            </a:xfrm>
            <a:prstGeom prst="line">
              <a:avLst/>
            </a:prstGeom>
            <a:noFill/>
            <a:ln w="3175">
              <a:solidFill>
                <a:srgbClr val="28A9D6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" name="直接连接符 18"/>
            <p:cNvCxnSpPr>
              <a:cxnSpLocks noChangeShapeType="1"/>
            </p:cNvCxnSpPr>
            <p:nvPr/>
          </p:nvCxnSpPr>
          <p:spPr bwMode="auto">
            <a:xfrm>
              <a:off x="0" y="4598574"/>
              <a:ext cx="4320000" cy="12674"/>
            </a:xfrm>
            <a:prstGeom prst="line">
              <a:avLst/>
            </a:prstGeom>
            <a:noFill/>
            <a:ln w="3175">
              <a:solidFill>
                <a:srgbClr val="28A9D6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3" name="直接连接符 19"/>
            <p:cNvCxnSpPr>
              <a:cxnSpLocks noChangeShapeType="1"/>
            </p:cNvCxnSpPr>
            <p:nvPr/>
          </p:nvCxnSpPr>
          <p:spPr bwMode="auto">
            <a:xfrm>
              <a:off x="0" y="4664860"/>
              <a:ext cx="4320000" cy="12674"/>
            </a:xfrm>
            <a:prstGeom prst="line">
              <a:avLst/>
            </a:prstGeom>
            <a:noFill/>
            <a:ln w="3175">
              <a:solidFill>
                <a:srgbClr val="28A9D6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" name="直接连接符 20"/>
            <p:cNvCxnSpPr>
              <a:cxnSpLocks noChangeShapeType="1"/>
            </p:cNvCxnSpPr>
            <p:nvPr/>
          </p:nvCxnSpPr>
          <p:spPr bwMode="auto">
            <a:xfrm>
              <a:off x="7872000" y="4532288"/>
              <a:ext cx="4320000" cy="12674"/>
            </a:xfrm>
            <a:prstGeom prst="line">
              <a:avLst/>
            </a:prstGeom>
            <a:noFill/>
            <a:ln w="3175">
              <a:solidFill>
                <a:srgbClr val="28A9D6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" name="直接连接符 21"/>
            <p:cNvCxnSpPr>
              <a:cxnSpLocks noChangeShapeType="1"/>
            </p:cNvCxnSpPr>
            <p:nvPr/>
          </p:nvCxnSpPr>
          <p:spPr bwMode="auto">
            <a:xfrm>
              <a:off x="7872000" y="4598574"/>
              <a:ext cx="4320000" cy="12674"/>
            </a:xfrm>
            <a:prstGeom prst="line">
              <a:avLst/>
            </a:prstGeom>
            <a:noFill/>
            <a:ln w="3175">
              <a:solidFill>
                <a:srgbClr val="28A9D6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6" name="直接连接符 22"/>
            <p:cNvCxnSpPr>
              <a:cxnSpLocks noChangeShapeType="1"/>
            </p:cNvCxnSpPr>
            <p:nvPr/>
          </p:nvCxnSpPr>
          <p:spPr bwMode="auto">
            <a:xfrm>
              <a:off x="7872000" y="4664860"/>
              <a:ext cx="4320000" cy="12674"/>
            </a:xfrm>
            <a:prstGeom prst="line">
              <a:avLst/>
            </a:prstGeom>
            <a:noFill/>
            <a:ln w="3175">
              <a:solidFill>
                <a:srgbClr val="28A9D6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8209" name="Text Placeholder 2"/>
          <p:cNvSpPr>
            <a:spLocks noGrp="1" noChangeArrowheads="1"/>
          </p:cNvSpPr>
          <p:nvPr>
            <p:ph type="subTitle" idx="1"/>
          </p:nvPr>
        </p:nvSpPr>
        <p:spPr>
          <a:xfrm>
            <a:off x="3228975" y="4695825"/>
            <a:ext cx="2628900" cy="466725"/>
          </a:xfrm>
        </p:spPr>
        <p:txBody>
          <a:bodyPr/>
          <a:lstStyle>
            <a:lvl1pPr algn="ctr">
              <a:buFont typeface="Wingdings 2" panose="05020102010507070707" pitchFamily="18" charset="2"/>
              <a:buNone/>
              <a:defRPr sz="1600"/>
            </a:lvl1pPr>
          </a:lstStyle>
          <a:p>
            <a:pPr lvl="0"/>
            <a:r>
              <a:rPr lang="zh-CN" noProof="0">
                <a:sym typeface="Arial" panose="020B0604020202020204" pitchFamily="34" charset="0"/>
              </a:rPr>
              <a:t>单击此处编辑母版副标题样式</a:t>
            </a:r>
          </a:p>
        </p:txBody>
      </p:sp>
      <p:sp>
        <p:nvSpPr>
          <p:cNvPr id="8213" name="Title Placeholder 1"/>
          <p:cNvSpPr>
            <a:spLocks noGrp="1" noChangeArrowheads="1"/>
          </p:cNvSpPr>
          <p:nvPr>
            <p:ph type="ctrTitle"/>
          </p:nvPr>
        </p:nvSpPr>
        <p:spPr>
          <a:xfrm>
            <a:off x="714375" y="3140075"/>
            <a:ext cx="7772400" cy="717550"/>
          </a:xfrm>
        </p:spPr>
        <p:txBody>
          <a:bodyPr/>
          <a:lstStyle>
            <a:lvl1pPr algn="ctr"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noProof="0"/>
              <a:t>单击此处编辑母版标题样式</a:t>
            </a:r>
          </a:p>
        </p:txBody>
      </p:sp>
      <p:sp>
        <p:nvSpPr>
          <p:cNvPr id="19" name="Date Placeholder 3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7E9B9122-6204-415B-9B63-767BCB80D292}" type="datetime1">
              <a:rPr lang="zh-CN" altLang="en-US"/>
              <a:t>2023/2/18</a:t>
            </a:fld>
            <a:endParaRPr lang="en-US"/>
          </a:p>
        </p:txBody>
      </p:sp>
      <p:sp>
        <p:nvSpPr>
          <p:cNvPr id="20" name="Footer Placeholder 4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1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70250EEA-FF4E-41D5-AF69-6EEADFA6D3D0}" type="slidenum">
              <a:rPr lang="zh-CN" alt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6C121FE-698C-4C79-A3F4-AD86EFCAADA7}" type="datetime1">
              <a:rPr lang="zh-CN" altLang="en-US"/>
              <a:t>2023/2/18</a:t>
            </a:fld>
            <a:endParaRPr lang="en-US"/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C989441-A55F-43EA-A8B0-412ADF2DBC66}" type="slidenum">
              <a:rPr lang="zh-CN" alt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/>
          <a:lstStyle>
            <a:lvl1pPr>
              <a:defRPr sz="60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6C121FE-698C-4C79-A3F4-AD86EFCAADA7}" type="datetime1">
              <a:rPr lang="zh-CN" altLang="en-US"/>
              <a:t>2023/2/18</a:t>
            </a:fld>
            <a:endParaRPr lang="en-US"/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364DB7A-EFF0-4FC6-B595-90C219780068}" type="slidenum">
              <a:rPr lang="zh-CN" alt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85775" y="1135063"/>
            <a:ext cx="3968750" cy="5345112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06925" y="1135063"/>
            <a:ext cx="3968750" cy="5345112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Date Placeholder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6C121FE-698C-4C79-A3F4-AD86EFCAADA7}" type="datetime1">
              <a:rPr lang="zh-CN" altLang="en-US"/>
              <a:t>2023/2/18</a:t>
            </a:fld>
            <a:endParaRPr lang="en-US"/>
          </a:p>
        </p:txBody>
      </p:sp>
      <p:sp>
        <p:nvSpPr>
          <p:cNvPr id="6" name="Footer Placeholder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29D5673-5430-4CAF-80D3-E7AE5060CFAF}" type="slidenum">
              <a:rPr lang="zh-CN" alt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7" name="Date Placeholder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6C121FE-698C-4C79-A3F4-AD86EFCAADA7}" type="datetime1">
              <a:rPr lang="zh-CN" altLang="en-US"/>
              <a:t>2023/2/18</a:t>
            </a:fld>
            <a:endParaRPr lang="en-US"/>
          </a:p>
        </p:txBody>
      </p:sp>
      <p:sp>
        <p:nvSpPr>
          <p:cNvPr id="8" name="Footer Placeholder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B25A6FA-2176-4BCE-AD9F-89675A8CFB56}" type="slidenum">
              <a:rPr lang="zh-CN" alt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Date Placeholder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6C121FE-698C-4C79-A3F4-AD86EFCAADA7}" type="datetime1">
              <a:rPr lang="zh-CN" altLang="en-US"/>
              <a:t>2023/2/18</a:t>
            </a:fld>
            <a:endParaRPr lang="en-US"/>
          </a:p>
        </p:txBody>
      </p:sp>
      <p:sp>
        <p:nvSpPr>
          <p:cNvPr id="4" name="Footer Placeholder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A1250DC-0878-4B08-A8DF-B0618002FCC3}" type="slidenum">
              <a:rPr lang="zh-CN" alt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279400" y="1054100"/>
            <a:ext cx="3811588" cy="5407025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243388" y="1054100"/>
            <a:ext cx="3811587" cy="5407025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KSO_FD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D9F33B1-7C18-4AD4-9DF1-5FE252B9DDC3}" type="datetime1">
              <a:rPr lang="zh-CN" altLang="en-US"/>
              <a:t>2023/2/18</a:t>
            </a:fld>
            <a:endParaRPr lang="en-US"/>
          </a:p>
        </p:txBody>
      </p:sp>
      <p:sp>
        <p:nvSpPr>
          <p:cNvPr id="6" name="KSO_FT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KSO_FN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EBDED28-B741-4EF3-8A85-476A8059E05F}" type="slidenum">
              <a:rPr lang="zh-CN" alt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6C121FE-698C-4C79-A3F4-AD86EFCAADA7}" type="datetime1">
              <a:rPr lang="zh-CN" altLang="en-US"/>
              <a:t>2023/2/18</a:t>
            </a:fld>
            <a:endParaRPr lang="en-US"/>
          </a:p>
        </p:txBody>
      </p:sp>
      <p:sp>
        <p:nvSpPr>
          <p:cNvPr id="3" name="Footer Placeholder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3FB7DB4-EE38-47B9-960D-23808051C6B6}" type="slidenum">
              <a:rPr lang="zh-CN" alt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/>
          <a:lstStyle>
            <a:lvl1pPr>
              <a:defRPr sz="32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Date Placeholder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6C121FE-698C-4C79-A3F4-AD86EFCAADA7}" type="datetime1">
              <a:rPr lang="zh-CN" altLang="en-US"/>
              <a:t>2023/2/18</a:t>
            </a:fld>
            <a:endParaRPr lang="en-US"/>
          </a:p>
        </p:txBody>
      </p:sp>
      <p:sp>
        <p:nvSpPr>
          <p:cNvPr id="6" name="Footer Placeholder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8779915-1CD2-4D16-B500-B5490E936485}" type="slidenum">
              <a:rPr lang="zh-CN" alt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/>
          <a:lstStyle>
            <a:lvl1pPr>
              <a:defRPr sz="32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>
              <a:sym typeface="Arial" panose="020B0604020202020204" pitchFamily="34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Date Placeholder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6C121FE-698C-4C79-A3F4-AD86EFCAADA7}" type="datetime1">
              <a:rPr lang="zh-CN" altLang="en-US"/>
              <a:t>2023/2/18</a:t>
            </a:fld>
            <a:endParaRPr lang="en-US"/>
          </a:p>
        </p:txBody>
      </p:sp>
      <p:sp>
        <p:nvSpPr>
          <p:cNvPr id="6" name="Footer Placeholder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629697E-D45A-4E7C-81FC-4060FFD7AB32}" type="slidenum">
              <a:rPr lang="zh-CN" alt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6C121FE-698C-4C79-A3F4-AD86EFCAADA7}" type="datetime1">
              <a:rPr lang="zh-CN" altLang="en-US"/>
              <a:t>2023/2/18</a:t>
            </a:fld>
            <a:endParaRPr lang="en-US"/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BC46216-539C-4C56-A730-F6A42213F0E6}" type="slidenum">
              <a:rPr lang="zh-CN" alt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53200" y="255588"/>
            <a:ext cx="2022475" cy="6224587"/>
          </a:xfr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85775" y="255588"/>
            <a:ext cx="5915025" cy="6224587"/>
          </a:xfr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6C121FE-698C-4C79-A3F4-AD86EFCAADA7}" type="datetime1">
              <a:rPr lang="zh-CN" altLang="en-US"/>
              <a:t>2023/2/18</a:t>
            </a:fld>
            <a:endParaRPr lang="en-US"/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C01A58-410C-44AE-B15D-E703576B05EB}" type="slidenum">
              <a:rPr lang="zh-CN" alt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>
  <p:cSld name="标题和内容在文本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7772400" cy="1981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85800" y="4114800"/>
            <a:ext cx="7772400" cy="1981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20FB04E6-15E7-4B8F-90D0-171B26AEC6A5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2391633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5800" y="228600"/>
            <a:ext cx="7772400" cy="12192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85800" y="1641475"/>
            <a:ext cx="3810000" cy="445452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41475"/>
            <a:ext cx="3810000" cy="445452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E323794-493B-4D99-8765-652CEE1D4F95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2081916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 eaLnBrk="1"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 eaLnBrk="1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274489087"/>
      </p:ext>
    </p:extLst>
  </p:cSld>
  <p:clrMapOvr>
    <a:masterClrMapping/>
  </p:clrMapOvr>
  <p:transition spd="med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79400" y="1010465"/>
            <a:ext cx="8636000" cy="4972050"/>
          </a:xfrm>
        </p:spPr>
        <p:txBody>
          <a:bodyPr/>
          <a:lstStyle>
            <a:lvl1pPr eaLnBrk="1">
              <a:lnSpc>
                <a:spcPct val="130000"/>
              </a:lnSpc>
              <a:spcBef>
                <a:spcPts val="0"/>
              </a:spcBef>
              <a:buFont typeface="Wingdings" pitchFamily="2" charset="2"/>
              <a:buChar char="l"/>
              <a:defRPr/>
            </a:lvl1pPr>
            <a:lvl2pPr eaLnBrk="1">
              <a:lnSpc>
                <a:spcPct val="130000"/>
              </a:lnSpc>
              <a:spcBef>
                <a:spcPts val="0"/>
              </a:spcBef>
              <a:buFont typeface="Wingdings" pitchFamily="2" charset="2"/>
              <a:buChar char="Ø"/>
              <a:defRPr/>
            </a:lvl2pPr>
            <a:lvl3pPr eaLnBrk="1">
              <a:lnSpc>
                <a:spcPct val="130000"/>
              </a:lnSpc>
              <a:spcBef>
                <a:spcPts val="0"/>
              </a:spcBef>
              <a:defRPr/>
            </a:lvl3pPr>
            <a:lvl4pPr eaLnBrk="1">
              <a:lnSpc>
                <a:spcPct val="130000"/>
              </a:lnSpc>
              <a:spcBef>
                <a:spcPts val="0"/>
              </a:spcBef>
              <a:defRPr/>
            </a:lvl4pPr>
            <a:lvl5pPr eaLnBrk="1">
              <a:lnSpc>
                <a:spcPct val="130000"/>
              </a:lnSpc>
              <a:spcBef>
                <a:spcPts val="0"/>
              </a:spcBef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Text Box 17"/>
          <p:cNvSpPr txBox="1">
            <a:spLocks noChangeArrowheads="1"/>
          </p:cNvSpPr>
          <p:nvPr userDrawn="1"/>
        </p:nvSpPr>
        <p:spPr bwMode="auto">
          <a:xfrm>
            <a:off x="50800" y="6481763"/>
            <a:ext cx="9067800" cy="33972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r" eaLnBrk="1" hangingPunct="1">
              <a:spcBef>
                <a:spcPct val="50000"/>
              </a:spcBef>
              <a:buFontTx/>
              <a:buNone/>
              <a:defRPr/>
            </a:pPr>
            <a:fld id="{380602F7-2D1E-4BA3-9157-D4E968859D90}" type="slidenum">
              <a:rPr lang="zh-CN" altLang="en-US" sz="1600" b="1" smtClean="0">
                <a:solidFill>
                  <a:srgbClr val="000000"/>
                </a:solidFill>
              </a:rPr>
              <a:pPr algn="r" eaLnBrk="1" hangingPunct="1">
                <a:spcBef>
                  <a:spcPct val="50000"/>
                </a:spcBef>
                <a:buFontTx/>
                <a:buNone/>
                <a:defRPr/>
              </a:pPr>
              <a:t>‹#›</a:t>
            </a:fld>
            <a:r>
              <a:rPr lang="zh-CN" altLang="en-US" sz="1600" b="1" dirty="0">
                <a:solidFill>
                  <a:srgbClr val="FFFFFF"/>
                </a:solidFill>
              </a:rPr>
              <a:t> </a:t>
            </a:r>
            <a:endParaRPr lang="zh-CN" altLang="zh-CN" sz="1600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8186712"/>
      </p:ext>
    </p:extLst>
  </p:cSld>
  <p:clrMapOvr>
    <a:masterClrMapping/>
  </p:clrMapOvr>
  <p:transition spd="med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279400" y="1096963"/>
            <a:ext cx="4241800" cy="49720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73600" y="1096963"/>
            <a:ext cx="4241800" cy="49720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937356039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7" name="KSO_FD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D9F33B1-7C18-4AD4-9DF1-5FE252B9DDC3}" type="datetime1">
              <a:rPr lang="zh-CN" altLang="en-US"/>
              <a:t>2023/2/18</a:t>
            </a:fld>
            <a:endParaRPr lang="en-US"/>
          </a:p>
        </p:txBody>
      </p:sp>
      <p:sp>
        <p:nvSpPr>
          <p:cNvPr id="8" name="KSO_FT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KSO_FN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F03127B-0938-4893-96C2-5BF3E99308BA}" type="slidenum">
              <a:rPr lang="zh-CN" alt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buFontTx/>
              <a:buNone/>
              <a:defRPr/>
            </a:pPr>
            <a:endParaRPr lang="en-US" altLang="zh-CN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buFontTx/>
              <a:buNone/>
              <a:defRPr/>
            </a:pPr>
            <a:endParaRPr lang="en-US" altLang="zh-CN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buFontTx/>
              <a:buNone/>
              <a:defRPr/>
            </a:pPr>
            <a:fld id="{0FF57203-C35C-4101-BB59-5D58D06E0BA5}" type="slidenum">
              <a:rPr lang="en-US" altLang="zh-CN">
                <a:solidFill>
                  <a:srgbClr val="000000"/>
                </a:solidFill>
                <a:latin typeface="Arial" charset="0"/>
                <a:ea typeface="宋体" charset="-122"/>
              </a:rPr>
              <a:pPr>
                <a:buFontTx/>
                <a:buNone/>
                <a:defRPr/>
              </a:pPr>
              <a:t>‹#›</a:t>
            </a:fld>
            <a:endParaRPr lang="en-US" altLang="zh-CN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4049000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5800" y="228600"/>
            <a:ext cx="7772400" cy="12192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85800" y="1641475"/>
            <a:ext cx="3810000" cy="445452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41475"/>
            <a:ext cx="3810000" cy="445452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buFontTx/>
              <a:buNone/>
            </a:pPr>
            <a:endParaRPr lang="en-US" altLang="zh-CN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buFontTx/>
              <a:buNone/>
            </a:pPr>
            <a:endParaRPr lang="en-US" altLang="zh-CN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buFontTx/>
              <a:buNone/>
            </a:pPr>
            <a:fld id="{9FC7E16D-5A04-4A97-B5EF-ADB58EFF5016}" type="slidenum">
              <a:rPr lang="zh-CN" altLang="en-US">
                <a:solidFill>
                  <a:srgbClr val="000000"/>
                </a:solidFill>
                <a:latin typeface="Arial" charset="0"/>
                <a:ea typeface="宋体" charset="-122"/>
              </a:rPr>
              <a:pPr>
                <a:buFontTx/>
                <a:buNone/>
              </a:pPr>
              <a:t>‹#›</a:t>
            </a:fld>
            <a:endParaRPr lang="en-US" altLang="zh-CN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260944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KSO_FD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D9F33B1-7C18-4AD4-9DF1-5FE252B9DDC3}" type="datetime1">
              <a:rPr lang="zh-CN" altLang="en-US"/>
              <a:t>2023/2/18</a:t>
            </a:fld>
            <a:endParaRPr lang="en-US"/>
          </a:p>
        </p:txBody>
      </p:sp>
      <p:sp>
        <p:nvSpPr>
          <p:cNvPr id="4" name="KSO_FT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KSO_FN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AC73F5A-A092-4D93-92E7-775B571A6B0D}" type="slidenum">
              <a:rPr lang="zh-CN" alt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FD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D9F33B1-7C18-4AD4-9DF1-5FE252B9DDC3}" type="datetime1">
              <a:rPr lang="zh-CN" altLang="en-US"/>
              <a:t>2023/2/18</a:t>
            </a:fld>
            <a:endParaRPr lang="en-US"/>
          </a:p>
        </p:txBody>
      </p:sp>
      <p:sp>
        <p:nvSpPr>
          <p:cNvPr id="3" name="KSO_FT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KSO_FN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6A47056-C575-41A5-9FC0-1A2A3B26D7C5}" type="slidenum">
              <a:rPr lang="zh-CN" alt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/>
          <a:lstStyle>
            <a:lvl1pPr>
              <a:defRPr sz="32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KSO_FD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D9F33B1-7C18-4AD4-9DF1-5FE252B9DDC3}" type="datetime1">
              <a:rPr lang="zh-CN" altLang="en-US"/>
              <a:t>2023/2/18</a:t>
            </a:fld>
            <a:endParaRPr lang="en-US"/>
          </a:p>
        </p:txBody>
      </p:sp>
      <p:sp>
        <p:nvSpPr>
          <p:cNvPr id="6" name="KSO_FT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KSO_FN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F96A6E2-01AE-4F33-B1C1-84244AF65CD8}" type="slidenum">
              <a:rPr lang="zh-CN" alt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/>
          <a:lstStyle>
            <a:lvl1pPr>
              <a:defRPr sz="32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KSO_FD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D9F33B1-7C18-4AD4-9DF1-5FE252B9DDC3}" type="datetime1">
              <a:rPr lang="zh-CN" altLang="en-US"/>
              <a:t>2023/2/18</a:t>
            </a:fld>
            <a:endParaRPr lang="en-US"/>
          </a:p>
        </p:txBody>
      </p:sp>
      <p:sp>
        <p:nvSpPr>
          <p:cNvPr id="6" name="KSO_FT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KSO_FN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D40B0EB-A491-48EF-BEE0-B90804C1504C}" type="slidenum">
              <a:rPr lang="zh-CN" alt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3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4.jpe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slideLayout" Target="../slideLayouts/slideLayout46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slideLayout" Target="../slideLayouts/slideLayout45.xml"/><Relationship Id="rId2" Type="http://schemas.openxmlformats.org/officeDocument/2006/relationships/slideLayout" Target="../slideLayouts/slideLayout35.xml"/><Relationship Id="rId16" Type="http://schemas.openxmlformats.org/officeDocument/2006/relationships/image" Target="../media/image8.png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5" Type="http://schemas.openxmlformats.org/officeDocument/2006/relationships/image" Target="../media/image7.png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1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slideLayout" Target="../slideLayouts/slideLayout49.xml"/><Relationship Id="rId7" Type="http://schemas.openxmlformats.org/officeDocument/2006/relationships/image" Target="../media/image10.jpeg"/><Relationship Id="rId2" Type="http://schemas.openxmlformats.org/officeDocument/2006/relationships/slideLayout" Target="../slideLayouts/slideLayout48.xml"/><Relationship Id="rId1" Type="http://schemas.openxmlformats.org/officeDocument/2006/relationships/slideLayout" Target="../slideLayouts/slideLayout47.xml"/><Relationship Id="rId6" Type="http://schemas.openxmlformats.org/officeDocument/2006/relationships/theme" Target="../theme/theme5.xml"/><Relationship Id="rId5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0.xml"/><Relationship Id="rId9" Type="http://schemas.openxmlformats.org/officeDocument/2006/relationships/image" Target="../media/image1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图片 8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0650" y="0"/>
            <a:ext cx="394335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KSO_BT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339725" y="196850"/>
            <a:ext cx="6400800" cy="700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8" name="KSO_BC1"/>
          <p:cNvSpPr>
            <a:spLocks noGrp="1" noChangeArrowheads="1"/>
          </p:cNvSpPr>
          <p:nvPr>
            <p:ph type="body" idx="9"/>
          </p:nvPr>
        </p:nvSpPr>
        <p:spPr bwMode="auto">
          <a:xfrm>
            <a:off x="279400" y="1054100"/>
            <a:ext cx="7775575" cy="5407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</p:txBody>
      </p:sp>
      <p:sp>
        <p:nvSpPr>
          <p:cNvPr id="1029" name="KSO_FD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>
              <a:defRPr sz="1200" smtClean="0">
                <a:solidFill>
                  <a:srgbClr val="919293"/>
                </a:solidFill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BD9F33B1-7C18-4AD4-9DF1-5FE252B9DDC3}" type="datetime1">
              <a:rPr lang="zh-CN" altLang="en-US"/>
              <a:t>2023/2/18</a:t>
            </a:fld>
            <a:endParaRPr lang="en-US"/>
          </a:p>
        </p:txBody>
      </p:sp>
      <p:sp>
        <p:nvSpPr>
          <p:cNvPr id="1030" name="KSO_FT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>
              <a:defRPr sz="1200" smtClean="0">
                <a:solidFill>
                  <a:srgbClr val="919293"/>
                </a:solidFill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031" name="KSO_FN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r">
              <a:defRPr sz="1200" smtClean="0">
                <a:solidFill>
                  <a:srgbClr val="919293"/>
                </a:solidFill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C705EA6D-0A8A-47D3-AD10-1EDF3BDE7BA2}" type="slidenum">
              <a:rPr lang="zh-CN" altLang="en-US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3000" b="1" kern="1200">
          <a:solidFill>
            <a:srgbClr val="1A93C8"/>
          </a:solidFill>
          <a:latin typeface="+mj-lt"/>
          <a:ea typeface="+mj-ea"/>
          <a:cs typeface="+mj-cs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rgbClr val="1A93C8"/>
          </a:solidFill>
          <a:latin typeface="Arial Black" panose="020B0A04020102020204" pitchFamily="34" charset="0"/>
          <a:ea typeface="微软雅黑" panose="020B0503020204020204" pitchFamily="34" charset="-122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rgbClr val="1A93C8"/>
          </a:solidFill>
          <a:latin typeface="Arial Black" panose="020B0A04020102020204" pitchFamily="34" charset="0"/>
          <a:ea typeface="微软雅黑" panose="020B0503020204020204" pitchFamily="34" charset="-122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rgbClr val="1A93C8"/>
          </a:solidFill>
          <a:latin typeface="Arial Black" panose="020B0A04020102020204" pitchFamily="34" charset="0"/>
          <a:ea typeface="微软雅黑" panose="020B0503020204020204" pitchFamily="34" charset="-122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rgbClr val="1A93C8"/>
          </a:solidFill>
          <a:latin typeface="Arial Black" panose="020B0A040201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rgbClr val="1A93C8"/>
          </a:solidFill>
          <a:latin typeface="Arial Black" panose="020B0A040201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rgbClr val="1A93C8"/>
          </a:solidFill>
          <a:latin typeface="Arial Black" panose="020B0A040201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rgbClr val="1A93C8"/>
          </a:solidFill>
          <a:latin typeface="Arial Black" panose="020B0A040201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rgbClr val="1A93C8"/>
          </a:solidFill>
          <a:latin typeface="Arial Black" panose="020B0A04020102020204" pitchFamily="34" charset="0"/>
          <a:ea typeface="微软雅黑" panose="020B0503020204020204" pitchFamily="34" charset="-122"/>
        </a:defRPr>
      </a:lvl9pPr>
    </p:titleStyle>
    <p:bodyStyle>
      <a:lvl1pPr marL="357505" indent="-357505" algn="just" rtl="0" fontAlgn="base">
        <a:spcBef>
          <a:spcPts val="1800"/>
        </a:spcBef>
        <a:spcAft>
          <a:spcPct val="0"/>
        </a:spcAft>
        <a:buClr>
          <a:srgbClr val="1A93C8"/>
        </a:buClr>
        <a:buSzPct val="60000"/>
        <a:buFont typeface="Wingdings" panose="05000000000000000000" pitchFamily="2" charset="2"/>
        <a:buChar char="m"/>
        <a:defRPr sz="2000" kern="1200">
          <a:solidFill>
            <a:srgbClr val="1A93C8"/>
          </a:solidFill>
          <a:latin typeface="+mn-lt"/>
          <a:ea typeface="+mn-ea"/>
          <a:cs typeface="+mn-cs"/>
        </a:defRPr>
      </a:lvl1pPr>
      <a:lvl2pPr marL="357505" indent="-357505" algn="l" rtl="0" fontAlgn="base">
        <a:lnSpc>
          <a:spcPct val="130000"/>
        </a:lnSpc>
        <a:spcBef>
          <a:spcPct val="0"/>
        </a:spcBef>
        <a:spcAft>
          <a:spcPts val="600"/>
        </a:spcAft>
        <a:buClr>
          <a:srgbClr val="A1BBEE"/>
        </a:buClr>
        <a:buFont typeface="幼圆" panose="02010509060101010101" pitchFamily="49" charset="-122"/>
        <a:buChar char=" "/>
        <a:defRPr sz="1600" kern="1200">
          <a:solidFill>
            <a:srgbClr val="7D7D7D"/>
          </a:solidFill>
          <a:latin typeface="幼圆" panose="02010509060101010101" pitchFamily="49" charset="-122"/>
          <a:ea typeface="幼圆" panose="02010509060101010101" pitchFamily="49" charset="-122"/>
          <a:cs typeface="+mn-cs"/>
        </a:defRPr>
      </a:lvl2pPr>
      <a:lvl3pPr marL="1143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+mn-cs"/>
        </a:defRPr>
      </a:lvl3pPr>
      <a:lvl4pPr marL="1600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+mn-cs"/>
        </a:defRPr>
      </a:lvl4pPr>
      <a:lvl5pPr marL="20574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0" name="组合 6"/>
          <p:cNvGrpSpPr>
            <a:grpSpLocks noChangeAspect="1"/>
          </p:cNvGrpSpPr>
          <p:nvPr/>
        </p:nvGrpSpPr>
        <p:grpSpPr bwMode="auto">
          <a:xfrm>
            <a:off x="-3175" y="12700"/>
            <a:ext cx="9144000" cy="6858000"/>
            <a:chOff x="0" y="0"/>
            <a:chExt cx="7850038" cy="5887529"/>
          </a:xfrm>
        </p:grpSpPr>
        <p:pic>
          <p:nvPicPr>
            <p:cNvPr id="2051" name="图片 5" descr="未标题-1.jpg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076" b="14151"/>
            <a:stretch>
              <a:fillRect/>
            </a:stretch>
          </p:blipFill>
          <p:spPr bwMode="auto">
            <a:xfrm>
              <a:off x="3925019" y="0"/>
              <a:ext cx="3925019" cy="58875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2" name="图片 5" descr="未标题-1.jpg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076" b="14310"/>
            <a:stretch>
              <a:fillRect/>
            </a:stretch>
          </p:blipFill>
          <p:spPr bwMode="auto">
            <a:xfrm flipH="1">
              <a:off x="0" y="0"/>
              <a:ext cx="3925019" cy="58766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077" name="KSO_FD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>
              <a:defRPr sz="900" smtClean="0">
                <a:solidFill>
                  <a:srgbClr val="969696"/>
                </a:solidFill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543B238A-CF46-4546-8C56-ADAB882ADE59}" type="datetime1">
              <a:rPr lang="zh-CN" altLang="en-US"/>
              <a:t>2023/2/18</a:t>
            </a:fld>
            <a:endParaRPr lang="en-US"/>
          </a:p>
        </p:txBody>
      </p:sp>
      <p:sp>
        <p:nvSpPr>
          <p:cNvPr id="3078" name="KSO_FT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>
              <a:defRPr sz="900" smtClean="0">
                <a:solidFill>
                  <a:srgbClr val="969696"/>
                </a:solidFill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9" name="KSO_FN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r">
              <a:defRPr sz="900" smtClean="0">
                <a:solidFill>
                  <a:srgbClr val="969696"/>
                </a:solidFill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028345E7-2928-4024-B92D-DE6894893D24}" type="slidenum">
              <a:rPr lang="zh-CN" altLang="en-US"/>
              <a:t>‹#›</a:t>
            </a:fld>
            <a:endParaRPr lang="en-US"/>
          </a:p>
        </p:txBody>
      </p:sp>
      <p:sp>
        <p:nvSpPr>
          <p:cNvPr id="2056" name="KSO_BC1"/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447675" y="1133475"/>
            <a:ext cx="8215313" cy="5100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</p:txBody>
      </p:sp>
      <p:sp>
        <p:nvSpPr>
          <p:cNvPr id="2057" name="KSO_BT1"/>
          <p:cNvSpPr>
            <a:spLocks noGrp="1" noChangeArrowheads="1"/>
          </p:cNvSpPr>
          <p:nvPr>
            <p:ph type="title" idx="9"/>
          </p:nvPr>
        </p:nvSpPr>
        <p:spPr bwMode="auto">
          <a:xfrm>
            <a:off x="447675" y="214313"/>
            <a:ext cx="8215313" cy="795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200" b="1" kern="1200">
          <a:solidFill>
            <a:schemeClr val="accent1"/>
          </a:solidFill>
          <a:latin typeface="+mj-lt"/>
          <a:ea typeface="+mj-ea"/>
          <a:cs typeface="+mj-cs"/>
        </a:defRPr>
      </a:lvl1pPr>
      <a:lvl2pPr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华文中宋" panose="02010600040101010101" pitchFamily="2" charset="-122"/>
          <a:ea typeface="华文中宋" panose="02010600040101010101" pitchFamily="2" charset="-122"/>
        </a:defRPr>
      </a:lvl2pPr>
      <a:lvl3pPr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华文中宋" panose="02010600040101010101" pitchFamily="2" charset="-122"/>
          <a:ea typeface="华文中宋" panose="02010600040101010101" pitchFamily="2" charset="-122"/>
        </a:defRPr>
      </a:lvl3pPr>
      <a:lvl4pPr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华文中宋" panose="02010600040101010101" pitchFamily="2" charset="-122"/>
          <a:ea typeface="华文中宋" panose="02010600040101010101" pitchFamily="2" charset="-122"/>
        </a:defRPr>
      </a:lvl4pPr>
      <a:lvl5pPr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华文中宋" panose="02010600040101010101" pitchFamily="2" charset="-122"/>
          <a:ea typeface="华文中宋" panose="02010600040101010101" pitchFamily="2" charset="-122"/>
        </a:defRPr>
      </a:lvl5pPr>
      <a:lvl6pPr marL="4572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华文中宋" panose="02010600040101010101" pitchFamily="2" charset="-122"/>
          <a:ea typeface="华文中宋" panose="02010600040101010101" pitchFamily="2" charset="-122"/>
        </a:defRPr>
      </a:lvl6pPr>
      <a:lvl7pPr marL="9144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华文中宋" panose="02010600040101010101" pitchFamily="2" charset="-122"/>
          <a:ea typeface="华文中宋" panose="02010600040101010101" pitchFamily="2" charset="-122"/>
        </a:defRPr>
      </a:lvl7pPr>
      <a:lvl8pPr marL="13716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华文中宋" panose="02010600040101010101" pitchFamily="2" charset="-122"/>
          <a:ea typeface="华文中宋" panose="02010600040101010101" pitchFamily="2" charset="-122"/>
        </a:defRPr>
      </a:lvl8pPr>
      <a:lvl9pPr marL="18288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华文中宋" panose="02010600040101010101" pitchFamily="2" charset="-122"/>
          <a:ea typeface="华文中宋" panose="02010600040101010101" pitchFamily="2" charset="-122"/>
        </a:defRPr>
      </a:lvl9pPr>
    </p:titleStyle>
    <p:bodyStyle>
      <a:lvl1pPr marL="361950" indent="-361950" algn="just" defTabSz="685800" rtl="0" fontAlgn="base">
        <a:lnSpc>
          <a:spcPct val="110000"/>
        </a:lnSpc>
        <a:spcBef>
          <a:spcPts val="1200"/>
        </a:spcBef>
        <a:spcAft>
          <a:spcPct val="0"/>
        </a:spcAft>
        <a:buClr>
          <a:schemeClr val="accent1"/>
        </a:buClr>
        <a:buSzPct val="50000"/>
        <a:buFont typeface="Wingdings" panose="05000000000000000000" pitchFamily="2" charset="2"/>
        <a:buChar char="l"/>
        <a:defRPr sz="24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361950" indent="-361950" algn="l" defTabSz="685800" rtl="0" fontAlgn="base">
        <a:lnSpc>
          <a:spcPct val="120000"/>
        </a:lnSpc>
        <a:spcBef>
          <a:spcPct val="0"/>
        </a:spcBef>
        <a:spcAft>
          <a:spcPts val="1200"/>
        </a:spcAft>
        <a:buClr>
          <a:srgbClr val="E5A997"/>
        </a:buClr>
        <a:buFont typeface="幼圆" panose="02010509060101010101" pitchFamily="49" charset="-122"/>
        <a:buChar char=" 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fontAlgn="base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Times New Roman" panose="02020603050405020304" pitchFamily="18" charset="0"/>
          <a:ea typeface="+mn-ea"/>
          <a:cs typeface="+mn-cs"/>
        </a:defRPr>
      </a:lvl3pPr>
      <a:lvl4pPr marL="1200150" indent="-171450" algn="l" defTabSz="685800" rtl="0" fontAlgn="base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Times New Roman" panose="02020603050405020304" pitchFamily="18" charset="0"/>
          <a:ea typeface="+mn-ea"/>
          <a:cs typeface="+mn-cs"/>
        </a:defRPr>
      </a:lvl4pPr>
      <a:lvl5pPr marL="1543050" indent="-171450" algn="l" defTabSz="685800" rtl="0" fontAlgn="base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Times New Roman" panose="0202060305040502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图片 9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95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5" name="Text Placeholder 2"/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566738" y="1476375"/>
            <a:ext cx="8008937" cy="4879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</p:txBody>
      </p:sp>
      <p:sp>
        <p:nvSpPr>
          <p:cNvPr id="5124" name="Date Placeholder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28650" y="6403975"/>
            <a:ext cx="20574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>
              <a:defRPr sz="900" smtClean="0"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B3191403-9BB2-424E-A8BB-7CB1475A9DB0}" type="datetime1">
              <a:rPr lang="zh-CN" altLang="en-US"/>
              <a:t>2023/2/18</a:t>
            </a:fld>
            <a:endParaRPr lang="en-US"/>
          </a:p>
        </p:txBody>
      </p:sp>
      <p:sp>
        <p:nvSpPr>
          <p:cNvPr id="5125" name="Footer Placeholder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028950" y="6403975"/>
            <a:ext cx="30861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>
              <a:defRPr sz="900" smtClean="0"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6" name="Slide Number Placeholder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457950" y="6403975"/>
            <a:ext cx="20574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r">
              <a:defRPr sz="900" smtClean="0"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1F8672DB-A52B-402A-AC56-6EAF7309D802}" type="slidenum">
              <a:rPr lang="zh-CN" altLang="en-US"/>
              <a:t>‹#›</a:t>
            </a:fld>
            <a:endParaRPr lang="en-US"/>
          </a:p>
        </p:txBody>
      </p:sp>
      <p:sp>
        <p:nvSpPr>
          <p:cNvPr id="3079" name="Title Placeholder 1"/>
          <p:cNvSpPr>
            <a:spLocks noGrp="1" noChangeArrowheads="1"/>
          </p:cNvSpPr>
          <p:nvPr>
            <p:ph type="title" idx="9"/>
          </p:nvPr>
        </p:nvSpPr>
        <p:spPr bwMode="auto">
          <a:xfrm>
            <a:off x="566738" y="368300"/>
            <a:ext cx="8008937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/>
          <a:lstStyle/>
          <a:p>
            <a:pPr lvl="0"/>
            <a:r>
              <a:rPr lang="zh-CN" altLang="en-US"/>
              <a:t>单击此处编辑母版标题样式</a:t>
            </a: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  <a:lvl2pPr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华文中宋" panose="02010600040101010101" pitchFamily="2" charset="-122"/>
        </a:defRPr>
      </a:lvl2pPr>
      <a:lvl3pPr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华文中宋" panose="02010600040101010101" pitchFamily="2" charset="-122"/>
        </a:defRPr>
      </a:lvl3pPr>
      <a:lvl4pPr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华文中宋" panose="02010600040101010101" pitchFamily="2" charset="-122"/>
        </a:defRPr>
      </a:lvl4pPr>
      <a:lvl5pPr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华文中宋" panose="02010600040101010101" pitchFamily="2" charset="-122"/>
        </a:defRPr>
      </a:lvl5pPr>
      <a:lvl6pPr marL="4572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华文中宋" panose="02010600040101010101" pitchFamily="2" charset="-122"/>
        </a:defRPr>
      </a:lvl6pPr>
      <a:lvl7pPr marL="9144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华文中宋" panose="02010600040101010101" pitchFamily="2" charset="-122"/>
        </a:defRPr>
      </a:lvl7pPr>
      <a:lvl8pPr marL="13716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华文中宋" panose="02010600040101010101" pitchFamily="2" charset="-122"/>
        </a:defRPr>
      </a:lvl8pPr>
      <a:lvl9pPr marL="18288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华文中宋" panose="02010600040101010101" pitchFamily="2" charset="-122"/>
        </a:defRPr>
      </a:lvl9pPr>
    </p:titleStyle>
    <p:bodyStyle>
      <a:lvl1pPr marL="266700" indent="-266700" algn="l" defTabSz="685800" rtl="0" fontAlgn="base">
        <a:lnSpc>
          <a:spcPct val="90000"/>
        </a:lnSpc>
        <a:spcBef>
          <a:spcPts val="1350"/>
        </a:spcBef>
        <a:spcAft>
          <a:spcPct val="0"/>
        </a:spcAft>
        <a:buClr>
          <a:schemeClr val="accent2"/>
        </a:buClr>
        <a:buSzPct val="80000"/>
        <a:buFont typeface="Wingdings 2" panose="05020102010507070707" pitchFamily="18" charset="2"/>
        <a:buChar char="ö"/>
        <a:defRPr sz="24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266700" indent="-266700" algn="l" defTabSz="685800" rtl="0" fontAlgn="base">
        <a:lnSpc>
          <a:spcPct val="130000"/>
        </a:lnSpc>
        <a:spcBef>
          <a:spcPct val="0"/>
        </a:spcBef>
        <a:spcAft>
          <a:spcPct val="0"/>
        </a:spcAft>
        <a:buFont typeface="Calibri" panose="020F0502020204030204" pitchFamily="34" charset="0"/>
        <a:buChar char=" 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fontAlgn="base">
        <a:lnSpc>
          <a:spcPct val="90000"/>
        </a:lnSpc>
        <a:spcBef>
          <a:spcPts val="375"/>
        </a:spcBef>
        <a:spcAft>
          <a:spcPct val="0"/>
        </a:spcAft>
        <a:buFont typeface="Calibri" panose="020F0502020204030204" pitchFamily="34" charset="0"/>
        <a:buChar char="•"/>
        <a:defRPr sz="1500" kern="1200">
          <a:solidFill>
            <a:srgbClr val="303030"/>
          </a:solidFill>
          <a:latin typeface="+mn-lt"/>
          <a:ea typeface="+mn-ea"/>
          <a:cs typeface="+mn-cs"/>
        </a:defRPr>
      </a:lvl3pPr>
      <a:lvl4pPr marL="1200150" indent="-171450" algn="l" defTabSz="685800" rtl="0" fontAlgn="base">
        <a:lnSpc>
          <a:spcPct val="90000"/>
        </a:lnSpc>
        <a:spcBef>
          <a:spcPts val="375"/>
        </a:spcBef>
        <a:spcAft>
          <a:spcPct val="0"/>
        </a:spcAft>
        <a:buFont typeface="Calibri" panose="020F0502020204030204" pitchFamily="34" charset="0"/>
        <a:buChar char="•"/>
        <a:defRPr sz="1300" kern="1200">
          <a:solidFill>
            <a:srgbClr val="303030"/>
          </a:solidFill>
          <a:latin typeface="+mn-lt"/>
          <a:ea typeface="+mn-ea"/>
          <a:cs typeface="+mn-cs"/>
        </a:defRPr>
      </a:lvl4pPr>
      <a:lvl5pPr marL="1543050" indent="-171450" algn="l" defTabSz="685800" rtl="0" fontAlgn="base">
        <a:lnSpc>
          <a:spcPct val="90000"/>
        </a:lnSpc>
        <a:spcBef>
          <a:spcPts val="375"/>
        </a:spcBef>
        <a:spcAft>
          <a:spcPct val="0"/>
        </a:spcAft>
        <a:buFont typeface="Calibri" panose="020F0502020204030204" pitchFamily="34" charset="0"/>
        <a:buChar char="•"/>
        <a:defRPr sz="1300" kern="1200">
          <a:solidFill>
            <a:srgbClr val="30303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98" name="矩形 11"/>
          <p:cNvGrpSpPr/>
          <p:nvPr/>
        </p:nvGrpSpPr>
        <p:grpSpPr bwMode="auto">
          <a:xfrm>
            <a:off x="0" y="0"/>
            <a:ext cx="9150350" cy="6888163"/>
            <a:chOff x="0" y="0"/>
            <a:chExt cx="5764" cy="4339"/>
          </a:xfrm>
        </p:grpSpPr>
        <p:pic>
          <p:nvPicPr>
            <p:cNvPr id="4099" name="矩形 11"/>
            <p:cNvPicPr>
              <a:picLocks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5764" cy="43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172" name="Text Box 4"/>
            <p:cNvSpPr txBox="1">
              <a:spLocks noChangeArrowheads="1"/>
            </p:cNvSpPr>
            <p:nvPr/>
          </p:nvSpPr>
          <p:spPr bwMode="auto">
            <a:xfrm>
              <a:off x="0" y="0"/>
              <a:ext cx="5762" cy="43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defRPr/>
              </a:pPr>
              <a:endParaRPr lang="zh-CN" altLang="en-US" sz="1300">
                <a:solidFill>
                  <a:srgbClr val="FFFFFF"/>
                </a:solidFill>
              </a:endParaRPr>
            </a:p>
          </p:txBody>
        </p:sp>
      </p:grpSp>
      <p:sp>
        <p:nvSpPr>
          <p:cNvPr id="4101" name="Text Placeholder 2"/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485775" y="1135063"/>
            <a:ext cx="8089900" cy="5345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>
                <a:sym typeface="Arial" panose="020B0604020202020204" pitchFamily="34" charset="0"/>
              </a:rPr>
              <a:t>单击此处编辑母版文本样式</a:t>
            </a:r>
          </a:p>
          <a:p>
            <a:pPr lvl="1"/>
            <a:r>
              <a:rPr lang="zh-CN" altLang="en-US">
                <a:sym typeface="宋体" panose="02010600030101010101" pitchFamily="2" charset="-122"/>
              </a:rPr>
              <a:t>第二级</a:t>
            </a:r>
          </a:p>
          <a:p>
            <a:pPr lvl="2"/>
            <a:r>
              <a:rPr lang="zh-CN" altLang="en-US">
                <a:sym typeface="宋体" panose="02010600030101010101" pitchFamily="2" charset="-122"/>
              </a:rPr>
              <a:t>第三级</a:t>
            </a:r>
          </a:p>
          <a:p>
            <a:pPr lvl="3"/>
            <a:r>
              <a:rPr lang="zh-CN" altLang="en-US">
                <a:sym typeface="宋体" panose="02010600030101010101" pitchFamily="2" charset="-122"/>
              </a:rPr>
              <a:t>第四级</a:t>
            </a:r>
          </a:p>
        </p:txBody>
      </p:sp>
      <p:sp>
        <p:nvSpPr>
          <p:cNvPr id="7174" name="Date Placeholder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28650" y="6508750"/>
            <a:ext cx="20574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>
              <a:defRPr sz="900" smtClean="0"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86C121FE-698C-4C79-A3F4-AD86EFCAADA7}" type="datetime1">
              <a:rPr lang="zh-CN" altLang="en-US"/>
              <a:t>2023/2/18</a:t>
            </a:fld>
            <a:endParaRPr lang="en-US"/>
          </a:p>
        </p:txBody>
      </p:sp>
      <p:sp>
        <p:nvSpPr>
          <p:cNvPr id="7175" name="Footer Placeholder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028950" y="6508750"/>
            <a:ext cx="30861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>
              <a:defRPr sz="900" smtClean="0"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176" name="Slide Number Placeholder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457950" y="6508750"/>
            <a:ext cx="20574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r">
              <a:defRPr sz="900" smtClean="0"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C44DC649-F695-46C3-B7FF-3FC4AA7FFBA1}" type="slidenum">
              <a:rPr lang="zh-CN" altLang="en-US"/>
              <a:t>‹#›</a:t>
            </a:fld>
            <a:endParaRPr lang="en-US"/>
          </a:p>
        </p:txBody>
      </p:sp>
      <p:sp>
        <p:nvSpPr>
          <p:cNvPr id="4105" name="Title Placeholder 1"/>
          <p:cNvSpPr>
            <a:spLocks noGrp="1" noChangeArrowheads="1"/>
          </p:cNvSpPr>
          <p:nvPr>
            <p:ph type="title" idx="9"/>
          </p:nvPr>
        </p:nvSpPr>
        <p:spPr bwMode="auto">
          <a:xfrm>
            <a:off x="485775" y="255588"/>
            <a:ext cx="80899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cxnSp>
        <p:nvCxnSpPr>
          <p:cNvPr id="4106" name="直接连接符 8"/>
          <p:cNvCxnSpPr>
            <a:cxnSpLocks noChangeShapeType="1"/>
          </p:cNvCxnSpPr>
          <p:nvPr/>
        </p:nvCxnSpPr>
        <p:spPr bwMode="auto">
          <a:xfrm flipH="1">
            <a:off x="57150" y="6480175"/>
            <a:ext cx="8980488" cy="0"/>
          </a:xfrm>
          <a:prstGeom prst="line">
            <a:avLst/>
          </a:prstGeom>
          <a:noFill/>
          <a:ln w="15875">
            <a:solidFill>
              <a:srgbClr val="28A9D6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4107" name="Freeform 5"/>
          <p:cNvGrpSpPr/>
          <p:nvPr/>
        </p:nvGrpSpPr>
        <p:grpSpPr bwMode="auto">
          <a:xfrm>
            <a:off x="5595938" y="5657850"/>
            <a:ext cx="3194050" cy="822325"/>
            <a:chOff x="0" y="0"/>
            <a:chExt cx="2012" cy="518"/>
          </a:xfrm>
        </p:grpSpPr>
        <p:pic>
          <p:nvPicPr>
            <p:cNvPr id="4108" name="Freeform 5"/>
            <p:cNvPicPr>
              <a:picLocks noEditPoints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2012" cy="5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181" name="Text Box 13"/>
            <p:cNvSpPr txBox="1">
              <a:spLocks noChangeArrowheads="1"/>
            </p:cNvSpPr>
            <p:nvPr/>
          </p:nvSpPr>
          <p:spPr bwMode="auto">
            <a:xfrm>
              <a:off x="-1" y="1"/>
              <a:ext cx="2009" cy="5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defRPr/>
              </a:pPr>
              <a:endParaRPr lang="zh-CN" altLang="en-US"/>
            </a:p>
          </p:txBody>
        </p:sp>
      </p:grpSp>
      <p:sp>
        <p:nvSpPr>
          <p:cNvPr id="4110" name="任意多边形 10"/>
          <p:cNvSpPr>
            <a:spLocks noChangeArrowheads="1"/>
          </p:cNvSpPr>
          <p:nvPr/>
        </p:nvSpPr>
        <p:spPr bwMode="auto">
          <a:xfrm flipV="1">
            <a:off x="244475" y="423863"/>
            <a:ext cx="8977313" cy="431800"/>
          </a:xfrm>
          <a:custGeom>
            <a:avLst/>
            <a:gdLst>
              <a:gd name="T0" fmla="*/ 167822 w 11969073"/>
              <a:gd name="T1" fmla="*/ 524933 h 524933"/>
              <a:gd name="T2" fmla="*/ 168846 w 11969073"/>
              <a:gd name="T3" fmla="*/ 524933 h 524933"/>
              <a:gd name="T4" fmla="*/ 168846 w 11969073"/>
              <a:gd name="T5" fmla="*/ 14598 h 524933"/>
              <a:gd name="T6" fmla="*/ 1386790 w 11969073"/>
              <a:gd name="T7" fmla="*/ 14598 h 524933"/>
              <a:gd name="T8" fmla="*/ 11969073 w 11969073"/>
              <a:gd name="T9" fmla="*/ 0 h 524933"/>
              <a:gd name="T10" fmla="*/ 167822 w 11969073"/>
              <a:gd name="T11" fmla="*/ 0 h 524933"/>
              <a:gd name="T12" fmla="*/ 152999 w 11969073"/>
              <a:gd name="T13" fmla="*/ 0 h 524933"/>
              <a:gd name="T14" fmla="*/ 152999 w 11969073"/>
              <a:gd name="T15" fmla="*/ 507260 h 524933"/>
              <a:gd name="T16" fmla="*/ 107280 w 11969073"/>
              <a:gd name="T17" fmla="*/ 507260 h 524933"/>
              <a:gd name="T18" fmla="*/ 107280 w 11969073"/>
              <a:gd name="T19" fmla="*/ 0 h 524933"/>
              <a:gd name="T20" fmla="*/ 0 w 11969073"/>
              <a:gd name="T21" fmla="*/ 0 h 524933"/>
              <a:gd name="T22" fmla="*/ 0 w 11969073"/>
              <a:gd name="T23" fmla="*/ 524932 h 524933"/>
              <a:gd name="T24" fmla="*/ 33834 w 11969073"/>
              <a:gd name="T25" fmla="*/ 524932 h 524933"/>
              <a:gd name="T26" fmla="*/ 33834 w 11969073"/>
              <a:gd name="T27" fmla="*/ 23810 h 524933"/>
              <a:gd name="T28" fmla="*/ 79553 w 11969073"/>
              <a:gd name="T29" fmla="*/ 23810 h 524933"/>
              <a:gd name="T30" fmla="*/ 79553 w 11969073"/>
              <a:gd name="T31" fmla="*/ 524932 h 524933"/>
              <a:gd name="T32" fmla="*/ 167822 w 11969073"/>
              <a:gd name="T33" fmla="*/ 524932 h 524933"/>
              <a:gd name="T34" fmla="*/ 167822 w 11969073"/>
              <a:gd name="T35" fmla="*/ 524933 h 5249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1969073" h="524933">
                <a:moveTo>
                  <a:pt x="167822" y="524933"/>
                </a:moveTo>
                <a:lnTo>
                  <a:pt x="168846" y="524933"/>
                </a:lnTo>
                <a:lnTo>
                  <a:pt x="168846" y="14598"/>
                </a:lnTo>
                <a:lnTo>
                  <a:pt x="1386790" y="14598"/>
                </a:lnTo>
                <a:lnTo>
                  <a:pt x="11969073" y="0"/>
                </a:lnTo>
                <a:lnTo>
                  <a:pt x="167822" y="0"/>
                </a:lnTo>
                <a:lnTo>
                  <a:pt x="152999" y="0"/>
                </a:lnTo>
                <a:lnTo>
                  <a:pt x="152999" y="507260"/>
                </a:lnTo>
                <a:lnTo>
                  <a:pt x="107280" y="507260"/>
                </a:lnTo>
                <a:lnTo>
                  <a:pt x="107280" y="0"/>
                </a:lnTo>
                <a:lnTo>
                  <a:pt x="0" y="0"/>
                </a:lnTo>
                <a:lnTo>
                  <a:pt x="0" y="524932"/>
                </a:lnTo>
                <a:lnTo>
                  <a:pt x="33834" y="524932"/>
                </a:lnTo>
                <a:lnTo>
                  <a:pt x="33834" y="23810"/>
                </a:lnTo>
                <a:lnTo>
                  <a:pt x="79553" y="23810"/>
                </a:lnTo>
                <a:lnTo>
                  <a:pt x="79553" y="524932"/>
                </a:lnTo>
                <a:lnTo>
                  <a:pt x="167822" y="524932"/>
                </a:lnTo>
                <a:lnTo>
                  <a:pt x="167822" y="524933"/>
                </a:lnTo>
                <a:close/>
              </a:path>
            </a:pathLst>
          </a:custGeom>
          <a:solidFill>
            <a:srgbClr val="28A9D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702" r:id="rId12"/>
    <p:sldLayoutId id="2147483703" r:id="rId13"/>
  </p:sldLayoutIdLst>
  <p:txStyles>
    <p:titleStyle>
      <a:lvl1pPr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2800" kern="1200">
          <a:solidFill>
            <a:srgbClr val="1A93C8"/>
          </a:solidFill>
          <a:latin typeface="+mj-lt"/>
          <a:ea typeface="+mj-ea"/>
          <a:cs typeface="+mj-cs"/>
        </a:defRPr>
      </a:lvl1pPr>
      <a:lvl2pPr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rgbClr val="1A93C8"/>
          </a:solidFill>
          <a:latin typeface="Times New Roman" panose="02020603050405020304" pitchFamily="18" charset="0"/>
          <a:ea typeface="华文中宋" panose="02010600040101010101" pitchFamily="2" charset="-122"/>
        </a:defRPr>
      </a:lvl2pPr>
      <a:lvl3pPr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rgbClr val="1A93C8"/>
          </a:solidFill>
          <a:latin typeface="Times New Roman" panose="02020603050405020304" pitchFamily="18" charset="0"/>
          <a:ea typeface="华文中宋" panose="02010600040101010101" pitchFamily="2" charset="-122"/>
        </a:defRPr>
      </a:lvl3pPr>
      <a:lvl4pPr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rgbClr val="1A93C8"/>
          </a:solidFill>
          <a:latin typeface="Times New Roman" panose="02020603050405020304" pitchFamily="18" charset="0"/>
          <a:ea typeface="华文中宋" panose="02010600040101010101" pitchFamily="2" charset="-122"/>
        </a:defRPr>
      </a:lvl4pPr>
      <a:lvl5pPr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rgbClr val="1A93C8"/>
          </a:solidFill>
          <a:latin typeface="Times New Roman" panose="02020603050405020304" pitchFamily="18" charset="0"/>
          <a:ea typeface="华文中宋" panose="02010600040101010101" pitchFamily="2" charset="-122"/>
        </a:defRPr>
      </a:lvl5pPr>
      <a:lvl6pPr marL="4572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rgbClr val="1A93C8"/>
          </a:solidFill>
          <a:latin typeface="Times New Roman" panose="02020603050405020304" pitchFamily="18" charset="0"/>
          <a:ea typeface="华文中宋" panose="02010600040101010101" pitchFamily="2" charset="-122"/>
        </a:defRPr>
      </a:lvl6pPr>
      <a:lvl7pPr marL="9144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rgbClr val="1A93C8"/>
          </a:solidFill>
          <a:latin typeface="Times New Roman" panose="02020603050405020304" pitchFamily="18" charset="0"/>
          <a:ea typeface="华文中宋" panose="02010600040101010101" pitchFamily="2" charset="-122"/>
        </a:defRPr>
      </a:lvl7pPr>
      <a:lvl8pPr marL="13716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rgbClr val="1A93C8"/>
          </a:solidFill>
          <a:latin typeface="Times New Roman" panose="02020603050405020304" pitchFamily="18" charset="0"/>
          <a:ea typeface="华文中宋" panose="02010600040101010101" pitchFamily="2" charset="-122"/>
        </a:defRPr>
      </a:lvl8pPr>
      <a:lvl9pPr marL="18288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rgbClr val="1A93C8"/>
          </a:solidFill>
          <a:latin typeface="Times New Roman" panose="02020603050405020304" pitchFamily="18" charset="0"/>
          <a:ea typeface="华文中宋" panose="02010600040101010101" pitchFamily="2" charset="-122"/>
        </a:defRPr>
      </a:lvl9pPr>
    </p:titleStyle>
    <p:bodyStyle>
      <a:lvl1pPr algn="l" defTabSz="685800" rtl="0" fontAlgn="base">
        <a:lnSpc>
          <a:spcPct val="90000"/>
        </a:lnSpc>
        <a:spcBef>
          <a:spcPts val="1350"/>
        </a:spcBef>
        <a:spcAft>
          <a:spcPct val="0"/>
        </a:spcAft>
        <a:buClr>
          <a:schemeClr val="accent1"/>
        </a:buClr>
        <a:buSzPct val="60000"/>
        <a:buFont typeface="Wingdings 2" panose="05020102010507070707" pitchFamily="18" charset="2"/>
        <a:buChar char=""/>
        <a:defRPr sz="2400" kern="1200">
          <a:solidFill>
            <a:srgbClr val="1A93C8"/>
          </a:solidFill>
          <a:latin typeface="+mn-lt"/>
          <a:ea typeface="+mn-ea"/>
          <a:cs typeface="+mn-cs"/>
          <a:sym typeface="Arial" panose="020B0604020202020204" pitchFamily="34" charset="0"/>
        </a:defRPr>
      </a:lvl1pPr>
      <a:lvl2pPr marL="628650" indent="-342900" algn="l" defTabSz="685800" rtl="0" fontAlgn="base">
        <a:lnSpc>
          <a:spcPct val="130000"/>
        </a:lnSpc>
        <a:spcBef>
          <a:spcPct val="0"/>
        </a:spcBef>
        <a:spcAft>
          <a:spcPct val="0"/>
        </a:spcAft>
        <a:buSzPct val="80000"/>
        <a:buFont typeface="Wingdings" panose="05000000000000000000" pitchFamily="2" charset="2"/>
        <a:buChar char="ü"/>
        <a:defRPr sz="2000" kern="1200">
          <a:solidFill>
            <a:srgbClr val="000000"/>
          </a:solidFill>
          <a:latin typeface="+mn-lt"/>
          <a:ea typeface="+mn-ea"/>
          <a:cs typeface="+mn-cs"/>
          <a:sym typeface="宋体" panose="02010600030101010101" pitchFamily="2" charset="-122"/>
        </a:defRPr>
      </a:lvl2pPr>
      <a:lvl3pPr marL="857250" indent="-171450" algn="l" defTabSz="685800" rtl="0" fontAlgn="base">
        <a:lnSpc>
          <a:spcPct val="90000"/>
        </a:lnSpc>
        <a:spcBef>
          <a:spcPts val="375"/>
        </a:spcBef>
        <a:spcAft>
          <a:spcPct val="0"/>
        </a:spcAft>
        <a:buFont typeface="Calibri" panose="020F0502020204030204" pitchFamily="34" charset="0"/>
        <a:buChar char="•"/>
        <a:defRPr sz="2000" kern="1200">
          <a:solidFill>
            <a:srgbClr val="000000"/>
          </a:solidFill>
          <a:latin typeface="+mn-lt"/>
          <a:ea typeface="+mn-ea"/>
          <a:cs typeface="+mn-cs"/>
          <a:sym typeface="宋体" panose="02010600030101010101" pitchFamily="2" charset="-122"/>
        </a:defRPr>
      </a:lvl3pPr>
      <a:lvl4pPr marL="1200150" indent="-171450" algn="l" defTabSz="685800" rtl="0" fontAlgn="base">
        <a:lnSpc>
          <a:spcPct val="90000"/>
        </a:lnSpc>
        <a:spcBef>
          <a:spcPts val="375"/>
        </a:spcBef>
        <a:spcAft>
          <a:spcPct val="0"/>
        </a:spcAft>
        <a:buFont typeface="Calibri" panose="020F0502020204030204" pitchFamily="34" charset="0"/>
        <a:buChar char="•"/>
        <a:defRPr sz="1600" kern="1200">
          <a:solidFill>
            <a:srgbClr val="000000"/>
          </a:solidFill>
          <a:latin typeface="+mn-lt"/>
          <a:ea typeface="+mn-ea"/>
          <a:cs typeface="+mn-cs"/>
          <a:sym typeface="宋体" panose="02010600030101010101" pitchFamily="2" charset="-122"/>
        </a:defRPr>
      </a:lvl4pPr>
      <a:lvl5pPr marL="1543050" indent="-171450" algn="l" defTabSz="685800" rtl="0" fontAlgn="base">
        <a:lnSpc>
          <a:spcPct val="90000"/>
        </a:lnSpc>
        <a:spcBef>
          <a:spcPts val="375"/>
        </a:spcBef>
        <a:spcAft>
          <a:spcPct val="0"/>
        </a:spcAft>
        <a:buFont typeface="Calibri" panose="020F0502020204030204" pitchFamily="34" charset="0"/>
        <a:buChar char="•"/>
        <a:defRPr sz="1300" kern="1200">
          <a:solidFill>
            <a:srgbClr val="7F7F7F"/>
          </a:solidFill>
          <a:latin typeface="+mn-lt"/>
          <a:ea typeface="幼圆" panose="02010509060101010101" pitchFamily="49" charset="-122"/>
          <a:cs typeface="+mn-cs"/>
          <a:sym typeface="宋体" panose="02010600030101010101" pitchFamily="2" charset="-122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7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22" descr="aaaa002"/>
          <p:cNvPicPr>
            <a:picLocks noChangeAspect="1" noChangeArrowheads="1"/>
          </p:cNvPicPr>
          <p:nvPr userDrawn="1"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0" y="0"/>
            <a:ext cx="9144000" cy="1222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1950" y="119063"/>
            <a:ext cx="8547100" cy="547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30" name="Rectangle 10"/>
          <p:cNvSpPr>
            <a:spLocks noGrp="1" noChangeArrowheads="1"/>
          </p:cNvSpPr>
          <p:nvPr>
            <p:ph type="body" idx="1"/>
          </p:nvPr>
        </p:nvSpPr>
        <p:spPr bwMode="auto">
          <a:xfrm>
            <a:off x="279400" y="1096963"/>
            <a:ext cx="8636000" cy="4972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6692568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</p:sldLayoutIdLst>
  <p:transition spd="med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990000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990000"/>
          </a:solidFill>
          <a:latin typeface="Times New Roman" pitchFamily="18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990000"/>
          </a:solidFill>
          <a:latin typeface="Times New Roman" pitchFamily="18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990000"/>
          </a:solidFill>
          <a:latin typeface="Times New Roman" pitchFamily="18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990000"/>
          </a:solidFill>
          <a:latin typeface="Times New Roman" pitchFamily="18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3600" b="1">
          <a:solidFill>
            <a:srgbClr val="990000"/>
          </a:solidFill>
          <a:latin typeface="Times New Roman" pitchFamily="18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3600" b="1">
          <a:solidFill>
            <a:srgbClr val="990000"/>
          </a:solidFill>
          <a:latin typeface="Times New Roman" pitchFamily="18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3600" b="1">
          <a:solidFill>
            <a:srgbClr val="990000"/>
          </a:solidFill>
          <a:latin typeface="Times New Roman" pitchFamily="18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3600" b="1">
          <a:solidFill>
            <a:srgbClr val="990000"/>
          </a:solidFill>
          <a:latin typeface="Times New Roman" pitchFamily="18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lnSpc>
          <a:spcPct val="150000"/>
        </a:lnSpc>
        <a:spcBef>
          <a:spcPct val="20000"/>
        </a:spcBef>
        <a:spcAft>
          <a:spcPct val="0"/>
        </a:spcAft>
        <a:buClr>
          <a:schemeClr val="hlink"/>
        </a:buClr>
        <a:buSzPct val="110000"/>
        <a:buFont typeface="Wingdings" pitchFamily="2" charset="2"/>
        <a:buChar char="Ø"/>
        <a:defRPr sz="2800" b="1">
          <a:solidFill>
            <a:schemeClr val="hlink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lnSpc>
          <a:spcPct val="120000"/>
        </a:lnSpc>
        <a:spcBef>
          <a:spcPct val="20000"/>
        </a:spcBef>
        <a:spcAft>
          <a:spcPct val="0"/>
        </a:spcAft>
        <a:buClr>
          <a:srgbClr val="800000"/>
        </a:buClr>
        <a:buFont typeface="Wingdings" pitchFamily="2" charset="2"/>
        <a:buChar char="l"/>
        <a:defRPr sz="2400" b="1">
          <a:solidFill>
            <a:srgbClr val="000000"/>
          </a:solidFill>
          <a:latin typeface="+mn-lt"/>
          <a:ea typeface="楷体_GB2312" pitchFamily="49" charset="-122"/>
        </a:defRPr>
      </a:lvl2pPr>
      <a:lvl3pPr marL="1143000" indent="-228600" algn="l" rtl="0" eaLnBrk="0" fontAlgn="base" hangingPunct="0">
        <a:lnSpc>
          <a:spcPct val="145000"/>
        </a:lnSpc>
        <a:spcBef>
          <a:spcPct val="20000"/>
        </a:spcBef>
        <a:spcAft>
          <a:spcPct val="0"/>
        </a:spcAft>
        <a:buClr>
          <a:srgbClr val="FF0000"/>
        </a:buClr>
        <a:buFont typeface="Wingdings" pitchFamily="2" charset="2"/>
        <a:buChar char="þ"/>
        <a:defRPr sz="2400" b="1">
          <a:solidFill>
            <a:srgbClr val="A85400"/>
          </a:solidFill>
          <a:latin typeface="+mn-lt"/>
          <a:ea typeface="+mn-ea"/>
        </a:defRPr>
      </a:lvl3pPr>
      <a:lvl4pPr marL="1600200" indent="-228600" algn="l" rtl="0" eaLnBrk="0" fontAlgn="base" hangingPunct="0">
        <a:lnSpc>
          <a:spcPct val="145000"/>
        </a:lnSpc>
        <a:spcBef>
          <a:spcPct val="20000"/>
        </a:spcBef>
        <a:spcAft>
          <a:spcPct val="0"/>
        </a:spcAft>
        <a:buBlip>
          <a:blip r:embed="rId9"/>
        </a:buBlip>
        <a:defRPr sz="1600" b="1">
          <a:solidFill>
            <a:srgbClr val="800080"/>
          </a:solidFill>
          <a:latin typeface="+mn-lt"/>
          <a:ea typeface="楷体_GB2312" pitchFamily="49" charset="-122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5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3.png"/><Relationship Id="rId1" Type="http://schemas.openxmlformats.org/officeDocument/2006/relationships/slideLayout" Target="../slideLayouts/slideLayout35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5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1.png"/><Relationship Id="rId1" Type="http://schemas.openxmlformats.org/officeDocument/2006/relationships/slideLayout" Target="../slideLayouts/slideLayout35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5.xml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tags" Target="../tags/tag62.xml"/><Relationship Id="rId13" Type="http://schemas.openxmlformats.org/officeDocument/2006/relationships/tags" Target="../tags/tag67.xml"/><Relationship Id="rId18" Type="http://schemas.openxmlformats.org/officeDocument/2006/relationships/tags" Target="../tags/tag72.xml"/><Relationship Id="rId26" Type="http://schemas.openxmlformats.org/officeDocument/2006/relationships/tags" Target="../tags/tag80.xml"/><Relationship Id="rId3" Type="http://schemas.openxmlformats.org/officeDocument/2006/relationships/tags" Target="../tags/tag57.xml"/><Relationship Id="rId21" Type="http://schemas.openxmlformats.org/officeDocument/2006/relationships/tags" Target="../tags/tag75.xml"/><Relationship Id="rId7" Type="http://schemas.openxmlformats.org/officeDocument/2006/relationships/tags" Target="../tags/tag61.xml"/><Relationship Id="rId12" Type="http://schemas.openxmlformats.org/officeDocument/2006/relationships/tags" Target="../tags/tag66.xml"/><Relationship Id="rId17" Type="http://schemas.openxmlformats.org/officeDocument/2006/relationships/tags" Target="../tags/tag71.xml"/><Relationship Id="rId25" Type="http://schemas.openxmlformats.org/officeDocument/2006/relationships/tags" Target="../tags/tag79.xml"/><Relationship Id="rId2" Type="http://schemas.openxmlformats.org/officeDocument/2006/relationships/tags" Target="../tags/tag56.xml"/><Relationship Id="rId16" Type="http://schemas.openxmlformats.org/officeDocument/2006/relationships/tags" Target="../tags/tag70.xml"/><Relationship Id="rId20" Type="http://schemas.openxmlformats.org/officeDocument/2006/relationships/tags" Target="../tags/tag74.xml"/><Relationship Id="rId29" Type="http://schemas.openxmlformats.org/officeDocument/2006/relationships/slideLayout" Target="../slideLayouts/slideLayout40.xml"/><Relationship Id="rId1" Type="http://schemas.openxmlformats.org/officeDocument/2006/relationships/tags" Target="../tags/tag55.xml"/><Relationship Id="rId6" Type="http://schemas.openxmlformats.org/officeDocument/2006/relationships/tags" Target="../tags/tag60.xml"/><Relationship Id="rId11" Type="http://schemas.openxmlformats.org/officeDocument/2006/relationships/tags" Target="../tags/tag65.xml"/><Relationship Id="rId24" Type="http://schemas.openxmlformats.org/officeDocument/2006/relationships/tags" Target="../tags/tag78.xml"/><Relationship Id="rId5" Type="http://schemas.openxmlformats.org/officeDocument/2006/relationships/tags" Target="../tags/tag59.xml"/><Relationship Id="rId15" Type="http://schemas.openxmlformats.org/officeDocument/2006/relationships/tags" Target="../tags/tag69.xml"/><Relationship Id="rId23" Type="http://schemas.openxmlformats.org/officeDocument/2006/relationships/tags" Target="../tags/tag77.xml"/><Relationship Id="rId28" Type="http://schemas.openxmlformats.org/officeDocument/2006/relationships/tags" Target="../tags/tag82.xml"/><Relationship Id="rId10" Type="http://schemas.openxmlformats.org/officeDocument/2006/relationships/tags" Target="../tags/tag64.xml"/><Relationship Id="rId19" Type="http://schemas.openxmlformats.org/officeDocument/2006/relationships/tags" Target="../tags/tag73.xml"/><Relationship Id="rId31" Type="http://schemas.openxmlformats.org/officeDocument/2006/relationships/image" Target="../media/image23.tmp"/><Relationship Id="rId4" Type="http://schemas.openxmlformats.org/officeDocument/2006/relationships/tags" Target="../tags/tag58.xml"/><Relationship Id="rId9" Type="http://schemas.openxmlformats.org/officeDocument/2006/relationships/tags" Target="../tags/tag63.xml"/><Relationship Id="rId14" Type="http://schemas.openxmlformats.org/officeDocument/2006/relationships/tags" Target="../tags/tag68.xml"/><Relationship Id="rId22" Type="http://schemas.openxmlformats.org/officeDocument/2006/relationships/tags" Target="../tags/tag76.xml"/><Relationship Id="rId27" Type="http://schemas.openxmlformats.org/officeDocument/2006/relationships/tags" Target="../tags/tag81.xml"/><Relationship Id="rId30" Type="http://schemas.openxmlformats.org/officeDocument/2006/relationships/image" Target="../media/image33.png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5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26.xml.rels><?xml version="1.0" encoding="UTF-8" standalone="yes"?>
<Relationships xmlns="http://schemas.openxmlformats.org/package/2006/relationships"><Relationship Id="rId8" Type="http://schemas.openxmlformats.org/officeDocument/2006/relationships/tags" Target="../tags/tag90.xml"/><Relationship Id="rId13" Type="http://schemas.openxmlformats.org/officeDocument/2006/relationships/tags" Target="../tags/tag95.xml"/><Relationship Id="rId18" Type="http://schemas.openxmlformats.org/officeDocument/2006/relationships/tags" Target="../tags/tag100.xml"/><Relationship Id="rId26" Type="http://schemas.openxmlformats.org/officeDocument/2006/relationships/tags" Target="../tags/tag108.xml"/><Relationship Id="rId3" Type="http://schemas.openxmlformats.org/officeDocument/2006/relationships/tags" Target="../tags/tag85.xml"/><Relationship Id="rId21" Type="http://schemas.openxmlformats.org/officeDocument/2006/relationships/tags" Target="../tags/tag103.xml"/><Relationship Id="rId7" Type="http://schemas.openxmlformats.org/officeDocument/2006/relationships/tags" Target="../tags/tag89.xml"/><Relationship Id="rId12" Type="http://schemas.openxmlformats.org/officeDocument/2006/relationships/tags" Target="../tags/tag94.xml"/><Relationship Id="rId17" Type="http://schemas.openxmlformats.org/officeDocument/2006/relationships/tags" Target="../tags/tag99.xml"/><Relationship Id="rId25" Type="http://schemas.openxmlformats.org/officeDocument/2006/relationships/tags" Target="../tags/tag107.xml"/><Relationship Id="rId2" Type="http://schemas.openxmlformats.org/officeDocument/2006/relationships/tags" Target="../tags/tag84.xml"/><Relationship Id="rId16" Type="http://schemas.openxmlformats.org/officeDocument/2006/relationships/tags" Target="../tags/tag98.xml"/><Relationship Id="rId20" Type="http://schemas.openxmlformats.org/officeDocument/2006/relationships/tags" Target="../tags/tag102.xml"/><Relationship Id="rId29" Type="http://schemas.openxmlformats.org/officeDocument/2006/relationships/slideLayout" Target="../slideLayouts/slideLayout40.xml"/><Relationship Id="rId1" Type="http://schemas.openxmlformats.org/officeDocument/2006/relationships/tags" Target="../tags/tag83.xml"/><Relationship Id="rId6" Type="http://schemas.openxmlformats.org/officeDocument/2006/relationships/tags" Target="../tags/tag88.xml"/><Relationship Id="rId11" Type="http://schemas.openxmlformats.org/officeDocument/2006/relationships/tags" Target="../tags/tag93.xml"/><Relationship Id="rId24" Type="http://schemas.openxmlformats.org/officeDocument/2006/relationships/tags" Target="../tags/tag106.xml"/><Relationship Id="rId5" Type="http://schemas.openxmlformats.org/officeDocument/2006/relationships/tags" Target="../tags/tag87.xml"/><Relationship Id="rId15" Type="http://schemas.openxmlformats.org/officeDocument/2006/relationships/tags" Target="../tags/tag97.xml"/><Relationship Id="rId23" Type="http://schemas.openxmlformats.org/officeDocument/2006/relationships/tags" Target="../tags/tag105.xml"/><Relationship Id="rId28" Type="http://schemas.openxmlformats.org/officeDocument/2006/relationships/tags" Target="../tags/tag110.xml"/><Relationship Id="rId10" Type="http://schemas.openxmlformats.org/officeDocument/2006/relationships/tags" Target="../tags/tag92.xml"/><Relationship Id="rId19" Type="http://schemas.openxmlformats.org/officeDocument/2006/relationships/tags" Target="../tags/tag101.xml"/><Relationship Id="rId4" Type="http://schemas.openxmlformats.org/officeDocument/2006/relationships/tags" Target="../tags/tag86.xml"/><Relationship Id="rId9" Type="http://schemas.openxmlformats.org/officeDocument/2006/relationships/tags" Target="../tags/tag91.xml"/><Relationship Id="rId14" Type="http://schemas.openxmlformats.org/officeDocument/2006/relationships/tags" Target="../tags/tag96.xml"/><Relationship Id="rId22" Type="http://schemas.openxmlformats.org/officeDocument/2006/relationships/tags" Target="../tags/tag104.xml"/><Relationship Id="rId27" Type="http://schemas.openxmlformats.org/officeDocument/2006/relationships/tags" Target="../tags/tag109.xml"/><Relationship Id="rId30" Type="http://schemas.openxmlformats.org/officeDocument/2006/relationships/image" Target="../media/image23.tmp"/></Relationships>
</file>

<file path=ppt/slides/_rels/slide127.xml.rels><?xml version="1.0" encoding="UTF-8" standalone="yes"?>
<Relationships xmlns="http://schemas.openxmlformats.org/package/2006/relationships"><Relationship Id="rId13" Type="http://schemas.openxmlformats.org/officeDocument/2006/relationships/tags" Target="../tags/tag123.xml"/><Relationship Id="rId18" Type="http://schemas.openxmlformats.org/officeDocument/2006/relationships/tags" Target="../tags/tag128.xml"/><Relationship Id="rId26" Type="http://schemas.openxmlformats.org/officeDocument/2006/relationships/tags" Target="../tags/tag136.xml"/><Relationship Id="rId3" Type="http://schemas.openxmlformats.org/officeDocument/2006/relationships/tags" Target="../tags/tag113.xml"/><Relationship Id="rId21" Type="http://schemas.openxmlformats.org/officeDocument/2006/relationships/tags" Target="../tags/tag131.xml"/><Relationship Id="rId34" Type="http://schemas.openxmlformats.org/officeDocument/2006/relationships/image" Target="../media/image36.png"/><Relationship Id="rId7" Type="http://schemas.openxmlformats.org/officeDocument/2006/relationships/tags" Target="../tags/tag117.xml"/><Relationship Id="rId12" Type="http://schemas.openxmlformats.org/officeDocument/2006/relationships/tags" Target="../tags/tag122.xml"/><Relationship Id="rId17" Type="http://schemas.openxmlformats.org/officeDocument/2006/relationships/tags" Target="../tags/tag127.xml"/><Relationship Id="rId25" Type="http://schemas.openxmlformats.org/officeDocument/2006/relationships/tags" Target="../tags/tag135.xml"/><Relationship Id="rId33" Type="http://schemas.openxmlformats.org/officeDocument/2006/relationships/image" Target="../media/image310.png"/><Relationship Id="rId2" Type="http://schemas.openxmlformats.org/officeDocument/2006/relationships/tags" Target="../tags/tag112.xml"/><Relationship Id="rId16" Type="http://schemas.openxmlformats.org/officeDocument/2006/relationships/tags" Target="../tags/tag126.xml"/><Relationship Id="rId20" Type="http://schemas.openxmlformats.org/officeDocument/2006/relationships/tags" Target="../tags/tag130.xml"/><Relationship Id="rId29" Type="http://schemas.openxmlformats.org/officeDocument/2006/relationships/slideLayout" Target="../slideLayouts/slideLayout40.xml"/><Relationship Id="rId1" Type="http://schemas.openxmlformats.org/officeDocument/2006/relationships/tags" Target="../tags/tag111.xml"/><Relationship Id="rId6" Type="http://schemas.openxmlformats.org/officeDocument/2006/relationships/tags" Target="../tags/tag116.xml"/><Relationship Id="rId11" Type="http://schemas.openxmlformats.org/officeDocument/2006/relationships/tags" Target="../tags/tag121.xml"/><Relationship Id="rId24" Type="http://schemas.openxmlformats.org/officeDocument/2006/relationships/tags" Target="../tags/tag134.xml"/><Relationship Id="rId32" Type="http://schemas.openxmlformats.org/officeDocument/2006/relationships/tags" Target="../tags/tag123.xml"/><Relationship Id="rId5" Type="http://schemas.openxmlformats.org/officeDocument/2006/relationships/tags" Target="../tags/tag115.xml"/><Relationship Id="rId15" Type="http://schemas.openxmlformats.org/officeDocument/2006/relationships/tags" Target="../tags/tag125.xml"/><Relationship Id="rId23" Type="http://schemas.openxmlformats.org/officeDocument/2006/relationships/tags" Target="../tags/tag133.xml"/><Relationship Id="rId28" Type="http://schemas.openxmlformats.org/officeDocument/2006/relationships/tags" Target="../tags/tag138.xml"/><Relationship Id="rId10" Type="http://schemas.openxmlformats.org/officeDocument/2006/relationships/tags" Target="../tags/tag120.xml"/><Relationship Id="rId19" Type="http://schemas.openxmlformats.org/officeDocument/2006/relationships/tags" Target="../tags/tag129.xml"/><Relationship Id="rId31" Type="http://schemas.openxmlformats.org/officeDocument/2006/relationships/image" Target="../media/image300.png"/><Relationship Id="rId4" Type="http://schemas.openxmlformats.org/officeDocument/2006/relationships/tags" Target="../tags/tag114.xml"/><Relationship Id="rId9" Type="http://schemas.openxmlformats.org/officeDocument/2006/relationships/tags" Target="../tags/tag119.xml"/><Relationship Id="rId14" Type="http://schemas.openxmlformats.org/officeDocument/2006/relationships/tags" Target="../tags/tag124.xml"/><Relationship Id="rId22" Type="http://schemas.openxmlformats.org/officeDocument/2006/relationships/tags" Target="../tags/tag132.xml"/><Relationship Id="rId27" Type="http://schemas.openxmlformats.org/officeDocument/2006/relationships/tags" Target="../tags/tag137.xml"/><Relationship Id="rId30" Type="http://schemas.openxmlformats.org/officeDocument/2006/relationships/tags" Target="../tags/tag112.xml"/><Relationship Id="rId35" Type="http://schemas.openxmlformats.org/officeDocument/2006/relationships/image" Target="../media/image23.tmp"/><Relationship Id="rId8" Type="http://schemas.openxmlformats.org/officeDocument/2006/relationships/tags" Target="../tags/tag118.xml"/></Relationships>
</file>

<file path=ppt/slides/_rels/slide128.xml.rels><?xml version="1.0" encoding="UTF-8" standalone="yes"?>
<Relationships xmlns="http://schemas.openxmlformats.org/package/2006/relationships"><Relationship Id="rId8" Type="http://schemas.openxmlformats.org/officeDocument/2006/relationships/tags" Target="../tags/tag146.xml"/><Relationship Id="rId13" Type="http://schemas.openxmlformats.org/officeDocument/2006/relationships/tags" Target="../tags/tag151.xml"/><Relationship Id="rId18" Type="http://schemas.openxmlformats.org/officeDocument/2006/relationships/tags" Target="../tags/tag156.xml"/><Relationship Id="rId26" Type="http://schemas.openxmlformats.org/officeDocument/2006/relationships/tags" Target="../tags/tag164.xml"/><Relationship Id="rId3" Type="http://schemas.openxmlformats.org/officeDocument/2006/relationships/tags" Target="../tags/tag141.xml"/><Relationship Id="rId21" Type="http://schemas.openxmlformats.org/officeDocument/2006/relationships/tags" Target="../tags/tag159.xml"/><Relationship Id="rId7" Type="http://schemas.openxmlformats.org/officeDocument/2006/relationships/tags" Target="../tags/tag145.xml"/><Relationship Id="rId12" Type="http://schemas.openxmlformats.org/officeDocument/2006/relationships/tags" Target="../tags/tag150.xml"/><Relationship Id="rId17" Type="http://schemas.openxmlformats.org/officeDocument/2006/relationships/tags" Target="../tags/tag155.xml"/><Relationship Id="rId25" Type="http://schemas.openxmlformats.org/officeDocument/2006/relationships/tags" Target="../tags/tag163.xml"/><Relationship Id="rId2" Type="http://schemas.openxmlformats.org/officeDocument/2006/relationships/tags" Target="../tags/tag140.xml"/><Relationship Id="rId16" Type="http://schemas.openxmlformats.org/officeDocument/2006/relationships/tags" Target="../tags/tag154.xml"/><Relationship Id="rId20" Type="http://schemas.openxmlformats.org/officeDocument/2006/relationships/tags" Target="../tags/tag158.xml"/><Relationship Id="rId29" Type="http://schemas.openxmlformats.org/officeDocument/2006/relationships/slideLayout" Target="../slideLayouts/slideLayout40.xml"/><Relationship Id="rId1" Type="http://schemas.openxmlformats.org/officeDocument/2006/relationships/tags" Target="../tags/tag139.xml"/><Relationship Id="rId6" Type="http://schemas.openxmlformats.org/officeDocument/2006/relationships/tags" Target="../tags/tag144.xml"/><Relationship Id="rId11" Type="http://schemas.openxmlformats.org/officeDocument/2006/relationships/tags" Target="../tags/tag149.xml"/><Relationship Id="rId24" Type="http://schemas.openxmlformats.org/officeDocument/2006/relationships/tags" Target="../tags/tag162.xml"/><Relationship Id="rId5" Type="http://schemas.openxmlformats.org/officeDocument/2006/relationships/tags" Target="../tags/tag143.xml"/><Relationship Id="rId15" Type="http://schemas.openxmlformats.org/officeDocument/2006/relationships/tags" Target="../tags/tag153.xml"/><Relationship Id="rId23" Type="http://schemas.openxmlformats.org/officeDocument/2006/relationships/tags" Target="../tags/tag161.xml"/><Relationship Id="rId28" Type="http://schemas.openxmlformats.org/officeDocument/2006/relationships/tags" Target="../tags/tag166.xml"/><Relationship Id="rId10" Type="http://schemas.openxmlformats.org/officeDocument/2006/relationships/tags" Target="../tags/tag148.xml"/><Relationship Id="rId19" Type="http://schemas.openxmlformats.org/officeDocument/2006/relationships/tags" Target="../tags/tag157.xml"/><Relationship Id="rId4" Type="http://schemas.openxmlformats.org/officeDocument/2006/relationships/tags" Target="../tags/tag142.xml"/><Relationship Id="rId9" Type="http://schemas.openxmlformats.org/officeDocument/2006/relationships/tags" Target="../tags/tag147.xml"/><Relationship Id="rId14" Type="http://schemas.openxmlformats.org/officeDocument/2006/relationships/tags" Target="../tags/tag152.xml"/><Relationship Id="rId22" Type="http://schemas.openxmlformats.org/officeDocument/2006/relationships/tags" Target="../tags/tag160.xml"/><Relationship Id="rId27" Type="http://schemas.openxmlformats.org/officeDocument/2006/relationships/tags" Target="../tags/tag165.xml"/><Relationship Id="rId30" Type="http://schemas.openxmlformats.org/officeDocument/2006/relationships/image" Target="../media/image23.tmp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35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5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5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5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5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5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5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5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5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5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5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5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5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5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5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jpeg"/><Relationship Id="rId3" Type="http://schemas.openxmlformats.org/officeDocument/2006/relationships/image" Target="../media/image58.jpeg"/><Relationship Id="rId7" Type="http://schemas.openxmlformats.org/officeDocument/2006/relationships/image" Target="../media/image6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61.jpeg"/><Relationship Id="rId5" Type="http://schemas.openxmlformats.org/officeDocument/2006/relationships/image" Target="../media/image60.jpeg"/><Relationship Id="rId4" Type="http://schemas.openxmlformats.org/officeDocument/2006/relationships/image" Target="../media/image59.jpeg"/><Relationship Id="rId9" Type="http://schemas.openxmlformats.org/officeDocument/2006/relationships/image" Target="../media/image6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4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4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3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0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5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3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3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35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63.xml.rels><?xml version="1.0" encoding="UTF-8" standalone="yes"?>
<Relationships xmlns="http://schemas.openxmlformats.org/package/2006/relationships"><Relationship Id="rId13" Type="http://schemas.openxmlformats.org/officeDocument/2006/relationships/tags" Target="../tags/tag13.xml"/><Relationship Id="rId18" Type="http://schemas.openxmlformats.org/officeDocument/2006/relationships/tags" Target="../tags/tag18.xml"/><Relationship Id="rId26" Type="http://schemas.openxmlformats.org/officeDocument/2006/relationships/tags" Target="../tags/tag26.xml"/><Relationship Id="rId39" Type="http://schemas.openxmlformats.org/officeDocument/2006/relationships/image" Target="../media/image23.png"/><Relationship Id="rId21" Type="http://schemas.openxmlformats.org/officeDocument/2006/relationships/tags" Target="../tags/tag21.xml"/><Relationship Id="rId34" Type="http://schemas.openxmlformats.org/officeDocument/2006/relationships/tags" Target="../tags/tag5.xml"/><Relationship Id="rId7" Type="http://schemas.openxmlformats.org/officeDocument/2006/relationships/tags" Target="../tags/tag7.xml"/><Relationship Id="rId12" Type="http://schemas.openxmlformats.org/officeDocument/2006/relationships/tags" Target="../tags/tag12.xml"/><Relationship Id="rId17" Type="http://schemas.openxmlformats.org/officeDocument/2006/relationships/tags" Target="../tags/tag17.xml"/><Relationship Id="rId25" Type="http://schemas.openxmlformats.org/officeDocument/2006/relationships/tags" Target="../tags/tag25.xml"/><Relationship Id="rId33" Type="http://schemas.openxmlformats.org/officeDocument/2006/relationships/image" Target="../media/image200.png"/><Relationship Id="rId38" Type="http://schemas.openxmlformats.org/officeDocument/2006/relationships/tags" Target="../tags/tag13.xml"/><Relationship Id="rId2" Type="http://schemas.openxmlformats.org/officeDocument/2006/relationships/tags" Target="../tags/tag2.xml"/><Relationship Id="rId16" Type="http://schemas.openxmlformats.org/officeDocument/2006/relationships/tags" Target="../tags/tag16.xml"/><Relationship Id="rId20" Type="http://schemas.openxmlformats.org/officeDocument/2006/relationships/tags" Target="../tags/tag20.xml"/><Relationship Id="rId41" Type="http://schemas.openxmlformats.org/officeDocument/2006/relationships/image" Target="../media/image23.tmp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24" Type="http://schemas.openxmlformats.org/officeDocument/2006/relationships/tags" Target="../tags/tag24.xml"/><Relationship Id="rId32" Type="http://schemas.openxmlformats.org/officeDocument/2006/relationships/tags" Target="../tags/tag4.xml"/><Relationship Id="rId37" Type="http://schemas.openxmlformats.org/officeDocument/2006/relationships/image" Target="../media/image220.png"/><Relationship Id="rId40" Type="http://schemas.openxmlformats.org/officeDocument/2006/relationships/image" Target="../media/image240.png"/><Relationship Id="rId5" Type="http://schemas.openxmlformats.org/officeDocument/2006/relationships/tags" Target="../tags/tag5.xml"/><Relationship Id="rId15" Type="http://schemas.openxmlformats.org/officeDocument/2006/relationships/tags" Target="../tags/tag15.xml"/><Relationship Id="rId23" Type="http://schemas.openxmlformats.org/officeDocument/2006/relationships/tags" Target="../tags/tag23.xml"/><Relationship Id="rId28" Type="http://schemas.openxmlformats.org/officeDocument/2006/relationships/slideLayout" Target="../slideLayouts/slideLayout40.xml"/><Relationship Id="rId36" Type="http://schemas.openxmlformats.org/officeDocument/2006/relationships/tags" Target="../tags/tag6.xml"/><Relationship Id="rId10" Type="http://schemas.openxmlformats.org/officeDocument/2006/relationships/tags" Target="../tags/tag10.xml"/><Relationship Id="rId19" Type="http://schemas.openxmlformats.org/officeDocument/2006/relationships/tags" Target="../tags/tag19.xml"/><Relationship Id="rId31" Type="http://schemas.openxmlformats.org/officeDocument/2006/relationships/image" Target="../media/image190.png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tags" Target="../tags/tag14.xml"/><Relationship Id="rId22" Type="http://schemas.openxmlformats.org/officeDocument/2006/relationships/tags" Target="../tags/tag22.xml"/><Relationship Id="rId27" Type="http://schemas.openxmlformats.org/officeDocument/2006/relationships/tags" Target="../tags/tag27.xml"/><Relationship Id="rId30" Type="http://schemas.openxmlformats.org/officeDocument/2006/relationships/tags" Target="../tags/tag3.xml"/><Relationship Id="rId35" Type="http://schemas.openxmlformats.org/officeDocument/2006/relationships/image" Target="../media/image211.png"/><Relationship Id="rId8" Type="http://schemas.openxmlformats.org/officeDocument/2006/relationships/tags" Target="../tags/tag8.xml"/><Relationship Id="rId3" Type="http://schemas.openxmlformats.org/officeDocument/2006/relationships/tags" Target="../tags/tag3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tags" Target="../tags/tag35.xml"/><Relationship Id="rId13" Type="http://schemas.openxmlformats.org/officeDocument/2006/relationships/tags" Target="../tags/tag40.xml"/><Relationship Id="rId18" Type="http://schemas.openxmlformats.org/officeDocument/2006/relationships/tags" Target="../tags/tag45.xml"/><Relationship Id="rId26" Type="http://schemas.openxmlformats.org/officeDocument/2006/relationships/tags" Target="../tags/tag53.xml"/><Relationship Id="rId3" Type="http://schemas.openxmlformats.org/officeDocument/2006/relationships/tags" Target="../tags/tag30.xml"/><Relationship Id="rId21" Type="http://schemas.openxmlformats.org/officeDocument/2006/relationships/tags" Target="../tags/tag48.xml"/><Relationship Id="rId7" Type="http://schemas.openxmlformats.org/officeDocument/2006/relationships/tags" Target="../tags/tag34.xml"/><Relationship Id="rId12" Type="http://schemas.openxmlformats.org/officeDocument/2006/relationships/tags" Target="../tags/tag39.xml"/><Relationship Id="rId17" Type="http://schemas.openxmlformats.org/officeDocument/2006/relationships/tags" Target="../tags/tag44.xml"/><Relationship Id="rId25" Type="http://schemas.openxmlformats.org/officeDocument/2006/relationships/tags" Target="../tags/tag52.xml"/><Relationship Id="rId2" Type="http://schemas.openxmlformats.org/officeDocument/2006/relationships/tags" Target="../tags/tag29.xml"/><Relationship Id="rId16" Type="http://schemas.openxmlformats.org/officeDocument/2006/relationships/tags" Target="../tags/tag43.xml"/><Relationship Id="rId20" Type="http://schemas.openxmlformats.org/officeDocument/2006/relationships/tags" Target="../tags/tag47.xml"/><Relationship Id="rId29" Type="http://schemas.openxmlformats.org/officeDocument/2006/relationships/tags" Target="../tags/tag40.xml"/><Relationship Id="rId1" Type="http://schemas.openxmlformats.org/officeDocument/2006/relationships/tags" Target="../tags/tag28.xml"/><Relationship Id="rId6" Type="http://schemas.openxmlformats.org/officeDocument/2006/relationships/tags" Target="../tags/tag33.xml"/><Relationship Id="rId11" Type="http://schemas.openxmlformats.org/officeDocument/2006/relationships/tags" Target="../tags/tag38.xml"/><Relationship Id="rId24" Type="http://schemas.openxmlformats.org/officeDocument/2006/relationships/tags" Target="../tags/tag51.xml"/><Relationship Id="rId32" Type="http://schemas.openxmlformats.org/officeDocument/2006/relationships/image" Target="../media/image23.tmp"/><Relationship Id="rId5" Type="http://schemas.openxmlformats.org/officeDocument/2006/relationships/tags" Target="../tags/tag32.xml"/><Relationship Id="rId15" Type="http://schemas.openxmlformats.org/officeDocument/2006/relationships/tags" Target="../tags/tag42.xml"/><Relationship Id="rId23" Type="http://schemas.openxmlformats.org/officeDocument/2006/relationships/tags" Target="../tags/tag50.xml"/><Relationship Id="rId28" Type="http://schemas.openxmlformats.org/officeDocument/2006/relationships/slideLayout" Target="../slideLayouts/slideLayout40.xml"/><Relationship Id="rId10" Type="http://schemas.openxmlformats.org/officeDocument/2006/relationships/tags" Target="../tags/tag37.xml"/><Relationship Id="rId19" Type="http://schemas.openxmlformats.org/officeDocument/2006/relationships/tags" Target="../tags/tag46.xml"/><Relationship Id="rId31" Type="http://schemas.openxmlformats.org/officeDocument/2006/relationships/image" Target="../media/image26.png"/><Relationship Id="rId4" Type="http://schemas.openxmlformats.org/officeDocument/2006/relationships/tags" Target="../tags/tag31.xml"/><Relationship Id="rId9" Type="http://schemas.openxmlformats.org/officeDocument/2006/relationships/tags" Target="../tags/tag36.xml"/><Relationship Id="rId14" Type="http://schemas.openxmlformats.org/officeDocument/2006/relationships/tags" Target="../tags/tag41.xml"/><Relationship Id="rId22" Type="http://schemas.openxmlformats.org/officeDocument/2006/relationships/tags" Target="../tags/tag49.xml"/><Relationship Id="rId27" Type="http://schemas.openxmlformats.org/officeDocument/2006/relationships/tags" Target="../tags/tag54.xml"/><Relationship Id="rId30" Type="http://schemas.openxmlformats.org/officeDocument/2006/relationships/image" Target="../media/image25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5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35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3.png"/><Relationship Id="rId1" Type="http://schemas.openxmlformats.org/officeDocument/2006/relationships/slideLayout" Target="../slideLayouts/slideLayout35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35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91887" y="2677886"/>
            <a:ext cx="8501742" cy="1001485"/>
          </a:xfrm>
        </p:spPr>
        <p:txBody>
          <a:bodyPr/>
          <a:lstStyle/>
          <a:p>
            <a:r>
              <a:rPr lang="zh-CN" altLang="en-US" sz="4000" dirty="0">
                <a:solidFill>
                  <a:srgbClr val="000000"/>
                </a:solidFill>
              </a:rPr>
              <a:t>计算导论与程序设计</a:t>
            </a:r>
          </a:p>
        </p:txBody>
      </p:sp>
      <p:sp>
        <p:nvSpPr>
          <p:cNvPr id="10242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449657" y="4674177"/>
            <a:ext cx="3909580" cy="466725"/>
          </a:xfrm>
        </p:spPr>
        <p:txBody>
          <a:bodyPr/>
          <a:lstStyle/>
          <a:p>
            <a:r>
              <a:rPr lang="zh-CN" altLang="en-US" sz="2400" dirty="0"/>
              <a:t>变量、代数与</a:t>
            </a:r>
            <a:endParaRPr lang="en-US" altLang="zh-CN" sz="2400" dirty="0"/>
          </a:p>
          <a:p>
            <a:r>
              <a:rPr lang="zh-CN" altLang="en-US" sz="2400" dirty="0"/>
              <a:t>计算机解题</a:t>
            </a:r>
          </a:p>
        </p:txBody>
      </p:sp>
      <p:pic>
        <p:nvPicPr>
          <p:cNvPr id="4" name="Picture 2" descr="http://www.sdu.edu.cn/2010/images/top222.jpg"/>
          <p:cNvPicPr>
            <a:picLocks noChangeAspect="1" noChangeArrowheads="1"/>
          </p:cNvPicPr>
          <p:nvPr/>
        </p:nvPicPr>
        <p:blipFill>
          <a:blip r:embed="rId2" cstate="print"/>
          <a:srcRect b="9109"/>
          <a:stretch>
            <a:fillRect/>
          </a:stretch>
        </p:blipFill>
        <p:spPr bwMode="auto">
          <a:xfrm>
            <a:off x="0" y="0"/>
            <a:ext cx="9144000" cy="254725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主函数</a:t>
            </a:r>
            <a:r>
              <a:rPr lang="en-US" altLang="zh-CN" dirty="0"/>
              <a:t>main()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+mn-ea"/>
              </a:rPr>
              <a:t>主函数</a:t>
            </a:r>
            <a:r>
              <a:rPr lang="en-US" altLang="zh-CN" sz="2000" dirty="0" err="1">
                <a:latin typeface="+mn-ea"/>
              </a:rPr>
              <a:t>int</a:t>
            </a:r>
            <a:r>
              <a:rPr lang="en-US" altLang="zh-CN" sz="2000" dirty="0">
                <a:latin typeface="+mn-ea"/>
              </a:rPr>
              <a:t> main() </a:t>
            </a:r>
            <a:r>
              <a:rPr lang="zh-CN" altLang="en-US" sz="2000" dirty="0">
                <a:latin typeface="+mn-ea"/>
              </a:rPr>
              <a:t>是每一个程序都必须有的标识，是每个</a:t>
            </a:r>
            <a:r>
              <a:rPr lang="en-US" altLang="zh-CN" sz="2000" dirty="0" smtClean="0">
                <a:solidFill>
                  <a:srgbClr val="C00000"/>
                </a:solidFill>
                <a:latin typeface="+mn-ea"/>
              </a:rPr>
              <a:t>C</a:t>
            </a:r>
            <a:r>
              <a:rPr lang="zh-CN" altLang="en-US" sz="2000" dirty="0" smtClean="0">
                <a:solidFill>
                  <a:srgbClr val="C00000"/>
                </a:solidFill>
                <a:latin typeface="+mn-ea"/>
              </a:rPr>
              <a:t>程序</a:t>
            </a:r>
            <a:r>
              <a:rPr lang="zh-CN" altLang="en-US" sz="2000" dirty="0">
                <a:solidFill>
                  <a:srgbClr val="C00000"/>
                </a:solidFill>
                <a:latin typeface="+mn-ea"/>
              </a:rPr>
              <a:t>的入口</a:t>
            </a:r>
            <a:r>
              <a:rPr lang="zh-CN" altLang="en-US" sz="2000" dirty="0">
                <a:latin typeface="+mn-ea"/>
              </a:rPr>
              <a:t>，即程序开始执行的位置</a:t>
            </a:r>
            <a:endParaRPr lang="en-US" altLang="zh-CN" sz="2000" dirty="0">
              <a:latin typeface="+mn-ea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b="1" dirty="0">
                <a:solidFill>
                  <a:srgbClr val="7030A0"/>
                </a:solidFill>
                <a:latin typeface="+mn-ea"/>
              </a:rPr>
              <a:t>主函数 </a:t>
            </a:r>
            <a:r>
              <a:rPr lang="en-US" altLang="zh-CN" sz="2000" b="1" dirty="0">
                <a:solidFill>
                  <a:srgbClr val="7030A0"/>
                </a:solidFill>
                <a:latin typeface="+mn-ea"/>
              </a:rPr>
              <a:t>main( ) </a:t>
            </a:r>
            <a:r>
              <a:rPr lang="zh-CN" altLang="en-US" sz="2000" b="1" dirty="0">
                <a:solidFill>
                  <a:srgbClr val="7030A0"/>
                </a:solidFill>
                <a:latin typeface="+mn-ea"/>
              </a:rPr>
              <a:t>的函数体由一对大括号</a:t>
            </a:r>
            <a:r>
              <a:rPr lang="en-US" altLang="zh-CN" sz="2000" b="1" dirty="0">
                <a:solidFill>
                  <a:srgbClr val="7030A0"/>
                </a:solidFill>
                <a:latin typeface="+mn-ea"/>
              </a:rPr>
              <a:t>{ }</a:t>
            </a:r>
            <a:r>
              <a:rPr lang="zh-CN" altLang="en-US" sz="2000" b="1" dirty="0">
                <a:solidFill>
                  <a:srgbClr val="7030A0"/>
                </a:solidFill>
                <a:latin typeface="+mn-ea"/>
              </a:rPr>
              <a:t>括起</a:t>
            </a:r>
            <a:endParaRPr lang="en-US" altLang="zh-CN" sz="2000" b="1" dirty="0">
              <a:solidFill>
                <a:srgbClr val="7030A0"/>
              </a:solidFill>
              <a:latin typeface="+mn-ea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+mn-ea"/>
              </a:rPr>
              <a:t>函数体包含两部分</a:t>
            </a:r>
            <a:endParaRPr lang="en-US" altLang="zh-CN" sz="2000" dirty="0">
              <a:latin typeface="+mn-ea"/>
            </a:endParaRPr>
          </a:p>
          <a:p>
            <a:pPr marL="971550" lvl="1"/>
            <a:r>
              <a:rPr lang="zh-CN" altLang="en-US" sz="1800" dirty="0">
                <a:solidFill>
                  <a:srgbClr val="0000CC"/>
                </a:solidFill>
                <a:latin typeface="+mn-ea"/>
              </a:rPr>
              <a:t>声明部分</a:t>
            </a:r>
            <a:endParaRPr lang="en-US" altLang="zh-CN" sz="1800" dirty="0">
              <a:solidFill>
                <a:srgbClr val="0000CC"/>
              </a:solidFill>
              <a:latin typeface="+mn-ea"/>
            </a:endParaRPr>
          </a:p>
          <a:p>
            <a:pPr marL="971550" lvl="1"/>
            <a:r>
              <a:rPr lang="zh-CN" altLang="en-US" sz="1800" dirty="0">
                <a:solidFill>
                  <a:srgbClr val="FF0000"/>
                </a:solidFill>
                <a:latin typeface="+mn-ea"/>
              </a:rPr>
              <a:t>执行部分</a:t>
            </a:r>
            <a:endParaRPr lang="en-US" altLang="zh-CN" sz="1800" dirty="0">
              <a:solidFill>
                <a:srgbClr val="FF0000"/>
              </a:solidFill>
              <a:latin typeface="+mn-ea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+mn-ea"/>
              </a:rPr>
              <a:t>规定：</a:t>
            </a:r>
            <a:endParaRPr lang="en-US" altLang="zh-CN" sz="2000" dirty="0">
              <a:latin typeface="+mn-ea"/>
            </a:endParaRPr>
          </a:p>
          <a:p>
            <a:pPr marL="971550" lvl="1"/>
            <a:r>
              <a:rPr lang="zh-CN" altLang="en-US" sz="1800" dirty="0">
                <a:solidFill>
                  <a:srgbClr val="7030A0"/>
                </a:solidFill>
                <a:latin typeface="+mn-ea"/>
              </a:rPr>
              <a:t>声明在前，执行在后</a:t>
            </a:r>
            <a:endParaRPr lang="en-US" altLang="zh-CN" sz="1800" dirty="0">
              <a:solidFill>
                <a:srgbClr val="7030A0"/>
              </a:solidFill>
              <a:latin typeface="+mn-ea"/>
            </a:endParaRPr>
          </a:p>
          <a:p>
            <a:pPr marL="971550" lvl="1"/>
            <a:r>
              <a:rPr lang="zh-CN" altLang="en-US" sz="1800" dirty="0">
                <a:solidFill>
                  <a:srgbClr val="0303DF"/>
                </a:solidFill>
                <a:latin typeface="+mn-ea"/>
              </a:rPr>
              <a:t>未声明者，不得使用</a:t>
            </a:r>
            <a:endParaRPr lang="en-US" altLang="zh-CN" sz="1800" dirty="0">
              <a:solidFill>
                <a:srgbClr val="0303DF"/>
              </a:solidFill>
              <a:latin typeface="+mn-ea"/>
            </a:endParaRPr>
          </a:p>
          <a:p>
            <a:pPr marL="971550" lvl="1"/>
            <a:r>
              <a:rPr lang="zh-CN" altLang="en-US" sz="1800" b="1" dirty="0">
                <a:solidFill>
                  <a:srgbClr val="006600"/>
                </a:solidFill>
                <a:latin typeface="+mn-ea"/>
              </a:rPr>
              <a:t>对变量、函数等，</a:t>
            </a:r>
            <a:r>
              <a:rPr lang="zh-CN" altLang="en-US" sz="1800" b="1" dirty="0" smtClean="0">
                <a:solidFill>
                  <a:srgbClr val="006600"/>
                </a:solidFill>
                <a:latin typeface="+mn-ea"/>
              </a:rPr>
              <a:t>遵循</a:t>
            </a:r>
            <a:r>
              <a:rPr lang="en-US" altLang="zh-CN" sz="1800" b="1" dirty="0" smtClean="0">
                <a:solidFill>
                  <a:srgbClr val="006600"/>
                </a:solidFill>
                <a:latin typeface="+mn-ea"/>
              </a:rPr>
              <a:t>"</a:t>
            </a:r>
            <a:r>
              <a:rPr lang="zh-CN" altLang="en-US" sz="1800" b="1" dirty="0" smtClean="0">
                <a:solidFill>
                  <a:srgbClr val="FF0000"/>
                </a:solidFill>
                <a:latin typeface="+mn-ea"/>
              </a:rPr>
              <a:t>先</a:t>
            </a:r>
            <a:r>
              <a:rPr lang="zh-CN" altLang="en-US" sz="1800" b="1" dirty="0">
                <a:solidFill>
                  <a:srgbClr val="FF0000"/>
                </a:solidFill>
                <a:latin typeface="+mn-ea"/>
              </a:rPr>
              <a:t>声明，后</a:t>
            </a:r>
            <a:r>
              <a:rPr lang="zh-CN" altLang="en-US" sz="1800" b="1" dirty="0" smtClean="0">
                <a:solidFill>
                  <a:srgbClr val="FF0000"/>
                </a:solidFill>
                <a:latin typeface="+mn-ea"/>
              </a:rPr>
              <a:t>使用</a:t>
            </a:r>
            <a:r>
              <a:rPr lang="en-US" altLang="zh-CN" sz="1800" b="1" dirty="0" smtClean="0">
                <a:solidFill>
                  <a:srgbClr val="006600"/>
                </a:solidFill>
                <a:latin typeface="+mn-ea"/>
              </a:rPr>
              <a:t>"</a:t>
            </a:r>
            <a:r>
              <a:rPr lang="zh-CN" altLang="en-US" sz="1800" b="1" dirty="0" smtClean="0">
                <a:solidFill>
                  <a:srgbClr val="006600"/>
                </a:solidFill>
                <a:latin typeface="+mn-ea"/>
              </a:rPr>
              <a:t>的</a:t>
            </a:r>
            <a:r>
              <a:rPr lang="zh-CN" altLang="en-US" sz="1800" b="1" dirty="0">
                <a:solidFill>
                  <a:srgbClr val="006600"/>
                </a:solidFill>
                <a:latin typeface="+mn-ea"/>
              </a:rPr>
              <a:t>原则</a:t>
            </a:r>
            <a:endParaRPr lang="en-US" altLang="zh-CN" sz="1800" b="1" dirty="0">
              <a:solidFill>
                <a:srgbClr val="006600"/>
              </a:solidFill>
              <a:latin typeface="+mn-ea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+mn-ea"/>
              </a:rPr>
              <a:t>在该例中声明了五个要操作的对象，每个对象都有一个变量名与之对应。每个变量的取值都是单精度实数 </a:t>
            </a:r>
            <a:endParaRPr lang="en-US" altLang="zh-CN" sz="2000" dirty="0">
              <a:latin typeface="+mn-ea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zh-CN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50635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2" name="Text Box 4"/>
          <p:cNvSpPr txBox="1">
            <a:spLocks noChangeArrowheads="1"/>
          </p:cNvSpPr>
          <p:nvPr/>
        </p:nvSpPr>
        <p:spPr bwMode="auto">
          <a:xfrm>
            <a:off x="596106" y="337227"/>
            <a:ext cx="4594206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dirty="0">
                <a:solidFill>
                  <a:srgbClr val="1A93C8"/>
                </a:solidFill>
                <a:latin typeface="+mj-lt"/>
                <a:ea typeface="+mj-ea"/>
                <a:cs typeface="+mj-cs"/>
              </a:rPr>
              <a:t>单目运算符</a:t>
            </a:r>
            <a:r>
              <a:rPr lang="en-US" altLang="zh-CN" sz="2800" dirty="0" smtClean="0">
                <a:solidFill>
                  <a:srgbClr val="1A93C8"/>
                </a:solidFill>
                <a:latin typeface="+mj-lt"/>
                <a:ea typeface="+mj-ea"/>
                <a:cs typeface="+mj-cs"/>
              </a:rPr>
              <a:t>++</a:t>
            </a:r>
            <a:r>
              <a:rPr lang="zh-CN" altLang="en-US" sz="2800" dirty="0" smtClean="0">
                <a:solidFill>
                  <a:srgbClr val="1A93C8"/>
                </a:solidFill>
                <a:latin typeface="+mj-lt"/>
                <a:ea typeface="+mj-ea"/>
                <a:cs typeface="+mj-cs"/>
              </a:rPr>
              <a:t>，</a:t>
            </a:r>
            <a:r>
              <a:rPr lang="en-US" altLang="zh-CN" sz="2800" dirty="0" smtClean="0">
                <a:solidFill>
                  <a:srgbClr val="1A93C8"/>
                </a:solidFill>
                <a:latin typeface="+mj-lt"/>
                <a:ea typeface="+mj-ea"/>
                <a:cs typeface="+mj-cs"/>
              </a:rPr>
              <a:t>--</a:t>
            </a:r>
            <a:r>
              <a:rPr lang="zh-CN" altLang="en-US" sz="2800" dirty="0" smtClean="0">
                <a:solidFill>
                  <a:srgbClr val="1A93C8"/>
                </a:solidFill>
                <a:latin typeface="+mj-lt"/>
                <a:ea typeface="+mj-ea"/>
                <a:cs typeface="+mj-cs"/>
              </a:rPr>
              <a:t>的优先级</a:t>
            </a:r>
            <a:r>
              <a:rPr lang="zh-CN" altLang="en-US" sz="2800" dirty="0">
                <a:solidFill>
                  <a:srgbClr val="1A93C8"/>
                </a:solidFill>
                <a:latin typeface="+mj-lt"/>
                <a:ea typeface="+mj-ea"/>
                <a:cs typeface="+mj-cs"/>
              </a:rPr>
              <a:t>：</a:t>
            </a:r>
          </a:p>
        </p:txBody>
      </p:sp>
      <p:sp>
        <p:nvSpPr>
          <p:cNvPr id="22533" name="Text Box 5"/>
          <p:cNvSpPr txBox="1">
            <a:spLocks noChangeArrowheads="1"/>
          </p:cNvSpPr>
          <p:nvPr/>
        </p:nvSpPr>
        <p:spPr bwMode="auto">
          <a:xfrm>
            <a:off x="496157" y="1463675"/>
            <a:ext cx="7968221" cy="35394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000" dirty="0">
                <a:solidFill>
                  <a:srgbClr val="000000"/>
                </a:solidFill>
                <a:latin typeface="+mn-lt"/>
                <a:ea typeface="+mn-ea"/>
              </a:rPr>
              <a:t>初等运算符	   </a:t>
            </a:r>
            <a:r>
              <a:rPr lang="en-US" altLang="zh-CN" sz="2000" dirty="0">
                <a:solidFill>
                  <a:srgbClr val="000000"/>
                </a:solidFill>
                <a:latin typeface="+mn-lt"/>
                <a:ea typeface="+mn-ea"/>
              </a:rPr>
              <a:t>[  ]</a:t>
            </a:r>
            <a:r>
              <a:rPr lang="zh-CN" altLang="en-US" sz="2000" dirty="0">
                <a:solidFill>
                  <a:srgbClr val="000000"/>
                </a:solidFill>
                <a:latin typeface="+mn-lt"/>
                <a:ea typeface="+mn-ea"/>
              </a:rPr>
              <a:t> 、</a:t>
            </a:r>
            <a:r>
              <a:rPr lang="en-US" altLang="zh-CN" sz="2000" dirty="0">
                <a:solidFill>
                  <a:srgbClr val="FF0000"/>
                </a:solidFill>
                <a:latin typeface="+mn-lt"/>
                <a:ea typeface="+mn-ea"/>
              </a:rPr>
              <a:t>(  )</a:t>
            </a:r>
            <a:r>
              <a:rPr lang="zh-CN" altLang="en-US" sz="2000" dirty="0">
                <a:solidFill>
                  <a:srgbClr val="000000"/>
                </a:solidFill>
                <a:latin typeface="+mn-lt"/>
                <a:ea typeface="+mn-ea"/>
              </a:rPr>
              <a:t>、</a:t>
            </a:r>
            <a:r>
              <a:rPr lang="en-US" altLang="zh-CN" sz="2000" dirty="0">
                <a:solidFill>
                  <a:srgbClr val="000000"/>
                </a:solidFill>
                <a:latin typeface="+mn-lt"/>
                <a:ea typeface="+mn-ea"/>
              </a:rPr>
              <a:t>• </a:t>
            </a:r>
            <a:r>
              <a:rPr lang="zh-CN" altLang="en-US" sz="2000" dirty="0">
                <a:solidFill>
                  <a:srgbClr val="000000"/>
                </a:solidFill>
                <a:latin typeface="+mn-lt"/>
                <a:ea typeface="+mn-ea"/>
                <a:sym typeface="Symbol" pitchFamily="18" charset="2"/>
              </a:rPr>
              <a:t>、</a:t>
            </a:r>
            <a:r>
              <a:rPr lang="en-US" altLang="zh-CN" sz="2000" b="1" dirty="0">
                <a:latin typeface="+mn-lt"/>
                <a:ea typeface="+mn-ea"/>
                <a:sym typeface="Symbol" pitchFamily="18" charset="2"/>
              </a:rPr>
              <a:t>-&gt;</a:t>
            </a:r>
            <a:endParaRPr lang="en-US" altLang="zh-CN" sz="2000" dirty="0">
              <a:solidFill>
                <a:srgbClr val="000000"/>
              </a:solidFill>
              <a:latin typeface="+mn-lt"/>
              <a:ea typeface="+mn-ea"/>
              <a:sym typeface="Symbol" pitchFamily="18" charset="2"/>
            </a:endParaRPr>
          </a:p>
          <a:p>
            <a:pPr>
              <a:spcBef>
                <a:spcPct val="50000"/>
              </a:spcBef>
            </a:pPr>
            <a:r>
              <a:rPr lang="zh-CN" altLang="en-US" sz="2000" dirty="0">
                <a:solidFill>
                  <a:srgbClr val="000000"/>
                </a:solidFill>
                <a:latin typeface="+mn-lt"/>
                <a:ea typeface="+mn-ea"/>
              </a:rPr>
              <a:t>单目运算符	</a:t>
            </a:r>
            <a:r>
              <a:rPr lang="zh-CN" altLang="en-US" dirty="0">
                <a:solidFill>
                  <a:srgbClr val="000000"/>
                </a:solidFill>
                <a:latin typeface="+mn-lt"/>
                <a:ea typeface="+mn-ea"/>
              </a:rPr>
              <a:t>    ！、</a:t>
            </a:r>
            <a:r>
              <a:rPr lang="en-US" altLang="zh-CN" b="1" dirty="0">
                <a:solidFill>
                  <a:srgbClr val="0303DF"/>
                </a:solidFill>
                <a:latin typeface="+mn-lt"/>
                <a:ea typeface="+mn-ea"/>
              </a:rPr>
              <a:t>+ +</a:t>
            </a:r>
            <a:r>
              <a:rPr lang="zh-CN" altLang="en-US" b="1" dirty="0">
                <a:solidFill>
                  <a:srgbClr val="0303DF"/>
                </a:solidFill>
                <a:latin typeface="+mn-lt"/>
                <a:ea typeface="+mn-ea"/>
              </a:rPr>
              <a:t>、</a:t>
            </a:r>
            <a:r>
              <a:rPr lang="en-US" altLang="zh-CN" b="1" dirty="0">
                <a:solidFill>
                  <a:srgbClr val="0303DF"/>
                </a:solidFill>
                <a:latin typeface="+mn-lt"/>
                <a:ea typeface="+mn-ea"/>
              </a:rPr>
              <a:t>– –</a:t>
            </a:r>
            <a:r>
              <a:rPr lang="zh-CN" altLang="en-US" dirty="0">
                <a:solidFill>
                  <a:srgbClr val="000000"/>
                </a:solidFill>
                <a:latin typeface="+mn-lt"/>
                <a:ea typeface="+mn-ea"/>
              </a:rPr>
              <a:t>、</a:t>
            </a:r>
            <a:r>
              <a:rPr lang="en-US" altLang="zh-CN" dirty="0">
                <a:solidFill>
                  <a:srgbClr val="C00000"/>
                </a:solidFill>
                <a:latin typeface="+mn-lt"/>
                <a:ea typeface="+mn-ea"/>
              </a:rPr>
              <a:t>+(</a:t>
            </a:r>
            <a:r>
              <a:rPr lang="zh-CN" altLang="en-US" dirty="0">
                <a:solidFill>
                  <a:srgbClr val="C00000"/>
                </a:solidFill>
                <a:latin typeface="+mn-lt"/>
                <a:ea typeface="+mn-ea"/>
              </a:rPr>
              <a:t>正</a:t>
            </a:r>
            <a:r>
              <a:rPr lang="en-US" altLang="zh-CN" dirty="0">
                <a:solidFill>
                  <a:srgbClr val="C00000"/>
                </a:solidFill>
                <a:latin typeface="+mn-lt"/>
                <a:ea typeface="+mn-ea"/>
              </a:rPr>
              <a:t>) </a:t>
            </a:r>
            <a:r>
              <a:rPr lang="zh-CN" altLang="en-US" dirty="0">
                <a:solidFill>
                  <a:srgbClr val="C00000"/>
                </a:solidFill>
                <a:latin typeface="+mn-lt"/>
                <a:ea typeface="+mn-ea"/>
              </a:rPr>
              <a:t>、 </a:t>
            </a:r>
            <a:r>
              <a:rPr lang="en-US" altLang="zh-CN" dirty="0">
                <a:solidFill>
                  <a:srgbClr val="C00000"/>
                </a:solidFill>
                <a:latin typeface="+mn-lt"/>
                <a:ea typeface="+mn-ea"/>
              </a:rPr>
              <a:t>–(</a:t>
            </a:r>
            <a:r>
              <a:rPr lang="zh-CN" altLang="en-US" dirty="0">
                <a:solidFill>
                  <a:srgbClr val="C00000"/>
                </a:solidFill>
                <a:latin typeface="+mn-lt"/>
                <a:ea typeface="+mn-ea"/>
              </a:rPr>
              <a:t>负</a:t>
            </a:r>
            <a:r>
              <a:rPr lang="en-US" altLang="zh-CN" dirty="0">
                <a:solidFill>
                  <a:srgbClr val="C00000"/>
                </a:solidFill>
                <a:latin typeface="+mn-lt"/>
                <a:ea typeface="+mn-ea"/>
              </a:rPr>
              <a:t>) </a:t>
            </a:r>
            <a:r>
              <a:rPr lang="zh-CN" altLang="en-US" dirty="0">
                <a:solidFill>
                  <a:srgbClr val="000000"/>
                </a:solidFill>
                <a:latin typeface="+mn-lt"/>
                <a:ea typeface="+mn-ea"/>
              </a:rPr>
              <a:t>、</a:t>
            </a:r>
            <a:r>
              <a:rPr lang="en-US" altLang="zh-CN" dirty="0">
                <a:solidFill>
                  <a:srgbClr val="000000"/>
                </a:solidFill>
                <a:latin typeface="+mn-lt"/>
                <a:ea typeface="+mn-ea"/>
              </a:rPr>
              <a:t>*(</a:t>
            </a:r>
            <a:r>
              <a:rPr lang="zh-CN" altLang="en-US" dirty="0">
                <a:solidFill>
                  <a:srgbClr val="000000"/>
                </a:solidFill>
                <a:latin typeface="+mn-lt"/>
                <a:ea typeface="+mn-ea"/>
              </a:rPr>
              <a:t>指针</a:t>
            </a:r>
            <a:r>
              <a:rPr lang="en-US" altLang="zh-CN" dirty="0">
                <a:solidFill>
                  <a:srgbClr val="000000"/>
                </a:solidFill>
                <a:latin typeface="+mn-lt"/>
                <a:ea typeface="+mn-ea"/>
              </a:rPr>
              <a:t>)</a:t>
            </a:r>
            <a:r>
              <a:rPr lang="zh-CN" altLang="en-US" dirty="0">
                <a:solidFill>
                  <a:srgbClr val="000000"/>
                </a:solidFill>
                <a:latin typeface="+mn-lt"/>
                <a:ea typeface="+mn-ea"/>
              </a:rPr>
              <a:t>、</a:t>
            </a:r>
            <a:r>
              <a:rPr lang="en-US" altLang="zh-CN" dirty="0">
                <a:solidFill>
                  <a:srgbClr val="000000"/>
                </a:solidFill>
                <a:latin typeface="+mn-lt"/>
                <a:ea typeface="+mn-ea"/>
              </a:rPr>
              <a:t>&amp;(</a:t>
            </a:r>
            <a:r>
              <a:rPr lang="zh-CN" altLang="en-US" dirty="0">
                <a:solidFill>
                  <a:srgbClr val="000000"/>
                </a:solidFill>
                <a:latin typeface="+mn-lt"/>
                <a:ea typeface="+mn-ea"/>
              </a:rPr>
              <a:t>地址</a:t>
            </a:r>
            <a:r>
              <a:rPr lang="en-US" altLang="zh-CN" dirty="0">
                <a:solidFill>
                  <a:srgbClr val="000000"/>
                </a:solidFill>
                <a:latin typeface="+mn-lt"/>
                <a:ea typeface="+mn-ea"/>
              </a:rPr>
              <a:t>) </a:t>
            </a:r>
            <a:r>
              <a:rPr lang="zh-CN" altLang="en-US" dirty="0">
                <a:solidFill>
                  <a:srgbClr val="000000"/>
                </a:solidFill>
                <a:latin typeface="+mn-lt"/>
                <a:ea typeface="+mn-ea"/>
              </a:rPr>
              <a:t>、</a:t>
            </a:r>
            <a:r>
              <a:rPr lang="en-US" altLang="zh-CN" dirty="0">
                <a:solidFill>
                  <a:srgbClr val="000000"/>
                </a:solidFill>
                <a:latin typeface="+mn-lt"/>
                <a:ea typeface="+mn-ea"/>
              </a:rPr>
              <a:t>(</a:t>
            </a:r>
            <a:r>
              <a:rPr lang="zh-CN" altLang="en-US" dirty="0">
                <a:solidFill>
                  <a:srgbClr val="000000"/>
                </a:solidFill>
                <a:latin typeface="+mn-lt"/>
                <a:ea typeface="+mn-ea"/>
              </a:rPr>
              <a:t>类型</a:t>
            </a:r>
            <a:r>
              <a:rPr lang="en-US" altLang="zh-CN" dirty="0">
                <a:solidFill>
                  <a:srgbClr val="000000"/>
                </a:solidFill>
                <a:latin typeface="+mn-lt"/>
                <a:ea typeface="+mn-ea"/>
              </a:rPr>
              <a:t>)</a:t>
            </a:r>
          </a:p>
          <a:p>
            <a:pPr>
              <a:spcBef>
                <a:spcPct val="50000"/>
              </a:spcBef>
            </a:pPr>
            <a:r>
              <a:rPr lang="zh-CN" altLang="en-US" sz="2000" b="1" dirty="0">
                <a:solidFill>
                  <a:srgbClr val="080808"/>
                </a:solidFill>
                <a:latin typeface="+mn-lt"/>
                <a:ea typeface="+mn-ea"/>
              </a:rPr>
              <a:t>算术运算符	    </a:t>
            </a:r>
            <a:r>
              <a:rPr lang="zh-CN" altLang="en-US" sz="2000" b="1" dirty="0">
                <a:solidFill>
                  <a:srgbClr val="080808"/>
                </a:solidFill>
                <a:latin typeface="+mn-lt"/>
                <a:ea typeface="+mn-ea"/>
                <a:sym typeface="Symbol" pitchFamily="18" charset="2"/>
              </a:rPr>
              <a:t></a:t>
            </a:r>
            <a:r>
              <a:rPr lang="zh-CN" altLang="en-US" sz="2000" b="1" dirty="0">
                <a:solidFill>
                  <a:srgbClr val="080808"/>
                </a:solidFill>
                <a:latin typeface="+mn-lt"/>
                <a:ea typeface="+mn-ea"/>
              </a:rPr>
              <a:t>、</a:t>
            </a:r>
            <a:r>
              <a:rPr lang="en-US" altLang="zh-CN" sz="2000" b="1" dirty="0">
                <a:solidFill>
                  <a:srgbClr val="080808"/>
                </a:solidFill>
                <a:latin typeface="+mn-lt"/>
                <a:ea typeface="+mn-ea"/>
              </a:rPr>
              <a:t>/ </a:t>
            </a:r>
            <a:r>
              <a:rPr lang="zh-CN" altLang="en-US" sz="2000" b="1" dirty="0">
                <a:solidFill>
                  <a:srgbClr val="080808"/>
                </a:solidFill>
                <a:latin typeface="+mn-lt"/>
                <a:ea typeface="+mn-ea"/>
              </a:rPr>
              <a:t>、</a:t>
            </a:r>
            <a:r>
              <a:rPr lang="en-US" altLang="zh-CN" sz="2000" b="1" dirty="0">
                <a:solidFill>
                  <a:srgbClr val="080808"/>
                </a:solidFill>
                <a:latin typeface="+mn-lt"/>
                <a:ea typeface="+mn-ea"/>
              </a:rPr>
              <a:t>% </a:t>
            </a:r>
            <a:r>
              <a:rPr lang="zh-CN" altLang="en-US" sz="2000" b="1" dirty="0">
                <a:solidFill>
                  <a:srgbClr val="080808"/>
                </a:solidFill>
                <a:latin typeface="+mn-lt"/>
                <a:ea typeface="+mn-ea"/>
              </a:rPr>
              <a:t>，</a:t>
            </a:r>
            <a:r>
              <a:rPr lang="en-US" altLang="zh-CN" sz="2000" b="1" dirty="0">
                <a:solidFill>
                  <a:srgbClr val="080808"/>
                </a:solidFill>
                <a:latin typeface="+mn-lt"/>
                <a:ea typeface="+mn-ea"/>
              </a:rPr>
              <a:t>+</a:t>
            </a:r>
            <a:r>
              <a:rPr lang="zh-CN" altLang="en-US" sz="2000" b="1" dirty="0">
                <a:solidFill>
                  <a:srgbClr val="080808"/>
                </a:solidFill>
                <a:latin typeface="+mn-lt"/>
                <a:ea typeface="+mn-ea"/>
              </a:rPr>
              <a:t>、 </a:t>
            </a:r>
            <a:r>
              <a:rPr lang="en-US" altLang="zh-CN" sz="2000" b="1" dirty="0">
                <a:solidFill>
                  <a:srgbClr val="080808"/>
                </a:solidFill>
                <a:latin typeface="+mn-lt"/>
                <a:ea typeface="+mn-ea"/>
              </a:rPr>
              <a:t>–</a:t>
            </a:r>
          </a:p>
          <a:p>
            <a:pPr>
              <a:spcBef>
                <a:spcPct val="50000"/>
              </a:spcBef>
            </a:pPr>
            <a:r>
              <a:rPr lang="zh-CN" altLang="en-US" sz="2000" dirty="0">
                <a:solidFill>
                  <a:srgbClr val="000000"/>
                </a:solidFill>
                <a:latin typeface="+mn-lt"/>
                <a:ea typeface="+mn-ea"/>
              </a:rPr>
              <a:t>关系运算符	    </a:t>
            </a:r>
            <a:r>
              <a:rPr lang="en-US" altLang="zh-CN" sz="2000" dirty="0">
                <a:solidFill>
                  <a:srgbClr val="000000"/>
                </a:solidFill>
                <a:latin typeface="+mn-lt"/>
                <a:ea typeface="+mn-ea"/>
              </a:rPr>
              <a:t>&lt;</a:t>
            </a:r>
            <a:r>
              <a:rPr lang="zh-CN" altLang="en-US" sz="2000" dirty="0">
                <a:solidFill>
                  <a:srgbClr val="000000"/>
                </a:solidFill>
                <a:latin typeface="+mn-lt"/>
                <a:ea typeface="+mn-ea"/>
              </a:rPr>
              <a:t>、</a:t>
            </a:r>
            <a:r>
              <a:rPr lang="en-US" altLang="zh-CN" sz="2000" dirty="0">
                <a:solidFill>
                  <a:srgbClr val="000000"/>
                </a:solidFill>
                <a:latin typeface="+mn-lt"/>
                <a:ea typeface="+mn-ea"/>
              </a:rPr>
              <a:t>&gt;</a:t>
            </a:r>
            <a:r>
              <a:rPr lang="zh-CN" altLang="en-US" sz="2000" dirty="0">
                <a:solidFill>
                  <a:srgbClr val="000000"/>
                </a:solidFill>
                <a:latin typeface="+mn-lt"/>
                <a:ea typeface="+mn-ea"/>
              </a:rPr>
              <a:t>、</a:t>
            </a:r>
            <a:r>
              <a:rPr lang="en-US" altLang="zh-CN" sz="2000" dirty="0">
                <a:solidFill>
                  <a:srgbClr val="000000"/>
                </a:solidFill>
                <a:latin typeface="+mn-lt"/>
                <a:ea typeface="+mn-ea"/>
              </a:rPr>
              <a:t>&lt;=</a:t>
            </a:r>
            <a:r>
              <a:rPr lang="zh-CN" altLang="en-US" sz="2000" dirty="0">
                <a:solidFill>
                  <a:srgbClr val="000000"/>
                </a:solidFill>
                <a:latin typeface="+mn-lt"/>
                <a:ea typeface="+mn-ea"/>
              </a:rPr>
              <a:t>、</a:t>
            </a:r>
            <a:r>
              <a:rPr lang="en-US" altLang="zh-CN" sz="2000" dirty="0">
                <a:solidFill>
                  <a:srgbClr val="000000"/>
                </a:solidFill>
                <a:latin typeface="+mn-lt"/>
                <a:ea typeface="+mn-ea"/>
              </a:rPr>
              <a:t>&gt;= </a:t>
            </a:r>
            <a:r>
              <a:rPr lang="zh-CN" altLang="en-US" sz="2000" dirty="0">
                <a:solidFill>
                  <a:srgbClr val="000000"/>
                </a:solidFill>
                <a:latin typeface="+mn-lt"/>
                <a:ea typeface="+mn-ea"/>
              </a:rPr>
              <a:t>，</a:t>
            </a:r>
            <a:r>
              <a:rPr lang="en-US" altLang="zh-CN" sz="2000" dirty="0">
                <a:solidFill>
                  <a:srgbClr val="000000"/>
                </a:solidFill>
                <a:latin typeface="+mn-lt"/>
                <a:ea typeface="+mn-ea"/>
              </a:rPr>
              <a:t>= =</a:t>
            </a:r>
            <a:r>
              <a:rPr lang="zh-CN" altLang="en-US" sz="2000" dirty="0">
                <a:solidFill>
                  <a:srgbClr val="000000"/>
                </a:solidFill>
                <a:latin typeface="+mn-lt"/>
                <a:ea typeface="+mn-ea"/>
              </a:rPr>
              <a:t>、</a:t>
            </a:r>
            <a:r>
              <a:rPr lang="en-US" altLang="zh-CN" sz="2000" dirty="0">
                <a:solidFill>
                  <a:srgbClr val="000000"/>
                </a:solidFill>
                <a:latin typeface="+mn-lt"/>
                <a:ea typeface="+mn-ea"/>
              </a:rPr>
              <a:t>! =</a:t>
            </a:r>
          </a:p>
          <a:p>
            <a:pPr>
              <a:spcBef>
                <a:spcPct val="50000"/>
              </a:spcBef>
            </a:pPr>
            <a:r>
              <a:rPr lang="zh-CN" altLang="en-US" sz="2000" dirty="0">
                <a:solidFill>
                  <a:srgbClr val="000000"/>
                </a:solidFill>
                <a:latin typeface="+mn-lt"/>
                <a:ea typeface="+mn-ea"/>
              </a:rPr>
              <a:t>逻辑运算符	    </a:t>
            </a:r>
            <a:r>
              <a:rPr lang="en-US" altLang="zh-CN" sz="2000" dirty="0">
                <a:solidFill>
                  <a:srgbClr val="000000"/>
                </a:solidFill>
                <a:latin typeface="+mn-lt"/>
                <a:ea typeface="+mn-ea"/>
              </a:rPr>
              <a:t>&amp;&amp;</a:t>
            </a:r>
            <a:r>
              <a:rPr lang="zh-CN" altLang="en-US" sz="2000" dirty="0">
                <a:solidFill>
                  <a:srgbClr val="000000"/>
                </a:solidFill>
                <a:latin typeface="+mn-lt"/>
                <a:ea typeface="+mn-ea"/>
              </a:rPr>
              <a:t>、</a:t>
            </a:r>
            <a:r>
              <a:rPr lang="en-US" altLang="zh-CN" sz="2000" dirty="0">
                <a:solidFill>
                  <a:srgbClr val="000000"/>
                </a:solidFill>
                <a:latin typeface="+mn-lt"/>
                <a:ea typeface="+mn-ea"/>
              </a:rPr>
              <a:t>¦¦</a:t>
            </a:r>
          </a:p>
          <a:p>
            <a:pPr>
              <a:spcBef>
                <a:spcPct val="50000"/>
              </a:spcBef>
            </a:pPr>
            <a:r>
              <a:rPr lang="zh-CN" altLang="en-US" sz="2000" dirty="0">
                <a:solidFill>
                  <a:srgbClr val="000000"/>
                </a:solidFill>
                <a:latin typeface="+mn-lt"/>
                <a:ea typeface="+mn-ea"/>
              </a:rPr>
              <a:t>条件运算符	    </a:t>
            </a:r>
            <a:r>
              <a:rPr lang="en-US" altLang="zh-CN" sz="2000" dirty="0">
                <a:solidFill>
                  <a:srgbClr val="000000"/>
                </a:solidFill>
                <a:latin typeface="+mn-lt"/>
                <a:ea typeface="+mn-ea"/>
              </a:rPr>
              <a:t>?  :</a:t>
            </a:r>
          </a:p>
          <a:p>
            <a:pPr>
              <a:spcBef>
                <a:spcPct val="50000"/>
              </a:spcBef>
            </a:pPr>
            <a:r>
              <a:rPr lang="zh-CN" altLang="en-US" sz="2000" b="1" dirty="0">
                <a:solidFill>
                  <a:srgbClr val="080808"/>
                </a:solidFill>
                <a:latin typeface="+mn-lt"/>
                <a:ea typeface="+mn-ea"/>
              </a:rPr>
              <a:t>赋值运算符	    </a:t>
            </a:r>
            <a:r>
              <a:rPr lang="en-US" altLang="zh-CN" sz="2000" b="1" dirty="0">
                <a:solidFill>
                  <a:srgbClr val="080808"/>
                </a:solidFill>
                <a:latin typeface="+mn-lt"/>
                <a:ea typeface="+mn-ea"/>
              </a:rPr>
              <a:t>=</a:t>
            </a:r>
            <a:r>
              <a:rPr lang="zh-CN" altLang="en-US" sz="2000" b="1" dirty="0">
                <a:solidFill>
                  <a:srgbClr val="080808"/>
                </a:solidFill>
                <a:latin typeface="+mn-lt"/>
                <a:ea typeface="+mn-ea"/>
              </a:rPr>
              <a:t>、</a:t>
            </a:r>
            <a:r>
              <a:rPr lang="zh-CN" altLang="en-US" sz="2000" b="1" dirty="0">
                <a:solidFill>
                  <a:srgbClr val="080808"/>
                </a:solidFill>
                <a:latin typeface="+mn-lt"/>
                <a:ea typeface="+mn-ea"/>
                <a:sym typeface="Symbol" pitchFamily="18" charset="2"/>
              </a:rPr>
              <a:t></a:t>
            </a:r>
            <a:r>
              <a:rPr lang="en-US" altLang="zh-CN" sz="2000" b="1" dirty="0">
                <a:solidFill>
                  <a:srgbClr val="080808"/>
                </a:solidFill>
                <a:latin typeface="+mn-lt"/>
                <a:ea typeface="+mn-ea"/>
              </a:rPr>
              <a:t>=</a:t>
            </a:r>
            <a:r>
              <a:rPr lang="zh-CN" altLang="en-US" sz="2000" b="1" dirty="0">
                <a:solidFill>
                  <a:srgbClr val="080808"/>
                </a:solidFill>
                <a:latin typeface="+mn-lt"/>
                <a:ea typeface="+mn-ea"/>
              </a:rPr>
              <a:t>、</a:t>
            </a:r>
            <a:r>
              <a:rPr lang="en-US" altLang="zh-CN" sz="2000" b="1" dirty="0">
                <a:solidFill>
                  <a:srgbClr val="080808"/>
                </a:solidFill>
                <a:latin typeface="+mn-lt"/>
                <a:ea typeface="+mn-ea"/>
              </a:rPr>
              <a:t>/=</a:t>
            </a:r>
            <a:r>
              <a:rPr lang="zh-CN" altLang="en-US" sz="2000" b="1" dirty="0">
                <a:solidFill>
                  <a:srgbClr val="080808"/>
                </a:solidFill>
                <a:latin typeface="+mn-lt"/>
                <a:ea typeface="+mn-ea"/>
              </a:rPr>
              <a:t>、</a:t>
            </a:r>
            <a:r>
              <a:rPr lang="en-US" altLang="zh-CN" sz="2000" b="1" dirty="0">
                <a:solidFill>
                  <a:srgbClr val="080808"/>
                </a:solidFill>
                <a:latin typeface="+mn-lt"/>
                <a:ea typeface="+mn-ea"/>
              </a:rPr>
              <a:t>%= </a:t>
            </a:r>
            <a:r>
              <a:rPr lang="zh-CN" altLang="en-US" sz="2000" b="1" dirty="0">
                <a:solidFill>
                  <a:srgbClr val="080808"/>
                </a:solidFill>
                <a:latin typeface="+mn-lt"/>
                <a:ea typeface="+mn-ea"/>
              </a:rPr>
              <a:t>、</a:t>
            </a:r>
            <a:r>
              <a:rPr lang="en-US" altLang="zh-CN" sz="2000" b="1" dirty="0">
                <a:solidFill>
                  <a:srgbClr val="080808"/>
                </a:solidFill>
                <a:latin typeface="+mn-lt"/>
                <a:ea typeface="+mn-ea"/>
              </a:rPr>
              <a:t>+=</a:t>
            </a:r>
            <a:r>
              <a:rPr lang="zh-CN" altLang="en-US" sz="2000" b="1" dirty="0">
                <a:solidFill>
                  <a:srgbClr val="080808"/>
                </a:solidFill>
                <a:latin typeface="+mn-lt"/>
                <a:ea typeface="+mn-ea"/>
              </a:rPr>
              <a:t>、 </a:t>
            </a:r>
            <a:r>
              <a:rPr lang="en-US" altLang="zh-CN" sz="2000" b="1" dirty="0">
                <a:solidFill>
                  <a:srgbClr val="080808"/>
                </a:solidFill>
                <a:latin typeface="+mn-lt"/>
                <a:ea typeface="+mn-ea"/>
              </a:rPr>
              <a:t>–=</a:t>
            </a:r>
          </a:p>
          <a:p>
            <a:pPr>
              <a:spcBef>
                <a:spcPct val="50000"/>
              </a:spcBef>
            </a:pPr>
            <a:r>
              <a:rPr lang="zh-CN" altLang="en-US" sz="2000" dirty="0">
                <a:solidFill>
                  <a:srgbClr val="000000"/>
                </a:solidFill>
                <a:latin typeface="+mn-lt"/>
                <a:ea typeface="+mn-ea"/>
              </a:rPr>
              <a:t>逗号运算符	   </a:t>
            </a:r>
            <a:r>
              <a:rPr lang="en-US" altLang="zh-CN" sz="2000" dirty="0">
                <a:solidFill>
                  <a:srgbClr val="000000"/>
                </a:solidFill>
                <a:latin typeface="+mn-lt"/>
                <a:ea typeface="+mn-ea"/>
              </a:rPr>
              <a:t>,</a:t>
            </a:r>
          </a:p>
        </p:txBody>
      </p:sp>
      <p:sp>
        <p:nvSpPr>
          <p:cNvPr id="22541" name="Line 13"/>
          <p:cNvSpPr>
            <a:spLocks noChangeShapeType="1"/>
          </p:cNvSpPr>
          <p:nvPr/>
        </p:nvSpPr>
        <p:spPr bwMode="auto">
          <a:xfrm flipV="1">
            <a:off x="2067355" y="1537816"/>
            <a:ext cx="0" cy="3377761"/>
          </a:xfrm>
          <a:prstGeom prst="line">
            <a:avLst/>
          </a:prstGeom>
          <a:noFill/>
          <a:ln w="57150">
            <a:solidFill>
              <a:srgbClr val="0303DF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endParaRPr lang="zh-CN" altLang="en-US" sz="240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96157" y="5338119"/>
            <a:ext cx="81041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C00000"/>
                </a:solidFill>
                <a:latin typeface="+mn-ea"/>
                <a:ea typeface="+mn-ea"/>
              </a:rPr>
              <a:t>小括号</a:t>
            </a:r>
            <a:r>
              <a:rPr lang="en-US" altLang="zh-CN" sz="2000" b="1" dirty="0">
                <a:solidFill>
                  <a:srgbClr val="C00000"/>
                </a:solidFill>
                <a:latin typeface="+mn-ea"/>
                <a:ea typeface="+mn-ea"/>
              </a:rPr>
              <a:t>()</a:t>
            </a:r>
            <a:r>
              <a:rPr lang="zh-CN" altLang="en-US" sz="2000" b="1" dirty="0">
                <a:solidFill>
                  <a:srgbClr val="0303DF"/>
                </a:solidFill>
                <a:latin typeface="+mn-ea"/>
                <a:ea typeface="+mn-ea"/>
              </a:rPr>
              <a:t>的优先级很高，编程时最好利用</a:t>
            </a:r>
            <a:r>
              <a:rPr lang="en-US" altLang="zh-CN" sz="2000" b="1" dirty="0">
                <a:solidFill>
                  <a:srgbClr val="0303DF"/>
                </a:solidFill>
                <a:latin typeface="+mn-ea"/>
                <a:ea typeface="+mn-ea"/>
              </a:rPr>
              <a:t>()</a:t>
            </a:r>
            <a:r>
              <a:rPr lang="zh-CN" altLang="en-US" sz="2000" b="1" dirty="0">
                <a:solidFill>
                  <a:srgbClr val="0303DF"/>
                </a:solidFill>
                <a:latin typeface="+mn-ea"/>
                <a:ea typeface="+mn-ea"/>
              </a:rPr>
              <a:t>定义清晰的执行顺序，并提高程序的可读性；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862051" y="1105592"/>
            <a:ext cx="581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7030A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高</a:t>
            </a:r>
            <a:endParaRPr lang="zh-CN" altLang="en-US" dirty="0">
              <a:solidFill>
                <a:srgbClr val="7030A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5323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C00000"/>
                </a:solidFill>
              </a:rPr>
              <a:t>相同字节长度</a:t>
            </a:r>
            <a:r>
              <a:rPr lang="zh-CN" altLang="en-US" dirty="0"/>
              <a:t>变量之间的赋值及类型转换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342900" indent="-342900">
                  <a:buFont typeface="Wingdings" panose="05000000000000000000" pitchFamily="2" charset="2"/>
                  <a:buChar char="l"/>
                </a:pPr>
                <a:r>
                  <a:rPr lang="zh-CN" altLang="en-US" b="1" dirty="0" smtClean="0">
                    <a:solidFill>
                      <a:srgbClr val="7030A0"/>
                    </a:solidFill>
                  </a:rPr>
                  <a:t>有符号整数</a:t>
                </a:r>
                <a:r>
                  <a:rPr lang="zh-CN" altLang="en-US" b="1" dirty="0" smtClean="0"/>
                  <a:t>与</a:t>
                </a:r>
                <a:r>
                  <a:rPr lang="zh-CN" altLang="en-US" b="1" dirty="0">
                    <a:solidFill>
                      <a:srgbClr val="7030A0"/>
                    </a:solidFill>
                  </a:rPr>
                  <a:t>无</a:t>
                </a:r>
                <a:r>
                  <a:rPr lang="zh-CN" altLang="en-US" b="1" dirty="0" smtClean="0">
                    <a:solidFill>
                      <a:srgbClr val="7030A0"/>
                    </a:solidFill>
                  </a:rPr>
                  <a:t>符号整数</a:t>
                </a:r>
                <a:r>
                  <a:rPr lang="zh-CN" altLang="en-US" b="1" dirty="0" smtClean="0"/>
                  <a:t>之间的赋值</a:t>
                </a:r>
                <a:endParaRPr lang="en-US" altLang="zh-CN" b="1" dirty="0" smtClean="0"/>
              </a:p>
              <a:p>
                <a:pPr marL="971550" lvl="1"/>
                <a:r>
                  <a:rPr lang="zh-CN" altLang="en-US" b="1" dirty="0">
                    <a:solidFill>
                      <a:srgbClr val="C00000"/>
                    </a:solidFill>
                  </a:rPr>
                  <a:t>复制机器数（即补码），然后</a:t>
                </a:r>
                <a:r>
                  <a:rPr lang="zh-CN" altLang="en-US" b="1" u="sng" dirty="0">
                    <a:solidFill>
                      <a:srgbClr val="C00000"/>
                    </a:solidFill>
                  </a:rPr>
                  <a:t>按相应的数据类型</a:t>
                </a:r>
                <a:r>
                  <a:rPr lang="zh-CN" altLang="en-US" b="1" dirty="0">
                    <a:solidFill>
                      <a:srgbClr val="C00000"/>
                    </a:solidFill>
                  </a:rPr>
                  <a:t>解释该机器数</a:t>
                </a:r>
                <a:r>
                  <a:rPr lang="zh-CN" altLang="en-US" dirty="0"/>
                  <a:t>；</a:t>
                </a:r>
                <a:endParaRPr lang="en-US" altLang="zh-CN" dirty="0"/>
              </a:p>
              <a:p>
                <a:pPr marL="342900" indent="-342900">
                  <a:buFont typeface="Wingdings" panose="05000000000000000000" pitchFamily="2" charset="2"/>
                  <a:buChar char="l"/>
                </a:pPr>
                <a:r>
                  <a:rPr lang="zh-CN" altLang="en-US" dirty="0" smtClean="0"/>
                  <a:t>如</a:t>
                </a:r>
                <a:endParaRPr lang="en-US" altLang="zh-CN" dirty="0" smtClean="0"/>
              </a:p>
              <a:p>
                <a:pPr marL="971550" lvl="1"/>
                <a:r>
                  <a:rPr lang="en-US" altLang="zh-CN" dirty="0" err="1">
                    <a:solidFill>
                      <a:srgbClr val="0000CC"/>
                    </a:solidFill>
                  </a:rPr>
                  <a:t>int</a:t>
                </a:r>
                <a:r>
                  <a:rPr lang="en-US" altLang="zh-CN" dirty="0">
                    <a:solidFill>
                      <a:srgbClr val="0000CC"/>
                    </a:solidFill>
                  </a:rPr>
                  <a:t> a= -1, unsigned u=a;   //</a:t>
                </a:r>
                <a:r>
                  <a:rPr lang="zh-CN" altLang="en-US" dirty="0">
                    <a:solidFill>
                      <a:srgbClr val="0000CC"/>
                    </a:solidFill>
                  </a:rPr>
                  <a:t>均为</a:t>
                </a:r>
                <a:r>
                  <a:rPr lang="en-US" altLang="zh-CN" dirty="0">
                    <a:solidFill>
                      <a:srgbClr val="0000CC"/>
                    </a:solidFill>
                  </a:rPr>
                  <a:t>4</a:t>
                </a:r>
                <a:r>
                  <a:rPr lang="zh-CN" altLang="en-US" dirty="0">
                    <a:solidFill>
                      <a:srgbClr val="0000CC"/>
                    </a:solidFill>
                  </a:rPr>
                  <a:t>字节</a:t>
                </a:r>
                <a:endParaRPr lang="en-US" altLang="zh-CN" dirty="0">
                  <a:solidFill>
                    <a:srgbClr val="0000CC"/>
                  </a:solidFill>
                </a:endParaRPr>
              </a:p>
              <a:p>
                <a:pPr marL="1200150" lvl="2">
                  <a:lnSpc>
                    <a:spcPct val="100000"/>
                  </a:lnSpc>
                </a:pPr>
                <a:r>
                  <a:rPr lang="en-US" altLang="zh-CN" sz="1600" dirty="0" smtClean="0"/>
                  <a:t>a</a:t>
                </a:r>
                <a:r>
                  <a:rPr lang="zh-CN" altLang="en-US" sz="1600" dirty="0"/>
                  <a:t>的机器数是</a:t>
                </a:r>
                <a:r>
                  <a:rPr lang="en-US" altLang="zh-CN" sz="1600" dirty="0"/>
                  <a:t>0xFFFFFFFF</a:t>
                </a:r>
                <a:r>
                  <a:rPr lang="zh-CN" altLang="en-US" sz="1600" dirty="0"/>
                  <a:t>， 则赋值语句</a:t>
                </a:r>
                <a:r>
                  <a:rPr lang="en-US" altLang="zh-CN" sz="1600" dirty="0"/>
                  <a:t>u=a</a:t>
                </a:r>
                <a:r>
                  <a:rPr lang="zh-CN" altLang="en-US" sz="1600" dirty="0"/>
                  <a:t>就是将</a:t>
                </a:r>
                <a:r>
                  <a:rPr lang="en-US" altLang="zh-CN" sz="1600" dirty="0"/>
                  <a:t>a</a:t>
                </a:r>
                <a:r>
                  <a:rPr lang="zh-CN" altLang="en-US" sz="1600" dirty="0"/>
                  <a:t>的</a:t>
                </a:r>
                <a:r>
                  <a:rPr lang="zh-CN" altLang="en-US" sz="1600" dirty="0">
                    <a:solidFill>
                      <a:srgbClr val="C00000"/>
                    </a:solidFill>
                  </a:rPr>
                  <a:t>机器数复制</a:t>
                </a:r>
                <a:r>
                  <a:rPr lang="zh-CN" altLang="en-US" sz="1600" dirty="0"/>
                  <a:t>给</a:t>
                </a:r>
                <a:r>
                  <a:rPr lang="en-US" altLang="zh-CN" sz="1600" dirty="0"/>
                  <a:t>u</a:t>
                </a:r>
                <a:r>
                  <a:rPr lang="zh-CN" altLang="en-US" sz="1600" dirty="0"/>
                  <a:t>，则</a:t>
                </a:r>
                <a:r>
                  <a:rPr lang="en-US" altLang="zh-CN" sz="1600" dirty="0"/>
                  <a:t>u</a:t>
                </a:r>
                <a:r>
                  <a:rPr lang="zh-CN" altLang="en-US" sz="1600" dirty="0"/>
                  <a:t>的机器数也是</a:t>
                </a:r>
                <a:r>
                  <a:rPr lang="en-US" altLang="zh-CN" sz="1600" dirty="0"/>
                  <a:t>0xFFFFFFFF</a:t>
                </a:r>
                <a:r>
                  <a:rPr lang="zh-CN" altLang="en-US" sz="1600" dirty="0"/>
                  <a:t>；</a:t>
                </a:r>
                <a:endParaRPr lang="en-US" altLang="zh-CN" sz="1600" dirty="0"/>
              </a:p>
              <a:p>
                <a:pPr marL="1200150" lvl="2">
                  <a:lnSpc>
                    <a:spcPct val="100000"/>
                  </a:lnSpc>
                </a:pPr>
                <a:r>
                  <a:rPr lang="zh-CN" altLang="en-US" sz="1600" dirty="0"/>
                  <a:t>将</a:t>
                </a:r>
                <a:r>
                  <a:rPr lang="en-US" altLang="zh-CN" sz="1600" dirty="0"/>
                  <a:t>u</a:t>
                </a:r>
                <a:r>
                  <a:rPr lang="zh-CN" altLang="en-US" sz="1600" dirty="0"/>
                  <a:t>按无符号数解释成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6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32</m:t>
                        </m:r>
                      </m:sup>
                    </m:sSup>
                    <m:r>
                      <a:rPr lang="en-US" altLang="zh-CN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CN" sz="1600" dirty="0"/>
                  <a:t> 4294967295</a:t>
                </a:r>
                <a:r>
                  <a:rPr lang="zh-CN" altLang="en-US" sz="1600" dirty="0"/>
                  <a:t>；</a:t>
                </a:r>
                <a:endParaRPr lang="en-US" altLang="zh-CN" sz="1600" dirty="0"/>
              </a:p>
              <a:p>
                <a:pPr marL="971550" lvl="1"/>
                <a:r>
                  <a:rPr lang="en-US" altLang="zh-CN" sz="1800" dirty="0">
                    <a:solidFill>
                      <a:srgbClr val="0000CC"/>
                    </a:solidFill>
                  </a:rPr>
                  <a:t>unsigned u=0xFFFFFFFF;  int a=u; </a:t>
                </a:r>
              </a:p>
              <a:p>
                <a:pPr marL="1200150" lvl="2">
                  <a:lnSpc>
                    <a:spcPct val="100000"/>
                  </a:lnSpc>
                </a:pPr>
                <a:r>
                  <a:rPr lang="en-US" altLang="zh-CN" sz="1800" dirty="0"/>
                  <a:t>u</a:t>
                </a:r>
                <a:r>
                  <a:rPr lang="zh-CN" altLang="en-US" sz="1800" dirty="0"/>
                  <a:t>的机器数是</a:t>
                </a:r>
                <a:r>
                  <a:rPr lang="en-US" altLang="zh-CN" sz="1800" dirty="0"/>
                  <a:t>0xFFFFFFFF</a:t>
                </a:r>
                <a:r>
                  <a:rPr lang="zh-CN" altLang="en-US" sz="1800" dirty="0"/>
                  <a:t>， 则</a:t>
                </a:r>
                <a:r>
                  <a:rPr lang="en-US" altLang="zh-CN" sz="1800" dirty="0"/>
                  <a:t>a=u</a:t>
                </a:r>
                <a:r>
                  <a:rPr lang="zh-CN" altLang="en-US" sz="1800" dirty="0"/>
                  <a:t>就是将</a:t>
                </a:r>
                <a:r>
                  <a:rPr lang="en-US" altLang="zh-CN" sz="1800" dirty="0"/>
                  <a:t>u</a:t>
                </a:r>
                <a:r>
                  <a:rPr lang="zh-CN" altLang="en-US" sz="1800" dirty="0"/>
                  <a:t>的机器数复制给</a:t>
                </a:r>
                <a:r>
                  <a:rPr lang="en-US" altLang="zh-CN" sz="1800" dirty="0"/>
                  <a:t>a</a:t>
                </a:r>
                <a:r>
                  <a:rPr lang="zh-CN" altLang="en-US" sz="1800" dirty="0"/>
                  <a:t>，则</a:t>
                </a:r>
                <a:r>
                  <a:rPr lang="en-US" altLang="zh-CN" sz="1800" dirty="0"/>
                  <a:t>a</a:t>
                </a:r>
                <a:r>
                  <a:rPr lang="zh-CN" altLang="en-US" sz="1800" dirty="0"/>
                  <a:t>的机器数也是</a:t>
                </a:r>
                <a:r>
                  <a:rPr lang="en-US" altLang="zh-CN" sz="1800" dirty="0"/>
                  <a:t>0xFFFFFFFF</a:t>
                </a:r>
                <a:r>
                  <a:rPr lang="zh-CN" altLang="en-US" sz="1800" dirty="0"/>
                  <a:t>；</a:t>
                </a:r>
                <a:endParaRPr lang="en-US" altLang="zh-CN" sz="1800" dirty="0"/>
              </a:p>
              <a:p>
                <a:pPr marL="1200150" lvl="2">
                  <a:lnSpc>
                    <a:spcPct val="100000"/>
                  </a:lnSpc>
                </a:pPr>
                <a:r>
                  <a:rPr lang="zh-CN" altLang="en-US" sz="1800" dirty="0"/>
                  <a:t>将</a:t>
                </a:r>
                <a:r>
                  <a:rPr lang="en-US" altLang="zh-CN" sz="1800" dirty="0"/>
                  <a:t>a</a:t>
                </a:r>
                <a:r>
                  <a:rPr lang="zh-CN" altLang="en-US" sz="1800" dirty="0"/>
                  <a:t>按有符号数解释成</a:t>
                </a:r>
                <a:r>
                  <a:rPr lang="en-US" altLang="zh-CN" sz="1800" dirty="0"/>
                  <a:t>-1</a:t>
                </a:r>
                <a:r>
                  <a:rPr lang="zh-CN" altLang="en-US" sz="1800" dirty="0"/>
                  <a:t>。</a:t>
                </a:r>
                <a:endParaRPr lang="en-US" altLang="zh-CN" sz="1800" dirty="0"/>
              </a:p>
              <a:p>
                <a:pPr marL="342900" indent="-342900">
                  <a:buFont typeface="Wingdings" panose="05000000000000000000" pitchFamily="2" charset="2"/>
                  <a:buChar char="l"/>
                </a:pPr>
                <a:endParaRPr lang="en-US" altLang="zh-CN" dirty="0"/>
              </a:p>
              <a:p>
                <a:pPr marL="342900"/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51" t="-1938" r="-33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37264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赋值运算与类型转换：</a:t>
            </a:r>
            <a:r>
              <a:rPr lang="zh-CN" altLang="en-US" dirty="0">
                <a:solidFill>
                  <a:srgbClr val="0303DF"/>
                </a:solidFill>
              </a:rPr>
              <a:t>有符号整数</a:t>
            </a:r>
            <a:r>
              <a:rPr lang="en-US" altLang="zh-CN" dirty="0">
                <a:solidFill>
                  <a:srgbClr val="0303DF"/>
                </a:solidFill>
                <a:sym typeface="Wingdings" panose="05000000000000000000" pitchFamily="2" charset="2"/>
              </a:rPr>
              <a:t></a:t>
            </a:r>
            <a:r>
              <a:rPr lang="zh-CN" altLang="en-US" dirty="0">
                <a:solidFill>
                  <a:srgbClr val="0303DF"/>
                </a:solidFill>
                <a:sym typeface="Wingdings" panose="05000000000000000000" pitchFamily="2" charset="2"/>
              </a:rPr>
              <a:t>无符号整数</a:t>
            </a:r>
            <a:endParaRPr lang="zh-CN" altLang="en-US" dirty="0">
              <a:solidFill>
                <a:srgbClr val="0303DF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rgbClr val="C00000"/>
                </a:solidFill>
              </a:rPr>
              <a:t>非</a:t>
            </a:r>
            <a:r>
              <a:rPr lang="en-US" altLang="zh-CN" dirty="0">
                <a:solidFill>
                  <a:srgbClr val="C00000"/>
                </a:solidFill>
              </a:rPr>
              <a:t>unsigned </a:t>
            </a:r>
            <a:r>
              <a:rPr lang="zh-CN" altLang="zh-CN" dirty="0">
                <a:solidFill>
                  <a:srgbClr val="006600"/>
                </a:solidFill>
              </a:rPr>
              <a:t>型</a:t>
            </a:r>
            <a:r>
              <a:rPr lang="zh-CN" altLang="en-US" dirty="0">
                <a:solidFill>
                  <a:srgbClr val="006600"/>
                </a:solidFill>
              </a:rPr>
              <a:t>数据</a:t>
            </a:r>
            <a:r>
              <a:rPr lang="en-US" altLang="zh-CN" dirty="0">
                <a:solidFill>
                  <a:srgbClr val="006600"/>
                </a:solidFill>
                <a:sym typeface="Wingdings" panose="05000000000000000000" pitchFamily="2" charset="2"/>
              </a:rPr>
              <a:t></a:t>
            </a:r>
            <a:r>
              <a:rPr lang="zh-CN" altLang="zh-CN" b="1" dirty="0">
                <a:solidFill>
                  <a:srgbClr val="006600"/>
                </a:solidFill>
                <a:sym typeface="Symbol" pitchFamily="18" charset="2"/>
              </a:rPr>
              <a:t>长度相同</a:t>
            </a:r>
            <a:r>
              <a:rPr lang="zh-CN" altLang="zh-CN" dirty="0">
                <a:solidFill>
                  <a:srgbClr val="006600"/>
                </a:solidFill>
                <a:sym typeface="Symbol" pitchFamily="18" charset="2"/>
              </a:rPr>
              <a:t>的</a:t>
            </a:r>
            <a:r>
              <a:rPr lang="en-US" altLang="zh-CN" dirty="0">
                <a:solidFill>
                  <a:srgbClr val="C00000"/>
                </a:solidFill>
                <a:sym typeface="Symbol" pitchFamily="18" charset="2"/>
              </a:rPr>
              <a:t>unsigned</a:t>
            </a:r>
            <a:r>
              <a:rPr lang="zh-CN" altLang="zh-CN" dirty="0">
                <a:solidFill>
                  <a:srgbClr val="006600"/>
                </a:solidFill>
                <a:sym typeface="Symbol" pitchFamily="18" charset="2"/>
              </a:rPr>
              <a:t>型数据</a:t>
            </a:r>
            <a:endParaRPr lang="en-US" altLang="zh-CN" dirty="0">
              <a:solidFill>
                <a:srgbClr val="006600"/>
              </a:solidFill>
              <a:sym typeface="Symbol" pitchFamily="18" charset="2"/>
            </a:endParaRPr>
          </a:p>
          <a:p>
            <a:pPr marL="971550" lvl="1"/>
            <a:r>
              <a:rPr lang="zh-CN" altLang="en-US" b="1" dirty="0">
                <a:solidFill>
                  <a:srgbClr val="0000CC"/>
                </a:solidFill>
                <a:sym typeface="Symbol" pitchFamily="18" charset="2"/>
              </a:rPr>
              <a:t>复制机器数</a:t>
            </a:r>
            <a:r>
              <a:rPr lang="zh-CN" altLang="zh-CN" b="1" dirty="0">
                <a:solidFill>
                  <a:srgbClr val="0000CC"/>
                </a:solidFill>
                <a:sym typeface="Symbol" pitchFamily="18" charset="2"/>
              </a:rPr>
              <a:t>(包括符号位)</a:t>
            </a:r>
            <a:r>
              <a:rPr lang="zh-CN" altLang="en-US" dirty="0">
                <a:solidFill>
                  <a:srgbClr val="0000CC"/>
                </a:solidFill>
                <a:sym typeface="Symbol" pitchFamily="18" charset="2"/>
              </a:rPr>
              <a:t>（</a:t>
            </a:r>
            <a:r>
              <a:rPr lang="zh-CN" altLang="en-US" dirty="0">
                <a:solidFill>
                  <a:srgbClr val="C00000"/>
                </a:solidFill>
                <a:sym typeface="Symbol" pitchFamily="18" charset="2"/>
              </a:rPr>
              <a:t>将机内表示，即补码形式原样传送</a:t>
            </a:r>
            <a:r>
              <a:rPr lang="zh-CN" altLang="en-US" dirty="0">
                <a:solidFill>
                  <a:srgbClr val="0000CC"/>
                </a:solidFill>
                <a:sym typeface="Symbol" pitchFamily="18" charset="2"/>
              </a:rPr>
              <a:t>）</a:t>
            </a:r>
            <a:endParaRPr lang="en-US" altLang="zh-CN" dirty="0">
              <a:solidFill>
                <a:srgbClr val="0000CC"/>
              </a:solidFill>
              <a:sym typeface="Symbol" pitchFamily="18" charset="2"/>
            </a:endParaRPr>
          </a:p>
          <a:p>
            <a:pPr marL="971550" lvl="1"/>
            <a:r>
              <a:rPr lang="zh-CN" altLang="en-US" dirty="0">
                <a:solidFill>
                  <a:srgbClr val="0000CC"/>
                </a:solidFill>
                <a:sym typeface="Symbol" pitchFamily="18" charset="2"/>
              </a:rPr>
              <a:t>将有符号数的</a:t>
            </a:r>
            <a:r>
              <a:rPr lang="zh-CN" altLang="en-US" dirty="0">
                <a:solidFill>
                  <a:srgbClr val="C00000"/>
                </a:solidFill>
                <a:sym typeface="Symbol" pitchFamily="18" charset="2"/>
              </a:rPr>
              <a:t>补码</a:t>
            </a:r>
            <a:r>
              <a:rPr lang="zh-CN" altLang="en-US" dirty="0">
                <a:solidFill>
                  <a:srgbClr val="0000CC"/>
                </a:solidFill>
                <a:sym typeface="Symbol" pitchFamily="18" charset="2"/>
              </a:rPr>
              <a:t>表示解释为一个无符号数；</a:t>
            </a:r>
            <a:endParaRPr lang="en-US" altLang="zh-CN" dirty="0">
              <a:solidFill>
                <a:srgbClr val="0000CC"/>
              </a:solidFill>
              <a:sym typeface="Symbol" pitchFamily="18" charset="2"/>
            </a:endParaRPr>
          </a:p>
          <a:p>
            <a:pPr marL="971550" lvl="1"/>
            <a:endParaRPr lang="en-US" altLang="zh-CN" dirty="0">
              <a:solidFill>
                <a:srgbClr val="0000CC"/>
              </a:solidFill>
              <a:sym typeface="Symbol" pitchFamily="18" charset="2"/>
            </a:endParaRPr>
          </a:p>
          <a:p>
            <a:pPr marL="971550" lvl="1"/>
            <a:r>
              <a:rPr lang="zh-CN" altLang="en-US" dirty="0">
                <a:sym typeface="Symbol" pitchFamily="18" charset="2"/>
              </a:rPr>
              <a:t>考察下述程序片段，理解类型转换</a:t>
            </a:r>
            <a:endParaRPr lang="en-US" altLang="zh-CN" dirty="0">
              <a:sym typeface="Symbol" pitchFamily="18" charset="2"/>
            </a:endParaRPr>
          </a:p>
          <a:p>
            <a:pPr marL="1371600" lvl="3" indent="0">
              <a:buNone/>
            </a:pPr>
            <a:r>
              <a:rPr lang="pl-PL" altLang="zh-CN" sz="1800" dirty="0">
                <a:sym typeface="Symbol" pitchFamily="18" charset="2"/>
              </a:rPr>
              <a:t>int </a:t>
            </a:r>
            <a:r>
              <a:rPr lang="en-US" altLang="zh-CN" sz="1800" dirty="0">
                <a:sym typeface="Symbol" pitchFamily="18" charset="2"/>
              </a:rPr>
              <a:t>a</a:t>
            </a:r>
            <a:r>
              <a:rPr lang="pl-PL" altLang="zh-CN" sz="1800" dirty="0">
                <a:sym typeface="Symbol" pitchFamily="18" charset="2"/>
              </a:rPr>
              <a:t>=</a:t>
            </a:r>
            <a:r>
              <a:rPr lang="en-US" altLang="zh-CN" sz="1800" dirty="0">
                <a:sym typeface="Symbol" pitchFamily="18" charset="2"/>
              </a:rPr>
              <a:t>1;</a:t>
            </a:r>
            <a:endParaRPr lang="pl-PL" altLang="zh-CN" sz="1800" dirty="0">
              <a:sym typeface="Symbol" pitchFamily="18" charset="2"/>
            </a:endParaRPr>
          </a:p>
          <a:p>
            <a:pPr marL="1371600" lvl="3" indent="0">
              <a:buNone/>
            </a:pPr>
            <a:r>
              <a:rPr lang="pl-PL" altLang="zh-CN" sz="1800" dirty="0">
                <a:sym typeface="Symbol" pitchFamily="18" charset="2"/>
              </a:rPr>
              <a:t>unsigned  </a:t>
            </a:r>
            <a:r>
              <a:rPr lang="en-US" altLang="zh-CN" sz="1800" dirty="0">
                <a:sym typeface="Symbol" pitchFamily="18" charset="2"/>
              </a:rPr>
              <a:t>b</a:t>
            </a:r>
            <a:r>
              <a:rPr lang="pl-PL" altLang="zh-CN" sz="1800" dirty="0">
                <a:sym typeface="Symbol" pitchFamily="18" charset="2"/>
              </a:rPr>
              <a:t>=</a:t>
            </a:r>
            <a:r>
              <a:rPr lang="en-US" altLang="zh-CN" sz="1800" dirty="0">
                <a:sym typeface="Symbol" pitchFamily="18" charset="2"/>
              </a:rPr>
              <a:t>a</a:t>
            </a:r>
            <a:r>
              <a:rPr lang="pl-PL" altLang="zh-CN" sz="1800" dirty="0">
                <a:sym typeface="Symbol" pitchFamily="18" charset="2"/>
              </a:rPr>
              <a:t>;</a:t>
            </a:r>
            <a:r>
              <a:rPr lang="en-US" altLang="zh-CN" sz="1800" dirty="0">
                <a:sym typeface="Symbol" pitchFamily="18" charset="2"/>
              </a:rPr>
              <a:t>  </a:t>
            </a:r>
          </a:p>
          <a:p>
            <a:pPr marL="1371600" lvl="3" indent="0">
              <a:buNone/>
            </a:pPr>
            <a:r>
              <a:rPr lang="pl-PL" altLang="zh-CN" sz="1800" dirty="0">
                <a:sym typeface="Symbol" pitchFamily="18" charset="2"/>
              </a:rPr>
              <a:t>printf(“</a:t>
            </a:r>
            <a:r>
              <a:rPr lang="en-US" altLang="zh-CN" sz="1800" dirty="0">
                <a:sym typeface="Symbol" pitchFamily="18" charset="2"/>
              </a:rPr>
              <a:t>b</a:t>
            </a:r>
            <a:r>
              <a:rPr lang="pl-PL" altLang="zh-CN" sz="1800" dirty="0">
                <a:sym typeface="Symbol" pitchFamily="18" charset="2"/>
              </a:rPr>
              <a:t>=</a:t>
            </a:r>
            <a:r>
              <a:rPr lang="en-US" altLang="zh-CN" sz="1800" dirty="0">
                <a:sym typeface="Symbol" pitchFamily="18" charset="2"/>
              </a:rPr>
              <a:t>%u, </a:t>
            </a:r>
            <a:r>
              <a:rPr lang="pl-PL" altLang="zh-CN" sz="1800" dirty="0">
                <a:sym typeface="Symbol" pitchFamily="18" charset="2"/>
              </a:rPr>
              <a:t>%</a:t>
            </a:r>
            <a:r>
              <a:rPr lang="en-US" altLang="zh-CN" sz="1800" dirty="0">
                <a:sym typeface="Symbol" pitchFamily="18" charset="2"/>
              </a:rPr>
              <a:t>08</a:t>
            </a:r>
            <a:r>
              <a:rPr lang="pl-PL" altLang="zh-CN" sz="1800" dirty="0" smtClean="0">
                <a:sym typeface="Symbol" pitchFamily="18" charset="2"/>
              </a:rPr>
              <a:t>X\n",</a:t>
            </a:r>
            <a:r>
              <a:rPr lang="en-US" altLang="zh-CN" sz="1800" dirty="0">
                <a:sym typeface="Symbol" pitchFamily="18" charset="2"/>
              </a:rPr>
              <a:t>b</a:t>
            </a:r>
            <a:r>
              <a:rPr lang="pl-PL" altLang="zh-CN" sz="1800" dirty="0">
                <a:sym typeface="Symbol" pitchFamily="18" charset="2"/>
              </a:rPr>
              <a:t>,</a:t>
            </a:r>
            <a:r>
              <a:rPr lang="en-US" altLang="zh-CN" sz="1800" dirty="0">
                <a:sym typeface="Symbol" pitchFamily="18" charset="2"/>
              </a:rPr>
              <a:t>b</a:t>
            </a:r>
            <a:r>
              <a:rPr lang="pl-PL" altLang="zh-CN" sz="1800" dirty="0">
                <a:sym typeface="Symbol" pitchFamily="18" charset="2"/>
              </a:rPr>
              <a:t>);</a:t>
            </a:r>
            <a:r>
              <a:rPr lang="en-US" altLang="zh-CN" sz="1800" dirty="0">
                <a:sym typeface="Symbol" pitchFamily="18" charset="2"/>
              </a:rPr>
              <a:t>  //b=1</a:t>
            </a:r>
            <a:r>
              <a:rPr lang="zh-CN" altLang="en-US" sz="1800" dirty="0">
                <a:sym typeface="Symbol" pitchFamily="18" charset="2"/>
              </a:rPr>
              <a:t>，</a:t>
            </a:r>
            <a:r>
              <a:rPr lang="en-US" altLang="zh-CN" sz="1800" dirty="0">
                <a:sym typeface="Symbol" pitchFamily="18" charset="2"/>
              </a:rPr>
              <a:t>0x0001</a:t>
            </a:r>
          </a:p>
          <a:p>
            <a:pPr marL="1371600" lvl="3" indent="0">
              <a:buNone/>
            </a:pPr>
            <a:endParaRPr lang="en-US" altLang="zh-CN" sz="1800" dirty="0">
              <a:sym typeface="Symbol" pitchFamily="18" charset="2"/>
            </a:endParaRPr>
          </a:p>
          <a:p>
            <a:pPr marL="1371600" lvl="3" indent="0">
              <a:buNone/>
            </a:pPr>
            <a:r>
              <a:rPr lang="pl-PL" altLang="zh-CN" sz="1800" dirty="0">
                <a:sym typeface="Symbol" pitchFamily="18" charset="2"/>
              </a:rPr>
              <a:t>int </a:t>
            </a:r>
            <a:r>
              <a:rPr lang="en-US" altLang="zh-CN" sz="1800" dirty="0">
                <a:sym typeface="Symbol" pitchFamily="18" charset="2"/>
              </a:rPr>
              <a:t>a</a:t>
            </a:r>
            <a:r>
              <a:rPr lang="pl-PL" altLang="zh-CN" sz="1800" dirty="0">
                <a:sym typeface="Symbol" pitchFamily="18" charset="2"/>
              </a:rPr>
              <a:t>=</a:t>
            </a:r>
            <a:r>
              <a:rPr lang="en-US" altLang="zh-CN" sz="1800" dirty="0">
                <a:sym typeface="Symbol" pitchFamily="18" charset="2"/>
              </a:rPr>
              <a:t> -1;</a:t>
            </a:r>
            <a:endParaRPr lang="pl-PL" altLang="zh-CN" sz="1800" dirty="0">
              <a:sym typeface="Symbol" pitchFamily="18" charset="2"/>
            </a:endParaRPr>
          </a:p>
          <a:p>
            <a:pPr marL="1371600" lvl="3" indent="0">
              <a:buNone/>
            </a:pPr>
            <a:r>
              <a:rPr lang="pl-PL" altLang="zh-CN" sz="1800" dirty="0">
                <a:sym typeface="Symbol" pitchFamily="18" charset="2"/>
              </a:rPr>
              <a:t>unsigned  </a:t>
            </a:r>
            <a:r>
              <a:rPr lang="en-US" altLang="zh-CN" sz="1800" dirty="0">
                <a:sym typeface="Symbol" pitchFamily="18" charset="2"/>
              </a:rPr>
              <a:t>b</a:t>
            </a:r>
            <a:r>
              <a:rPr lang="pl-PL" altLang="zh-CN" sz="1800" dirty="0">
                <a:sym typeface="Symbol" pitchFamily="18" charset="2"/>
              </a:rPr>
              <a:t>=</a:t>
            </a:r>
            <a:r>
              <a:rPr lang="en-US" altLang="zh-CN" sz="1800" dirty="0">
                <a:sym typeface="Symbol" pitchFamily="18" charset="2"/>
              </a:rPr>
              <a:t>a</a:t>
            </a:r>
            <a:r>
              <a:rPr lang="pl-PL" altLang="zh-CN" sz="1800" dirty="0">
                <a:sym typeface="Symbol" pitchFamily="18" charset="2"/>
              </a:rPr>
              <a:t>;</a:t>
            </a:r>
            <a:r>
              <a:rPr lang="en-US" altLang="zh-CN" sz="1800" dirty="0">
                <a:sym typeface="Symbol" pitchFamily="18" charset="2"/>
              </a:rPr>
              <a:t>  </a:t>
            </a:r>
          </a:p>
          <a:p>
            <a:pPr marL="1371600" lvl="3" indent="0">
              <a:buNone/>
            </a:pPr>
            <a:r>
              <a:rPr lang="pl-PL" altLang="zh-CN" sz="1800" dirty="0">
                <a:sym typeface="Symbol" pitchFamily="18" charset="2"/>
              </a:rPr>
              <a:t>printf(“</a:t>
            </a:r>
            <a:r>
              <a:rPr lang="en-US" altLang="zh-CN" sz="1800" dirty="0">
                <a:sym typeface="Symbol" pitchFamily="18" charset="2"/>
              </a:rPr>
              <a:t>b</a:t>
            </a:r>
            <a:r>
              <a:rPr lang="pl-PL" altLang="zh-CN" sz="1800" dirty="0">
                <a:sym typeface="Symbol" pitchFamily="18" charset="2"/>
              </a:rPr>
              <a:t>=</a:t>
            </a:r>
            <a:r>
              <a:rPr lang="en-US" altLang="zh-CN" sz="1800" dirty="0">
                <a:sym typeface="Symbol" pitchFamily="18" charset="2"/>
              </a:rPr>
              <a:t>%u, </a:t>
            </a:r>
            <a:r>
              <a:rPr lang="pl-PL" altLang="zh-CN" sz="1800" dirty="0">
                <a:sym typeface="Symbol" pitchFamily="18" charset="2"/>
              </a:rPr>
              <a:t>%</a:t>
            </a:r>
            <a:r>
              <a:rPr lang="en-US" altLang="zh-CN" sz="1800" dirty="0">
                <a:sym typeface="Symbol" pitchFamily="18" charset="2"/>
              </a:rPr>
              <a:t>08</a:t>
            </a:r>
            <a:r>
              <a:rPr lang="pl-PL" altLang="zh-CN" sz="1800" dirty="0" smtClean="0">
                <a:sym typeface="Symbol" pitchFamily="18" charset="2"/>
              </a:rPr>
              <a:t>X\n",</a:t>
            </a:r>
            <a:r>
              <a:rPr lang="en-US" altLang="zh-CN" sz="1800" dirty="0">
                <a:sym typeface="Symbol" pitchFamily="18" charset="2"/>
              </a:rPr>
              <a:t>b</a:t>
            </a:r>
            <a:r>
              <a:rPr lang="pl-PL" altLang="zh-CN" sz="1800" dirty="0">
                <a:sym typeface="Symbol" pitchFamily="18" charset="2"/>
              </a:rPr>
              <a:t>,</a:t>
            </a:r>
            <a:r>
              <a:rPr lang="en-US" altLang="zh-CN" sz="1800" dirty="0">
                <a:sym typeface="Symbol" pitchFamily="18" charset="2"/>
              </a:rPr>
              <a:t>b</a:t>
            </a:r>
            <a:r>
              <a:rPr lang="pl-PL" altLang="zh-CN" sz="1800" dirty="0">
                <a:sym typeface="Symbol" pitchFamily="18" charset="2"/>
              </a:rPr>
              <a:t>);</a:t>
            </a:r>
            <a:r>
              <a:rPr lang="en-US" altLang="zh-CN" sz="1800" dirty="0">
                <a:sym typeface="Symbol" pitchFamily="18" charset="2"/>
              </a:rPr>
              <a:t>  //b=0xFFFF</a:t>
            </a:r>
            <a:r>
              <a:rPr lang="zh-CN" altLang="en-US" sz="1800" dirty="0">
                <a:sym typeface="Symbol" pitchFamily="18" charset="2"/>
              </a:rPr>
              <a:t>，视为无符号数的最大值</a:t>
            </a:r>
            <a:endParaRPr lang="en-US" altLang="zh-CN" sz="1800" dirty="0">
              <a:sym typeface="Symbol" pitchFamily="18" charset="2"/>
            </a:endParaRPr>
          </a:p>
          <a:p>
            <a:pPr marL="1371600" lvl="3" indent="0">
              <a:buNone/>
            </a:pPr>
            <a:endParaRPr lang="en-US" altLang="zh-CN" sz="1800" dirty="0">
              <a:sym typeface="Symbol" pitchFamily="18" charset="2"/>
            </a:endParaRPr>
          </a:p>
          <a:p>
            <a:pPr marL="971550" lvl="1"/>
            <a:endParaRPr lang="zh-CN" altLang="en-US" sz="2400" dirty="0">
              <a:sym typeface="Symbol" pitchFamily="18" charset="2"/>
            </a:endParaRPr>
          </a:p>
          <a:p>
            <a:pPr marL="971550" lvl="1"/>
            <a:endParaRPr lang="en-US" altLang="zh-CN" dirty="0"/>
          </a:p>
          <a:p>
            <a:endParaRPr lang="en-US" altLang="zh-CN" dirty="0"/>
          </a:p>
          <a:p>
            <a:pPr>
              <a:spcBef>
                <a:spcPct val="50000"/>
              </a:spcBef>
              <a:buNone/>
            </a:pPr>
            <a:endParaRPr lang="en-US" altLang="zh-CN" dirty="0">
              <a:solidFill>
                <a:srgbClr val="000000"/>
              </a:solidFill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97096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赋值运算与类型转换：</a:t>
            </a:r>
            <a:r>
              <a:rPr lang="zh-CN" altLang="en-US" dirty="0">
                <a:solidFill>
                  <a:srgbClr val="0303DF"/>
                </a:solidFill>
              </a:rPr>
              <a:t>无符号整数</a:t>
            </a:r>
            <a:r>
              <a:rPr lang="en-US" altLang="zh-CN" dirty="0">
                <a:solidFill>
                  <a:srgbClr val="0303DF"/>
                </a:solidFill>
                <a:sym typeface="Wingdings" panose="05000000000000000000" pitchFamily="2" charset="2"/>
              </a:rPr>
              <a:t></a:t>
            </a:r>
            <a:r>
              <a:rPr lang="zh-CN" altLang="en-US" dirty="0">
                <a:solidFill>
                  <a:srgbClr val="0303DF"/>
                </a:solidFill>
                <a:sym typeface="Wingdings" panose="05000000000000000000" pitchFamily="2" charset="2"/>
              </a:rPr>
              <a:t>有符号</a:t>
            </a:r>
            <a:r>
              <a:rPr lang="zh-CN" altLang="en-US" dirty="0">
                <a:solidFill>
                  <a:srgbClr val="0303DF"/>
                </a:solidFill>
              </a:rPr>
              <a:t>整数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zh-CN" dirty="0">
                <a:solidFill>
                  <a:srgbClr val="C00000"/>
                </a:solidFill>
              </a:rPr>
              <a:t>unsigned </a:t>
            </a:r>
            <a:r>
              <a:rPr lang="zh-CN" altLang="zh-CN" dirty="0">
                <a:solidFill>
                  <a:srgbClr val="006600"/>
                </a:solidFill>
              </a:rPr>
              <a:t>型</a:t>
            </a:r>
            <a:r>
              <a:rPr lang="zh-CN" altLang="zh-CN" dirty="0">
                <a:sym typeface="Symbol" pitchFamily="18" charset="2"/>
              </a:rPr>
              <a:t></a:t>
            </a:r>
            <a:r>
              <a:rPr lang="zh-CN" altLang="zh-CN" b="1" dirty="0">
                <a:solidFill>
                  <a:srgbClr val="006600"/>
                </a:solidFill>
                <a:sym typeface="Symbol" pitchFamily="18" charset="2"/>
              </a:rPr>
              <a:t>长度相同</a:t>
            </a:r>
            <a:r>
              <a:rPr lang="zh-CN" altLang="zh-CN" dirty="0">
                <a:solidFill>
                  <a:srgbClr val="006600"/>
                </a:solidFill>
                <a:sym typeface="Symbol" pitchFamily="18" charset="2"/>
              </a:rPr>
              <a:t>的</a:t>
            </a:r>
            <a:r>
              <a:rPr lang="zh-CN" altLang="en-US" dirty="0">
                <a:solidFill>
                  <a:srgbClr val="C00000"/>
                </a:solidFill>
                <a:sym typeface="Symbol" pitchFamily="18" charset="2"/>
              </a:rPr>
              <a:t>非</a:t>
            </a:r>
            <a:r>
              <a:rPr lang="en-US" altLang="zh-CN" dirty="0">
                <a:solidFill>
                  <a:srgbClr val="C00000"/>
                </a:solidFill>
                <a:sym typeface="Symbol" pitchFamily="18" charset="2"/>
              </a:rPr>
              <a:t>unsigned</a:t>
            </a:r>
            <a:r>
              <a:rPr lang="zh-CN" altLang="zh-CN" dirty="0">
                <a:solidFill>
                  <a:srgbClr val="006600"/>
                </a:solidFill>
                <a:sym typeface="Symbol" pitchFamily="18" charset="2"/>
              </a:rPr>
              <a:t>型数据</a:t>
            </a:r>
            <a:endParaRPr lang="en-US" altLang="zh-CN" dirty="0">
              <a:solidFill>
                <a:srgbClr val="006600"/>
              </a:solidFill>
              <a:sym typeface="Symbol" pitchFamily="18" charset="2"/>
            </a:endParaRPr>
          </a:p>
          <a:p>
            <a:pPr marL="971550" lvl="1"/>
            <a:r>
              <a:rPr lang="zh-CN" altLang="en-US" dirty="0">
                <a:solidFill>
                  <a:srgbClr val="0000CC"/>
                </a:solidFill>
                <a:sym typeface="Symbol" pitchFamily="18" charset="2"/>
              </a:rPr>
              <a:t>复制机器数</a:t>
            </a:r>
            <a:r>
              <a:rPr lang="en-US" altLang="zh-CN" dirty="0">
                <a:solidFill>
                  <a:srgbClr val="0000CC"/>
                </a:solidFill>
                <a:sym typeface="Symbol" pitchFamily="18" charset="2"/>
              </a:rPr>
              <a:t>;</a:t>
            </a:r>
            <a:r>
              <a:rPr lang="zh-CN" altLang="en-US" dirty="0">
                <a:solidFill>
                  <a:srgbClr val="0000CC"/>
                </a:solidFill>
                <a:sym typeface="Symbol" pitchFamily="18" charset="2"/>
              </a:rPr>
              <a:t>（</a:t>
            </a:r>
            <a:r>
              <a:rPr lang="zh-CN" altLang="en-US" dirty="0">
                <a:solidFill>
                  <a:srgbClr val="C00000"/>
                </a:solidFill>
                <a:sym typeface="Symbol" pitchFamily="18" charset="2"/>
              </a:rPr>
              <a:t>将机内表示，即补码形式原样传送</a:t>
            </a:r>
            <a:r>
              <a:rPr lang="zh-CN" altLang="en-US" dirty="0">
                <a:solidFill>
                  <a:srgbClr val="0000CC"/>
                </a:solidFill>
                <a:sym typeface="Symbol" pitchFamily="18" charset="2"/>
              </a:rPr>
              <a:t>）</a:t>
            </a:r>
            <a:endParaRPr lang="en-US" altLang="zh-CN" dirty="0">
              <a:solidFill>
                <a:srgbClr val="0000CC"/>
              </a:solidFill>
              <a:sym typeface="Symbol" pitchFamily="18" charset="2"/>
            </a:endParaRPr>
          </a:p>
          <a:p>
            <a:pPr marL="971550" lvl="1"/>
            <a:r>
              <a:rPr lang="en-US" altLang="zh-CN" dirty="0">
                <a:solidFill>
                  <a:srgbClr val="0000CC"/>
                </a:solidFill>
                <a:sym typeface="Symbol" pitchFamily="18" charset="2"/>
              </a:rPr>
              <a:t>int</a:t>
            </a:r>
            <a:r>
              <a:rPr lang="zh-CN" altLang="en-US" dirty="0">
                <a:solidFill>
                  <a:srgbClr val="0000CC"/>
                </a:solidFill>
                <a:sym typeface="Symbol" pitchFamily="18" charset="2"/>
              </a:rPr>
              <a:t>类型的数据将原来的无符号数解释为有符号数；</a:t>
            </a:r>
            <a:endParaRPr lang="en-US" altLang="zh-CN" dirty="0">
              <a:solidFill>
                <a:srgbClr val="0000CC"/>
              </a:solidFill>
            </a:endParaRPr>
          </a:p>
          <a:p>
            <a:pPr marL="971550" lvl="1"/>
            <a:r>
              <a:rPr lang="zh-CN" altLang="en-US" dirty="0">
                <a:sym typeface="Symbol" pitchFamily="18" charset="2"/>
              </a:rPr>
              <a:t>考察下述程序片段，理解类型转换</a:t>
            </a:r>
            <a:endParaRPr lang="en-US" altLang="zh-CN" dirty="0">
              <a:sym typeface="Symbol" pitchFamily="18" charset="2"/>
            </a:endParaRPr>
          </a:p>
          <a:p>
            <a:pPr marL="1371600" lvl="3" indent="0">
              <a:buNone/>
            </a:pPr>
            <a:r>
              <a:rPr lang="pl-PL" altLang="zh-CN" sz="1800" dirty="0">
                <a:sym typeface="Symbol" pitchFamily="18" charset="2"/>
              </a:rPr>
              <a:t>unsigned  </a:t>
            </a:r>
            <a:r>
              <a:rPr lang="en-US" altLang="zh-CN" sz="1800" dirty="0">
                <a:sym typeface="Symbol" pitchFamily="18" charset="2"/>
              </a:rPr>
              <a:t>a</a:t>
            </a:r>
            <a:r>
              <a:rPr lang="pl-PL" altLang="zh-CN" sz="1800" dirty="0">
                <a:sym typeface="Symbol" pitchFamily="18" charset="2"/>
              </a:rPr>
              <a:t>=0x</a:t>
            </a:r>
            <a:r>
              <a:rPr lang="en-US" altLang="zh-CN" sz="1800" dirty="0">
                <a:sym typeface="Symbol" pitchFamily="18" charset="2"/>
              </a:rPr>
              <a:t>7</a:t>
            </a:r>
            <a:r>
              <a:rPr lang="pl-PL" altLang="zh-CN" sz="1800" dirty="0">
                <a:sym typeface="Symbol" pitchFamily="18" charset="2"/>
              </a:rPr>
              <a:t>2345678</a:t>
            </a:r>
            <a:endParaRPr lang="en-US" altLang="zh-CN" sz="1800" dirty="0">
              <a:sym typeface="Symbol" pitchFamily="18" charset="2"/>
            </a:endParaRPr>
          </a:p>
          <a:p>
            <a:pPr marL="1371600" lvl="3" indent="0">
              <a:buNone/>
            </a:pPr>
            <a:r>
              <a:rPr lang="pl-PL" altLang="zh-CN" sz="1800" dirty="0">
                <a:sym typeface="Symbol" pitchFamily="18" charset="2"/>
              </a:rPr>
              <a:t>int </a:t>
            </a:r>
            <a:r>
              <a:rPr lang="en-US" altLang="zh-CN" sz="1800" dirty="0">
                <a:sym typeface="Symbol" pitchFamily="18" charset="2"/>
              </a:rPr>
              <a:t>b=a;</a:t>
            </a:r>
            <a:endParaRPr lang="pl-PL" altLang="zh-CN" sz="1800" dirty="0">
              <a:sym typeface="Symbol" pitchFamily="18" charset="2"/>
            </a:endParaRPr>
          </a:p>
          <a:p>
            <a:pPr marL="1371600" lvl="3" indent="0">
              <a:buNone/>
            </a:pPr>
            <a:r>
              <a:rPr lang="pl-PL" altLang="zh-CN" sz="1800" dirty="0">
                <a:sym typeface="Symbol" pitchFamily="18" charset="2"/>
              </a:rPr>
              <a:t>printf(“</a:t>
            </a:r>
            <a:r>
              <a:rPr lang="en-US" altLang="zh-CN" sz="1800" dirty="0">
                <a:sym typeface="Symbol" pitchFamily="18" charset="2"/>
              </a:rPr>
              <a:t>b</a:t>
            </a:r>
            <a:r>
              <a:rPr lang="pl-PL" altLang="zh-CN" sz="1800" dirty="0">
                <a:sym typeface="Symbol" pitchFamily="18" charset="2"/>
              </a:rPr>
              <a:t>=</a:t>
            </a:r>
            <a:r>
              <a:rPr lang="en-US" altLang="zh-CN" sz="1800" dirty="0">
                <a:sym typeface="Symbol" pitchFamily="18" charset="2"/>
              </a:rPr>
              <a:t>%d, </a:t>
            </a:r>
            <a:r>
              <a:rPr lang="pl-PL" altLang="zh-CN" sz="1800" dirty="0">
                <a:sym typeface="Symbol" pitchFamily="18" charset="2"/>
              </a:rPr>
              <a:t>%</a:t>
            </a:r>
            <a:r>
              <a:rPr lang="en-US" altLang="zh-CN" sz="1800" dirty="0">
                <a:sym typeface="Symbol" pitchFamily="18" charset="2"/>
              </a:rPr>
              <a:t>08</a:t>
            </a:r>
            <a:r>
              <a:rPr lang="pl-PL" altLang="zh-CN" sz="1800" dirty="0" smtClean="0">
                <a:sym typeface="Symbol" pitchFamily="18" charset="2"/>
              </a:rPr>
              <a:t>X\n",</a:t>
            </a:r>
            <a:r>
              <a:rPr lang="en-US" altLang="zh-CN" sz="1800" dirty="0">
                <a:sym typeface="Symbol" pitchFamily="18" charset="2"/>
              </a:rPr>
              <a:t>b</a:t>
            </a:r>
            <a:r>
              <a:rPr lang="pl-PL" altLang="zh-CN" sz="1800" dirty="0">
                <a:sym typeface="Symbol" pitchFamily="18" charset="2"/>
              </a:rPr>
              <a:t>,</a:t>
            </a:r>
            <a:r>
              <a:rPr lang="en-US" altLang="zh-CN" sz="1800" dirty="0">
                <a:sym typeface="Symbol" pitchFamily="18" charset="2"/>
              </a:rPr>
              <a:t>b</a:t>
            </a:r>
            <a:r>
              <a:rPr lang="pl-PL" altLang="zh-CN" sz="1800" dirty="0">
                <a:sym typeface="Symbol" pitchFamily="18" charset="2"/>
              </a:rPr>
              <a:t>);</a:t>
            </a:r>
            <a:r>
              <a:rPr lang="en-US" altLang="zh-CN" sz="1800" dirty="0">
                <a:sym typeface="Symbol" pitchFamily="18" charset="2"/>
              </a:rPr>
              <a:t>  //b=</a:t>
            </a:r>
            <a:r>
              <a:rPr lang="pl-PL" altLang="zh-CN" sz="1800" dirty="0">
                <a:sym typeface="Symbol" pitchFamily="18" charset="2"/>
              </a:rPr>
              <a:t>0x</a:t>
            </a:r>
            <a:r>
              <a:rPr lang="en-US" altLang="zh-CN" sz="1800" dirty="0">
                <a:sym typeface="Symbol" pitchFamily="18" charset="2"/>
              </a:rPr>
              <a:t>7</a:t>
            </a:r>
            <a:r>
              <a:rPr lang="pl-PL" altLang="zh-CN" sz="1800" dirty="0">
                <a:sym typeface="Symbol" pitchFamily="18" charset="2"/>
              </a:rPr>
              <a:t>2345678</a:t>
            </a:r>
            <a:r>
              <a:rPr lang="zh-CN" altLang="en-US" sz="1800" dirty="0">
                <a:sym typeface="Symbol" pitchFamily="18" charset="2"/>
              </a:rPr>
              <a:t>，</a:t>
            </a:r>
            <a:r>
              <a:rPr lang="zh-CN" altLang="en-US" sz="1800" dirty="0">
                <a:solidFill>
                  <a:srgbClr val="0000CC"/>
                </a:solidFill>
                <a:sym typeface="Symbol" pitchFamily="18" charset="2"/>
              </a:rPr>
              <a:t>视为一个正整数</a:t>
            </a:r>
            <a:endParaRPr lang="en-US" altLang="zh-CN" sz="1800" dirty="0">
              <a:solidFill>
                <a:srgbClr val="0000CC"/>
              </a:solidFill>
              <a:sym typeface="Symbol" pitchFamily="18" charset="2"/>
            </a:endParaRPr>
          </a:p>
          <a:p>
            <a:pPr marL="1371600" lvl="3" indent="0">
              <a:buNone/>
            </a:pPr>
            <a:endParaRPr lang="en-US" altLang="zh-CN" sz="1800" dirty="0">
              <a:sym typeface="Symbol" pitchFamily="18" charset="2"/>
            </a:endParaRPr>
          </a:p>
          <a:p>
            <a:pPr marL="1371600" lvl="3" indent="0">
              <a:buNone/>
            </a:pPr>
            <a:r>
              <a:rPr lang="pl-PL" altLang="zh-CN" sz="1800" dirty="0">
                <a:sym typeface="Symbol" pitchFamily="18" charset="2"/>
              </a:rPr>
              <a:t>unsigned  u=0x</a:t>
            </a:r>
            <a:r>
              <a:rPr lang="en-US" altLang="zh-CN" sz="1800" dirty="0">
                <a:sym typeface="Symbol" pitchFamily="18" charset="2"/>
              </a:rPr>
              <a:t>8</a:t>
            </a:r>
            <a:r>
              <a:rPr lang="pl-PL" altLang="zh-CN" sz="1800" dirty="0">
                <a:sym typeface="Symbol" pitchFamily="18" charset="2"/>
              </a:rPr>
              <a:t>2345678</a:t>
            </a:r>
            <a:endParaRPr lang="en-US" altLang="zh-CN" sz="1800" dirty="0">
              <a:sym typeface="Symbol" pitchFamily="18" charset="2"/>
            </a:endParaRPr>
          </a:p>
          <a:p>
            <a:pPr marL="1371600" lvl="3" indent="0">
              <a:buNone/>
            </a:pPr>
            <a:r>
              <a:rPr lang="pl-PL" altLang="zh-CN" sz="1800" dirty="0">
                <a:sym typeface="Symbol" pitchFamily="18" charset="2"/>
              </a:rPr>
              <a:t>int i=u;</a:t>
            </a:r>
            <a:r>
              <a:rPr lang="en-US" altLang="zh-CN" sz="1800" dirty="0">
                <a:sym typeface="Symbol" pitchFamily="18" charset="2"/>
              </a:rPr>
              <a:t>   //i</a:t>
            </a:r>
            <a:r>
              <a:rPr lang="zh-CN" altLang="en-US" sz="1800" dirty="0">
                <a:sym typeface="Symbol" pitchFamily="18" charset="2"/>
              </a:rPr>
              <a:t>为负数</a:t>
            </a:r>
            <a:endParaRPr lang="pl-PL" altLang="zh-CN" sz="1800" dirty="0">
              <a:sym typeface="Symbol" pitchFamily="18" charset="2"/>
            </a:endParaRPr>
          </a:p>
          <a:p>
            <a:pPr marL="1371600" lvl="3" indent="0">
              <a:buNone/>
            </a:pPr>
            <a:r>
              <a:rPr lang="pl-PL" altLang="zh-CN" sz="1800" dirty="0">
                <a:sym typeface="Symbol" pitchFamily="18" charset="2"/>
              </a:rPr>
              <a:t>printf(“</a:t>
            </a:r>
            <a:r>
              <a:rPr lang="en-US" altLang="zh-CN" sz="1800" dirty="0">
                <a:sym typeface="Symbol" pitchFamily="18" charset="2"/>
              </a:rPr>
              <a:t>b</a:t>
            </a:r>
            <a:r>
              <a:rPr lang="pl-PL" altLang="zh-CN" sz="1800" dirty="0">
                <a:sym typeface="Symbol" pitchFamily="18" charset="2"/>
              </a:rPr>
              <a:t>=</a:t>
            </a:r>
            <a:r>
              <a:rPr lang="en-US" altLang="zh-CN" sz="1800" dirty="0">
                <a:sym typeface="Symbol" pitchFamily="18" charset="2"/>
              </a:rPr>
              <a:t>%d, </a:t>
            </a:r>
            <a:r>
              <a:rPr lang="pl-PL" altLang="zh-CN" sz="1800" dirty="0">
                <a:sym typeface="Symbol" pitchFamily="18" charset="2"/>
              </a:rPr>
              <a:t>%</a:t>
            </a:r>
            <a:r>
              <a:rPr lang="en-US" altLang="zh-CN" sz="1800" dirty="0">
                <a:sym typeface="Symbol" pitchFamily="18" charset="2"/>
              </a:rPr>
              <a:t>08</a:t>
            </a:r>
            <a:r>
              <a:rPr lang="pl-PL" altLang="zh-CN" sz="1800" dirty="0" smtClean="0">
                <a:sym typeface="Symbol" pitchFamily="18" charset="2"/>
              </a:rPr>
              <a:t>X\n",</a:t>
            </a:r>
            <a:r>
              <a:rPr lang="en-US" altLang="zh-CN" sz="1800" dirty="0">
                <a:sym typeface="Symbol" pitchFamily="18" charset="2"/>
              </a:rPr>
              <a:t>b</a:t>
            </a:r>
            <a:r>
              <a:rPr lang="pl-PL" altLang="zh-CN" sz="1800" dirty="0">
                <a:sym typeface="Symbol" pitchFamily="18" charset="2"/>
              </a:rPr>
              <a:t>,</a:t>
            </a:r>
            <a:r>
              <a:rPr lang="en-US" altLang="zh-CN" sz="1800" dirty="0">
                <a:sym typeface="Symbol" pitchFamily="18" charset="2"/>
              </a:rPr>
              <a:t>b</a:t>
            </a:r>
            <a:r>
              <a:rPr lang="pl-PL" altLang="zh-CN" sz="1800" dirty="0">
                <a:sym typeface="Symbol" pitchFamily="18" charset="2"/>
              </a:rPr>
              <a:t>);</a:t>
            </a:r>
            <a:r>
              <a:rPr lang="en-US" altLang="zh-CN" sz="1800" dirty="0">
                <a:sym typeface="Symbol" pitchFamily="18" charset="2"/>
              </a:rPr>
              <a:t>  //b=0x8</a:t>
            </a:r>
            <a:r>
              <a:rPr lang="pl-PL" altLang="zh-CN" sz="1800" dirty="0">
                <a:sym typeface="Symbol" pitchFamily="18" charset="2"/>
              </a:rPr>
              <a:t>2345678</a:t>
            </a:r>
            <a:r>
              <a:rPr lang="zh-CN" altLang="en-US" sz="1800" dirty="0">
                <a:sym typeface="Symbol" pitchFamily="18" charset="2"/>
              </a:rPr>
              <a:t>，</a:t>
            </a:r>
            <a:r>
              <a:rPr lang="zh-CN" altLang="en-US" sz="1800" dirty="0">
                <a:solidFill>
                  <a:srgbClr val="0000CC"/>
                </a:solidFill>
                <a:sym typeface="Symbol" pitchFamily="18" charset="2"/>
              </a:rPr>
              <a:t>视为一个负整数</a:t>
            </a:r>
            <a:endParaRPr lang="en-US" altLang="zh-CN" sz="1800" dirty="0">
              <a:solidFill>
                <a:srgbClr val="0000CC"/>
              </a:solidFill>
              <a:sym typeface="Symbol" pitchFamily="18" charset="2"/>
            </a:endParaRPr>
          </a:p>
          <a:p>
            <a:pPr marL="1371600" lvl="3" indent="0">
              <a:buNone/>
            </a:pPr>
            <a:endParaRPr lang="en-US" altLang="zh-CN" sz="1800" dirty="0">
              <a:sym typeface="Symbol" pitchFamily="18" charset="2"/>
            </a:endParaRPr>
          </a:p>
          <a:p>
            <a:pPr marL="1371600" lvl="3" indent="0">
              <a:buNone/>
            </a:pPr>
            <a:r>
              <a:rPr lang="pl-PL" altLang="zh-CN" dirty="0">
                <a:sym typeface="Symbol" pitchFamily="18" charset="2"/>
              </a:rPr>
              <a:t>unsigned  u=0x</a:t>
            </a:r>
            <a:r>
              <a:rPr lang="en-US" altLang="zh-CN" dirty="0">
                <a:sym typeface="Symbol" pitchFamily="18" charset="2"/>
              </a:rPr>
              <a:t>FFFFFFFF;</a:t>
            </a:r>
          </a:p>
          <a:p>
            <a:pPr marL="1371600" lvl="3" indent="0">
              <a:buNone/>
            </a:pPr>
            <a:r>
              <a:rPr lang="pl-PL" altLang="zh-CN" dirty="0">
                <a:sym typeface="Symbol" pitchFamily="18" charset="2"/>
              </a:rPr>
              <a:t>int i=u;</a:t>
            </a:r>
            <a:r>
              <a:rPr lang="en-US" altLang="zh-CN" dirty="0">
                <a:sym typeface="Symbol" pitchFamily="18" charset="2"/>
              </a:rPr>
              <a:t>   //</a:t>
            </a:r>
            <a:r>
              <a:rPr lang="en-US" altLang="zh-CN" dirty="0" err="1">
                <a:sym typeface="Symbol" pitchFamily="18" charset="2"/>
              </a:rPr>
              <a:t>i</a:t>
            </a:r>
            <a:r>
              <a:rPr lang="zh-CN" altLang="en-US" dirty="0">
                <a:sym typeface="Symbol" pitchFamily="18" charset="2"/>
              </a:rPr>
              <a:t>为负数</a:t>
            </a:r>
            <a:endParaRPr lang="pl-PL" altLang="zh-CN" dirty="0">
              <a:sym typeface="Symbol" pitchFamily="18" charset="2"/>
            </a:endParaRPr>
          </a:p>
          <a:p>
            <a:pPr marL="1371600" lvl="3" indent="0">
              <a:buNone/>
            </a:pPr>
            <a:r>
              <a:rPr lang="pl-PL" altLang="zh-CN" dirty="0">
                <a:sym typeface="Symbol" pitchFamily="18" charset="2"/>
              </a:rPr>
              <a:t>printf(“</a:t>
            </a:r>
            <a:r>
              <a:rPr lang="en-US" altLang="zh-CN" dirty="0">
                <a:sym typeface="Symbol" pitchFamily="18" charset="2"/>
              </a:rPr>
              <a:t>b</a:t>
            </a:r>
            <a:r>
              <a:rPr lang="pl-PL" altLang="zh-CN" dirty="0">
                <a:sym typeface="Symbol" pitchFamily="18" charset="2"/>
              </a:rPr>
              <a:t>=</a:t>
            </a:r>
            <a:r>
              <a:rPr lang="en-US" altLang="zh-CN" dirty="0">
                <a:sym typeface="Symbol" pitchFamily="18" charset="2"/>
              </a:rPr>
              <a:t>%d, </a:t>
            </a:r>
            <a:r>
              <a:rPr lang="pl-PL" altLang="zh-CN" dirty="0">
                <a:sym typeface="Symbol" pitchFamily="18" charset="2"/>
              </a:rPr>
              <a:t>%</a:t>
            </a:r>
            <a:r>
              <a:rPr lang="en-US" altLang="zh-CN" dirty="0">
                <a:sym typeface="Symbol" pitchFamily="18" charset="2"/>
              </a:rPr>
              <a:t>08</a:t>
            </a:r>
            <a:r>
              <a:rPr lang="pl-PL" altLang="zh-CN" dirty="0" smtClean="0">
                <a:sym typeface="Symbol" pitchFamily="18" charset="2"/>
              </a:rPr>
              <a:t>X\n",</a:t>
            </a:r>
            <a:r>
              <a:rPr lang="en-US" altLang="zh-CN" dirty="0">
                <a:sym typeface="Symbol" pitchFamily="18" charset="2"/>
              </a:rPr>
              <a:t>b</a:t>
            </a:r>
            <a:r>
              <a:rPr lang="pl-PL" altLang="zh-CN" dirty="0">
                <a:sym typeface="Symbol" pitchFamily="18" charset="2"/>
              </a:rPr>
              <a:t>,</a:t>
            </a:r>
            <a:r>
              <a:rPr lang="en-US" altLang="zh-CN" dirty="0">
                <a:sym typeface="Symbol" pitchFamily="18" charset="2"/>
              </a:rPr>
              <a:t>b</a:t>
            </a:r>
            <a:r>
              <a:rPr lang="pl-PL" altLang="zh-CN" dirty="0">
                <a:sym typeface="Symbol" pitchFamily="18" charset="2"/>
              </a:rPr>
              <a:t>);</a:t>
            </a:r>
            <a:r>
              <a:rPr lang="en-US" altLang="zh-CN" dirty="0">
                <a:sym typeface="Symbol" pitchFamily="18" charset="2"/>
              </a:rPr>
              <a:t>  //b=0xFFFFFFFF</a:t>
            </a:r>
            <a:r>
              <a:rPr lang="zh-CN" altLang="en-US" dirty="0">
                <a:sym typeface="Symbol" pitchFamily="18" charset="2"/>
              </a:rPr>
              <a:t>，</a:t>
            </a:r>
            <a:r>
              <a:rPr lang="zh-CN" altLang="en-US" dirty="0">
                <a:solidFill>
                  <a:srgbClr val="0000CC"/>
                </a:solidFill>
                <a:sym typeface="Symbol" pitchFamily="18" charset="2"/>
              </a:rPr>
              <a:t>视为一个</a:t>
            </a:r>
            <a:r>
              <a:rPr lang="en-US" altLang="zh-CN" dirty="0">
                <a:solidFill>
                  <a:srgbClr val="0000CC"/>
                </a:solidFill>
                <a:sym typeface="Symbol" pitchFamily="18" charset="2"/>
              </a:rPr>
              <a:t>-1</a:t>
            </a:r>
          </a:p>
          <a:p>
            <a:pPr marL="1371600" lvl="3" indent="0">
              <a:buNone/>
            </a:pPr>
            <a:endParaRPr lang="en-US" altLang="zh-CN" dirty="0">
              <a:sym typeface="Symbol" pitchFamily="18" charset="2"/>
            </a:endParaRPr>
          </a:p>
          <a:p>
            <a:pPr marL="971550" lvl="1"/>
            <a:endParaRPr lang="zh-CN" altLang="en-US" sz="2400" dirty="0">
              <a:sym typeface="Symbol" pitchFamily="18" charset="2"/>
            </a:endParaRPr>
          </a:p>
          <a:p>
            <a:pPr marL="971550" lvl="1"/>
            <a:endParaRPr lang="en-US" altLang="zh-CN" dirty="0"/>
          </a:p>
          <a:p>
            <a:endParaRPr lang="en-US" altLang="zh-CN" dirty="0"/>
          </a:p>
          <a:p>
            <a:pPr>
              <a:spcBef>
                <a:spcPct val="50000"/>
              </a:spcBef>
              <a:buNone/>
            </a:pPr>
            <a:endParaRPr lang="en-US" altLang="zh-CN" dirty="0">
              <a:solidFill>
                <a:srgbClr val="000000"/>
              </a:solidFill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16860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赋值运算与类型转换：</a:t>
                </a:r>
                <a:r>
                  <a:rPr lang="zh-CN" altLang="en-US" dirty="0">
                    <a:solidFill>
                      <a:srgbClr val="0303DF"/>
                    </a:solidFill>
                  </a:rPr>
                  <a:t>整形数据</a:t>
                </a:r>
                <a14:m>
                  <m:oMath xmlns:m="http://schemas.openxmlformats.org/officeDocument/2006/math">
                    <m:r>
                      <a:rPr lang="zh-CN" altLang="en-US" i="1" smtClean="0">
                        <a:solidFill>
                          <a:srgbClr val="0303DF"/>
                        </a:solidFill>
                        <a:latin typeface="Cambria Math" panose="02040503050406030204" pitchFamily="18" charset="0"/>
                      </a:rPr>
                      <m:t>↔</m:t>
                    </m:r>
                  </m:oMath>
                </a14:m>
                <a:r>
                  <a:rPr lang="zh-CN" altLang="en-US" dirty="0">
                    <a:solidFill>
                      <a:srgbClr val="0303DF"/>
                    </a:solidFill>
                  </a:rPr>
                  <a:t>浮点数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2" name="标题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583" b="-291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63682" y="1082251"/>
            <a:ext cx="8603673" cy="5345112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dirty="0"/>
              <a:t>将</a:t>
            </a:r>
            <a:r>
              <a:rPr lang="zh-CN" altLang="en-US" sz="2000" dirty="0">
                <a:solidFill>
                  <a:srgbClr val="7030A0"/>
                </a:solidFill>
              </a:rPr>
              <a:t>浮点数</a:t>
            </a:r>
            <a:r>
              <a:rPr lang="en-US" altLang="zh-CN" sz="2000" dirty="0"/>
              <a:t>(</a:t>
            </a:r>
            <a:r>
              <a:rPr lang="zh-CN" altLang="en-US" sz="2000" dirty="0"/>
              <a:t>无论单</a:t>
            </a:r>
            <a:r>
              <a:rPr lang="en-US" altLang="zh-CN" sz="2000" dirty="0"/>
              <a:t>,</a:t>
            </a:r>
            <a:r>
              <a:rPr lang="zh-CN" altLang="en-US" sz="2000" dirty="0"/>
              <a:t>双精度</a:t>
            </a:r>
            <a:r>
              <a:rPr lang="en-US" altLang="zh-CN" sz="2000" dirty="0"/>
              <a:t>)</a:t>
            </a:r>
            <a:r>
              <a:rPr lang="zh-CN" altLang="en-US" sz="2000" dirty="0"/>
              <a:t>赋给</a:t>
            </a:r>
            <a:r>
              <a:rPr lang="zh-CN" altLang="en-US" sz="2000" dirty="0">
                <a:solidFill>
                  <a:srgbClr val="7030A0"/>
                </a:solidFill>
              </a:rPr>
              <a:t>整型变量</a:t>
            </a:r>
            <a:r>
              <a:rPr lang="zh-CN" altLang="en-US" sz="2000" dirty="0"/>
              <a:t>时</a:t>
            </a:r>
            <a:r>
              <a:rPr lang="en-US" altLang="zh-CN" sz="2000" dirty="0"/>
              <a:t>,</a:t>
            </a:r>
            <a:r>
              <a:rPr lang="zh-CN" altLang="en-US" sz="2000" dirty="0"/>
              <a:t>舍弃小数，</a:t>
            </a:r>
            <a:r>
              <a:rPr lang="zh-CN" altLang="en-US" sz="2000" b="1" dirty="0">
                <a:solidFill>
                  <a:srgbClr val="C00000"/>
                </a:solidFill>
              </a:rPr>
              <a:t>仅保留</a:t>
            </a:r>
            <a:r>
              <a:rPr lang="zh-CN" altLang="en-US" sz="2000" b="1" dirty="0" smtClean="0">
                <a:solidFill>
                  <a:srgbClr val="C00000"/>
                </a:solidFill>
              </a:rPr>
              <a:t>整数（取整）</a:t>
            </a:r>
            <a:r>
              <a:rPr lang="zh-CN" altLang="en-US" sz="2000" dirty="0" smtClean="0"/>
              <a:t>；</a:t>
            </a:r>
            <a:endParaRPr lang="en-US" altLang="zh-CN" sz="2000" dirty="0"/>
          </a:p>
          <a:p>
            <a:pPr marL="971550" lvl="1"/>
            <a:r>
              <a:rPr lang="zh-CN" altLang="en-US" sz="1800" dirty="0">
                <a:solidFill>
                  <a:srgbClr val="006600"/>
                </a:solidFill>
              </a:rPr>
              <a:t>浮点</a:t>
            </a:r>
            <a:r>
              <a:rPr lang="zh-CN" altLang="en-US" sz="1800" dirty="0">
                <a:solidFill>
                  <a:srgbClr val="006600"/>
                </a:solidFill>
                <a:sym typeface="Symbol" pitchFamily="18" charset="2"/>
              </a:rPr>
              <a:t></a:t>
            </a:r>
            <a:r>
              <a:rPr lang="zh-CN" altLang="en-US" sz="1800" dirty="0">
                <a:solidFill>
                  <a:srgbClr val="006600"/>
                </a:solidFill>
                <a:sym typeface="Wingdings" panose="05000000000000000000" pitchFamily="2" charset="2"/>
              </a:rPr>
              <a:t>整数：舍弃小数，取整；</a:t>
            </a:r>
            <a:endParaRPr lang="en-US" altLang="zh-CN" sz="1800" dirty="0">
              <a:solidFill>
                <a:srgbClr val="006600"/>
              </a:solidFill>
              <a:sym typeface="Wingdings" panose="05000000000000000000" pitchFamily="2" charset="2"/>
            </a:endParaRPr>
          </a:p>
          <a:p>
            <a:pPr marL="971550" lvl="1"/>
            <a:r>
              <a:rPr lang="zh-CN" altLang="en-US" sz="1800" dirty="0">
                <a:sym typeface="Wingdings" panose="05000000000000000000" pitchFamily="2" charset="2"/>
              </a:rPr>
              <a:t>如：</a:t>
            </a:r>
            <a:r>
              <a:rPr lang="en-US" altLang="zh-CN" sz="1800" dirty="0">
                <a:sym typeface="Wingdings" panose="05000000000000000000" pitchFamily="2" charset="2"/>
              </a:rPr>
              <a:t>float f=12.34; int a=f;  //a</a:t>
            </a:r>
            <a:r>
              <a:rPr lang="zh-CN" altLang="en-US" sz="1800" dirty="0">
                <a:sym typeface="Wingdings" panose="05000000000000000000" pitchFamily="2" charset="2"/>
              </a:rPr>
              <a:t>的值是</a:t>
            </a:r>
            <a:r>
              <a:rPr lang="en-US" altLang="zh-CN" sz="1800" dirty="0">
                <a:sym typeface="Wingdings" panose="05000000000000000000" pitchFamily="2" charset="2"/>
              </a:rPr>
              <a:t>12</a:t>
            </a:r>
            <a:r>
              <a:rPr lang="zh-CN" altLang="en-US" sz="1800" dirty="0">
                <a:sym typeface="Wingdings" panose="05000000000000000000" pitchFamily="2" charset="2"/>
              </a:rPr>
              <a:t>，按整型格式；</a:t>
            </a:r>
            <a:endParaRPr lang="en-US" altLang="zh-CN" sz="1800" dirty="0"/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zh-CN" sz="2000" dirty="0">
              <a:solidFill>
                <a:srgbClr val="7030A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dirty="0">
                <a:solidFill>
                  <a:srgbClr val="7030A0"/>
                </a:solidFill>
              </a:rPr>
              <a:t>整型数据</a:t>
            </a:r>
            <a:r>
              <a:rPr lang="zh-CN" altLang="en-US" sz="2000" dirty="0"/>
              <a:t>赋给</a:t>
            </a:r>
            <a:r>
              <a:rPr lang="zh-CN" altLang="en-US" sz="2000" dirty="0">
                <a:solidFill>
                  <a:srgbClr val="7030A0"/>
                </a:solidFill>
              </a:rPr>
              <a:t>浮点型变量</a:t>
            </a:r>
            <a:r>
              <a:rPr lang="en-US" altLang="zh-CN" sz="2000" dirty="0"/>
              <a:t>,</a:t>
            </a:r>
            <a:r>
              <a:rPr lang="zh-CN" altLang="en-US" sz="2000" dirty="0"/>
              <a:t>数值</a:t>
            </a:r>
            <a:r>
              <a:rPr lang="zh-CN" altLang="en-US" sz="2000" dirty="0" smtClean="0"/>
              <a:t>不受影响</a:t>
            </a:r>
            <a:r>
              <a:rPr lang="en-US" altLang="zh-CN" sz="2000" dirty="0" smtClean="0"/>
              <a:t>,</a:t>
            </a:r>
            <a:r>
              <a:rPr lang="zh-CN" altLang="en-US" sz="2000" dirty="0" smtClean="0"/>
              <a:t>但</a:t>
            </a:r>
            <a:r>
              <a:rPr lang="zh-CN" altLang="en-US" sz="2000" u="sng" dirty="0" smtClean="0">
                <a:solidFill>
                  <a:srgbClr val="0000CC"/>
                </a:solidFill>
              </a:rPr>
              <a:t>改变了数据类型</a:t>
            </a:r>
            <a:r>
              <a:rPr lang="zh-CN" altLang="en-US" sz="2000" dirty="0" smtClean="0"/>
              <a:t>，因此</a:t>
            </a:r>
            <a:r>
              <a:rPr lang="zh-CN" altLang="en-US" sz="2000" dirty="0" smtClean="0">
                <a:solidFill>
                  <a:srgbClr val="C00000"/>
                </a:solidFill>
              </a:rPr>
              <a:t>按</a:t>
            </a:r>
            <a:r>
              <a:rPr lang="zh-CN" altLang="en-US" sz="2000" dirty="0">
                <a:solidFill>
                  <a:srgbClr val="C00000"/>
                </a:solidFill>
              </a:rPr>
              <a:t>浮点数格式存储</a:t>
            </a:r>
            <a:r>
              <a:rPr lang="zh-CN" altLang="en-US" sz="2000" dirty="0"/>
              <a:t>；</a:t>
            </a:r>
            <a:endParaRPr lang="en-US" altLang="zh-CN" sz="2000" dirty="0"/>
          </a:p>
          <a:p>
            <a:pPr marL="971550" lvl="1"/>
            <a:r>
              <a:rPr lang="zh-CN" altLang="en-US" sz="1800" dirty="0">
                <a:solidFill>
                  <a:srgbClr val="006600"/>
                </a:solidFill>
              </a:rPr>
              <a:t>整数</a:t>
            </a:r>
            <a:r>
              <a:rPr lang="zh-CN" altLang="en-US" sz="1800" dirty="0">
                <a:solidFill>
                  <a:srgbClr val="006600"/>
                </a:solidFill>
                <a:sym typeface="Symbol" pitchFamily="18" charset="2"/>
              </a:rPr>
              <a:t></a:t>
            </a:r>
            <a:r>
              <a:rPr lang="zh-CN" altLang="en-US" sz="1800" dirty="0">
                <a:solidFill>
                  <a:srgbClr val="006600"/>
                </a:solidFill>
                <a:sym typeface="Wingdings" panose="05000000000000000000" pitchFamily="2" charset="2"/>
              </a:rPr>
              <a:t>浮点：转换成浮点形式；</a:t>
            </a:r>
            <a:endParaRPr lang="en-US" altLang="zh-CN" sz="1800" dirty="0">
              <a:solidFill>
                <a:srgbClr val="006600"/>
              </a:solidFill>
              <a:sym typeface="Wingdings" panose="05000000000000000000" pitchFamily="2" charset="2"/>
            </a:endParaRPr>
          </a:p>
          <a:p>
            <a:pPr marL="971550" lvl="1"/>
            <a:r>
              <a:rPr lang="zh-CN" altLang="en-US" sz="1800" dirty="0">
                <a:sym typeface="Wingdings" panose="05000000000000000000" pitchFamily="2" charset="2"/>
              </a:rPr>
              <a:t>如：</a:t>
            </a:r>
            <a:r>
              <a:rPr lang="en-US" altLang="zh-CN" sz="1800" dirty="0">
                <a:sym typeface="Wingdings" panose="05000000000000000000" pitchFamily="2" charset="2"/>
              </a:rPr>
              <a:t>int a=5; float f=a;  </a:t>
            </a:r>
            <a:r>
              <a:rPr lang="en-US" altLang="zh-CN" sz="1800" dirty="0" smtClean="0">
                <a:sym typeface="Wingdings" panose="05000000000000000000" pitchFamily="2" charset="2"/>
              </a:rPr>
              <a:t>//f</a:t>
            </a:r>
            <a:r>
              <a:rPr lang="zh-CN" altLang="en-US" sz="1800" dirty="0" smtClean="0">
                <a:sym typeface="Wingdings" panose="05000000000000000000" pitchFamily="2" charset="2"/>
              </a:rPr>
              <a:t>的</a:t>
            </a:r>
            <a:r>
              <a:rPr lang="zh-CN" altLang="en-US" sz="1800" dirty="0">
                <a:sym typeface="Wingdings" panose="05000000000000000000" pitchFamily="2" charset="2"/>
              </a:rPr>
              <a:t>值是</a:t>
            </a:r>
            <a:r>
              <a:rPr lang="en-US" altLang="zh-CN" sz="1800" dirty="0">
                <a:sym typeface="Wingdings" panose="05000000000000000000" pitchFamily="2" charset="2"/>
              </a:rPr>
              <a:t>5.0,</a:t>
            </a:r>
            <a:r>
              <a:rPr lang="zh-CN" altLang="en-US" sz="1800" dirty="0">
                <a:sym typeface="Wingdings" panose="05000000000000000000" pitchFamily="2" charset="2"/>
              </a:rPr>
              <a:t>按浮点型格式存储；</a:t>
            </a:r>
            <a:endParaRPr lang="en-US" altLang="zh-CN" sz="1800" dirty="0"/>
          </a:p>
          <a:p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4050557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C00000"/>
                </a:solidFill>
              </a:rPr>
              <a:t>不同字节</a:t>
            </a:r>
            <a:r>
              <a:rPr lang="zh-CN" altLang="en-US" dirty="0" smtClean="0">
                <a:solidFill>
                  <a:srgbClr val="C00000"/>
                </a:solidFill>
              </a:rPr>
              <a:t>长度</a:t>
            </a:r>
            <a:r>
              <a:rPr lang="zh-CN" altLang="en-US" dirty="0" smtClean="0"/>
              <a:t>变量</a:t>
            </a:r>
            <a:r>
              <a:rPr lang="zh-CN" altLang="en-US" dirty="0"/>
              <a:t>之间的</a:t>
            </a:r>
            <a:r>
              <a:rPr lang="zh-CN" altLang="en-US" dirty="0" smtClean="0"/>
              <a:t>赋值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rgbClr val="C00000"/>
                </a:solidFill>
              </a:rPr>
              <a:t>短</a:t>
            </a:r>
            <a:r>
              <a:rPr lang="zh-CN" altLang="en-US" dirty="0" smtClean="0"/>
              <a:t>字节</a:t>
            </a:r>
            <a:r>
              <a:rPr lang="zh-CN" altLang="en-US" dirty="0" smtClean="0">
                <a:solidFill>
                  <a:srgbClr val="006600"/>
                </a:solidFill>
              </a:rPr>
              <a:t>整型</a:t>
            </a:r>
            <a:r>
              <a:rPr lang="zh-CN" altLang="en-US" dirty="0" smtClean="0"/>
              <a:t>变量</a:t>
            </a:r>
            <a:r>
              <a:rPr lang="en-US" altLang="zh-CN" dirty="0">
                <a:sym typeface="Wingdings" panose="05000000000000000000" pitchFamily="2" charset="2"/>
              </a:rPr>
              <a:t></a:t>
            </a:r>
            <a:r>
              <a:rPr lang="zh-CN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长</a:t>
            </a:r>
            <a:r>
              <a:rPr lang="zh-CN" altLang="en-US" dirty="0" smtClean="0">
                <a:sym typeface="Wingdings" panose="05000000000000000000" pitchFamily="2" charset="2"/>
              </a:rPr>
              <a:t>字节</a:t>
            </a:r>
            <a:r>
              <a:rPr lang="zh-CN" altLang="en-US" dirty="0" smtClean="0">
                <a:solidFill>
                  <a:srgbClr val="006600"/>
                </a:solidFill>
                <a:sym typeface="Wingdings" panose="05000000000000000000" pitchFamily="2" charset="2"/>
              </a:rPr>
              <a:t>整型</a:t>
            </a:r>
            <a:r>
              <a:rPr lang="zh-CN" altLang="en-US" dirty="0" smtClean="0">
                <a:sym typeface="Wingdings" panose="05000000000000000000" pitchFamily="2" charset="2"/>
              </a:rPr>
              <a:t>变量：</a:t>
            </a:r>
            <a:r>
              <a:rPr lang="zh-CN" altLang="en-US" b="1" dirty="0" smtClean="0">
                <a:solidFill>
                  <a:srgbClr val="7030A0"/>
                </a:solidFill>
                <a:sym typeface="Wingdings" panose="05000000000000000000" pitchFamily="2" charset="2"/>
              </a:rPr>
              <a:t>高位字节需要补位</a:t>
            </a:r>
            <a:endParaRPr lang="en-US" altLang="zh-CN" b="1" dirty="0">
              <a:solidFill>
                <a:srgbClr val="7030A0"/>
              </a:solidFill>
              <a:sym typeface="Wingdings" panose="05000000000000000000" pitchFamily="2" charset="2"/>
            </a:endParaRPr>
          </a:p>
          <a:p>
            <a:pPr marL="971550" lvl="1"/>
            <a:r>
              <a:rPr lang="zh-CN" altLang="en-US" dirty="0" smtClean="0">
                <a:solidFill>
                  <a:srgbClr val="7030A0"/>
                </a:solidFill>
              </a:rPr>
              <a:t>原则</a:t>
            </a:r>
            <a:r>
              <a:rPr lang="zh-CN" altLang="en-US" dirty="0" smtClean="0"/>
              <a:t>：短字节的数据的</a:t>
            </a:r>
            <a:r>
              <a:rPr lang="zh-CN" altLang="en-US" b="1" dirty="0" smtClean="0">
                <a:solidFill>
                  <a:srgbClr val="C00000"/>
                </a:solidFill>
              </a:rPr>
              <a:t>真值</a:t>
            </a:r>
            <a:r>
              <a:rPr lang="zh-CN" altLang="en-US" dirty="0" smtClean="0"/>
              <a:t>应</a:t>
            </a:r>
            <a:r>
              <a:rPr lang="zh-CN" altLang="en-US" dirty="0"/>
              <a:t>保持</a:t>
            </a:r>
            <a:r>
              <a:rPr lang="zh-CN" altLang="en-US" dirty="0" smtClean="0"/>
              <a:t>不变；</a:t>
            </a:r>
            <a:endParaRPr lang="en-US" altLang="zh-CN" dirty="0"/>
          </a:p>
          <a:p>
            <a:pPr marL="971550" lvl="1"/>
            <a:r>
              <a:rPr lang="zh-CN" altLang="en-US" dirty="0" smtClean="0">
                <a:solidFill>
                  <a:srgbClr val="7030A0"/>
                </a:solidFill>
              </a:rPr>
              <a:t>问题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pPr marL="1200150" lvl="2"/>
            <a:r>
              <a:rPr lang="zh-CN" altLang="en-US" sz="1800" dirty="0" smtClean="0"/>
              <a:t>将短字节数据的机器数复制到较长字节的低位字节中；</a:t>
            </a:r>
            <a:endParaRPr lang="en-US" altLang="zh-CN" sz="1800" dirty="0" smtClean="0"/>
          </a:p>
          <a:p>
            <a:pPr marL="1200150" lvl="2"/>
            <a:r>
              <a:rPr lang="zh-CN" altLang="en-US" sz="1800" b="1" dirty="0" smtClean="0">
                <a:solidFill>
                  <a:srgbClr val="006600"/>
                </a:solidFill>
              </a:rPr>
              <a:t>高位字节需要补位，补什么？</a:t>
            </a:r>
            <a:endParaRPr lang="en-US" altLang="zh-CN" sz="1800" b="1" dirty="0">
              <a:solidFill>
                <a:srgbClr val="0066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dirty="0" smtClean="0">
                <a:solidFill>
                  <a:srgbClr val="C00000"/>
                </a:solidFill>
              </a:rPr>
              <a:t>长</a:t>
            </a:r>
            <a:r>
              <a:rPr lang="zh-CN" altLang="en-US" dirty="0" smtClean="0"/>
              <a:t>字节</a:t>
            </a:r>
            <a:r>
              <a:rPr lang="zh-CN" altLang="en-US" dirty="0"/>
              <a:t>整型变量</a:t>
            </a:r>
            <a:r>
              <a:rPr lang="en-US" altLang="zh-CN" dirty="0" smtClean="0">
                <a:sym typeface="Wingdings" panose="05000000000000000000" pitchFamily="2" charset="2"/>
              </a:rPr>
              <a:t></a:t>
            </a:r>
            <a:r>
              <a:rPr lang="zh-CN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短</a:t>
            </a:r>
            <a:r>
              <a:rPr lang="zh-CN" altLang="en-US" dirty="0" smtClean="0">
                <a:sym typeface="Wingdings" panose="05000000000000000000" pitchFamily="2" charset="2"/>
              </a:rPr>
              <a:t>字节</a:t>
            </a:r>
            <a:r>
              <a:rPr lang="zh-CN" altLang="en-US" dirty="0">
                <a:sym typeface="Wingdings" panose="05000000000000000000" pitchFamily="2" charset="2"/>
              </a:rPr>
              <a:t>整型变量</a:t>
            </a:r>
            <a:r>
              <a:rPr lang="zh-CN" altLang="en-US" dirty="0" smtClean="0">
                <a:sym typeface="Wingdings" panose="05000000000000000000" pitchFamily="2" charset="2"/>
              </a:rPr>
              <a:t>：</a:t>
            </a:r>
            <a:r>
              <a:rPr lang="zh-CN" altLang="en-US" b="1" dirty="0">
                <a:solidFill>
                  <a:srgbClr val="7030A0"/>
                </a:solidFill>
                <a:sym typeface="Wingdings" panose="05000000000000000000" pitchFamily="2" charset="2"/>
              </a:rPr>
              <a:t>截取</a:t>
            </a:r>
            <a:endParaRPr lang="en-US" altLang="zh-CN" b="1" dirty="0">
              <a:solidFill>
                <a:srgbClr val="7030A0"/>
              </a:solidFill>
              <a:sym typeface="Wingdings" panose="05000000000000000000" pitchFamily="2" charset="2"/>
            </a:endParaRPr>
          </a:p>
          <a:p>
            <a:pPr marL="971550" lvl="1"/>
            <a:r>
              <a:rPr lang="zh-CN" altLang="en-US" dirty="0" smtClean="0">
                <a:sym typeface="Wingdings" panose="05000000000000000000" pitchFamily="2" charset="2"/>
              </a:rPr>
              <a:t>截取长无符号整数的</a:t>
            </a:r>
            <a:r>
              <a:rPr lang="zh-CN" altLang="en-US" dirty="0" smtClean="0">
                <a:solidFill>
                  <a:srgbClr val="0303DF"/>
                </a:solidFill>
                <a:sym typeface="Wingdings" panose="05000000000000000000" pitchFamily="2" charset="2"/>
              </a:rPr>
              <a:t>低位字节</a:t>
            </a:r>
            <a:r>
              <a:rPr lang="zh-CN" altLang="en-US" dirty="0" smtClean="0">
                <a:sym typeface="Wingdings" panose="05000000000000000000" pitchFamily="2" charset="2"/>
              </a:rPr>
              <a:t>的</a:t>
            </a:r>
            <a:r>
              <a:rPr lang="zh-CN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机器数</a:t>
            </a:r>
            <a:r>
              <a:rPr lang="zh-CN" altLang="en-US" dirty="0" smtClean="0">
                <a:sym typeface="Wingdings" panose="05000000000000000000" pitchFamily="2" charset="2"/>
              </a:rPr>
              <a:t>，复制到短无符号整数的存储空间中；</a:t>
            </a:r>
            <a:endParaRPr lang="en-US" altLang="zh-CN" dirty="0" smtClean="0">
              <a:sym typeface="Wingdings" panose="05000000000000000000" pitchFamily="2" charset="2"/>
            </a:endParaRPr>
          </a:p>
          <a:p>
            <a:pPr marL="971550" lvl="1"/>
            <a:r>
              <a:rPr lang="zh-CN" altLang="en-US" dirty="0" smtClean="0">
                <a:solidFill>
                  <a:srgbClr val="7030A0"/>
                </a:solidFill>
                <a:sym typeface="Wingdings" panose="05000000000000000000" pitchFamily="2" charset="2"/>
              </a:rPr>
              <a:t>问题</a:t>
            </a:r>
            <a:r>
              <a:rPr lang="zh-CN" altLang="en-US" dirty="0" smtClean="0">
                <a:sym typeface="Wingdings" panose="05000000000000000000" pitchFamily="2" charset="2"/>
              </a:rPr>
              <a:t>：</a:t>
            </a:r>
            <a:endParaRPr lang="en-US" altLang="zh-CN" dirty="0" smtClean="0">
              <a:sym typeface="Wingdings" panose="05000000000000000000" pitchFamily="2" charset="2"/>
            </a:endParaRPr>
          </a:p>
          <a:p>
            <a:pPr marL="1200150" lvl="2"/>
            <a:r>
              <a:rPr lang="zh-CN" altLang="en-US" sz="1800" b="1" dirty="0" smtClean="0">
                <a:solidFill>
                  <a:srgbClr val="0000CC"/>
                </a:solidFill>
                <a:sym typeface="Wingdings" panose="05000000000000000000" pitchFamily="2" charset="2"/>
              </a:rPr>
              <a:t>可能导致数据丢失；</a:t>
            </a:r>
            <a:endParaRPr lang="en-US" altLang="zh-CN" sz="1800" b="1" dirty="0" smtClean="0">
              <a:solidFill>
                <a:srgbClr val="0000CC"/>
              </a:solidFill>
              <a:sym typeface="Wingdings" panose="05000000000000000000" pitchFamily="2" charset="2"/>
            </a:endParaRPr>
          </a:p>
          <a:p>
            <a:pPr marL="1200150" lvl="2"/>
            <a:r>
              <a:rPr lang="zh-CN" altLang="en-US" sz="1800" b="1" dirty="0" smtClean="0">
                <a:solidFill>
                  <a:srgbClr val="0000CC"/>
                </a:solidFill>
                <a:sym typeface="Wingdings" panose="05000000000000000000" pitchFamily="2" charset="2"/>
              </a:rPr>
              <a:t>也可能改变了数据的正负；</a:t>
            </a:r>
            <a:endParaRPr lang="en-US" altLang="zh-CN" sz="1800" b="1" dirty="0" smtClean="0">
              <a:solidFill>
                <a:srgbClr val="0000CC"/>
              </a:solidFill>
              <a:sym typeface="Wingdings" panose="05000000000000000000" pitchFamily="2" charset="2"/>
            </a:endParaRPr>
          </a:p>
          <a:p>
            <a:pPr marL="1200150" lvl="2"/>
            <a:r>
              <a:rPr lang="zh-CN" altLang="en-US" sz="1800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不要使用</a:t>
            </a:r>
            <a:endParaRPr lang="en-US" altLang="zh-CN" sz="1800" b="1" dirty="0">
              <a:solidFill>
                <a:srgbClr val="C00000"/>
              </a:solidFill>
              <a:sym typeface="Wingdings" panose="05000000000000000000" pitchFamily="2" charset="2"/>
            </a:endParaRPr>
          </a:p>
          <a:p>
            <a:pPr marL="971550" lvl="1"/>
            <a:endParaRPr lang="en-US" altLang="zh-CN" dirty="0" smtClean="0">
              <a:sym typeface="Wingdings" panose="05000000000000000000" pitchFamily="2" charset="2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zh-CN" sz="2000" dirty="0">
              <a:sym typeface="Wingdings" panose="05000000000000000000" pitchFamily="2" charset="2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zh-CN" sz="2000" dirty="0" smtClean="0">
              <a:sym typeface="Wingdings" panose="05000000000000000000" pitchFamily="2" charset="2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1930571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C00000"/>
                </a:solidFill>
              </a:rPr>
              <a:t>不同字节</a:t>
            </a:r>
            <a:r>
              <a:rPr lang="zh-CN" altLang="en-US" dirty="0" smtClean="0">
                <a:solidFill>
                  <a:srgbClr val="C00000"/>
                </a:solidFill>
              </a:rPr>
              <a:t>长度</a:t>
            </a:r>
            <a:r>
              <a:rPr lang="zh-CN" altLang="en-US" u="sng" dirty="0">
                <a:solidFill>
                  <a:srgbClr val="7030A0"/>
                </a:solidFill>
              </a:rPr>
              <a:t>无符号数</a:t>
            </a:r>
            <a:r>
              <a:rPr lang="zh-CN" altLang="en-US" dirty="0"/>
              <a:t>变量之间的</a:t>
            </a:r>
            <a:r>
              <a:rPr lang="zh-CN" altLang="en-US" dirty="0" smtClean="0"/>
              <a:t>赋值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dirty="0" smtClean="0">
                <a:solidFill>
                  <a:srgbClr val="C00000"/>
                </a:solidFill>
              </a:rPr>
              <a:t>短字节</a:t>
            </a:r>
            <a:r>
              <a:rPr lang="zh-CN" altLang="en-US" dirty="0" smtClean="0">
                <a:solidFill>
                  <a:srgbClr val="7030A0"/>
                </a:solidFill>
              </a:rPr>
              <a:t>无符号整数</a:t>
            </a:r>
            <a:r>
              <a:rPr lang="en-US" altLang="zh-CN" dirty="0" smtClean="0">
                <a:sym typeface="Wingdings" panose="05000000000000000000" pitchFamily="2" charset="2"/>
              </a:rPr>
              <a:t></a:t>
            </a:r>
            <a:r>
              <a:rPr lang="zh-CN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长字节</a:t>
            </a:r>
            <a:r>
              <a:rPr lang="zh-CN" altLang="en-US" dirty="0" smtClean="0">
                <a:solidFill>
                  <a:srgbClr val="7030A0"/>
                </a:solidFill>
                <a:sym typeface="Wingdings" panose="05000000000000000000" pitchFamily="2" charset="2"/>
              </a:rPr>
              <a:t>无符号整数</a:t>
            </a:r>
            <a:r>
              <a:rPr lang="zh-CN" altLang="en-US" dirty="0" smtClean="0">
                <a:sym typeface="Wingdings" panose="05000000000000000000" pitchFamily="2" charset="2"/>
              </a:rPr>
              <a:t>：</a:t>
            </a:r>
            <a:r>
              <a:rPr lang="zh-CN" altLang="en-US" b="1" dirty="0" smtClean="0">
                <a:solidFill>
                  <a:srgbClr val="0000CC"/>
                </a:solidFill>
                <a:sym typeface="Wingdings" panose="05000000000000000000" pitchFamily="2" charset="2"/>
              </a:rPr>
              <a:t>高位字节补零</a:t>
            </a:r>
            <a:endParaRPr lang="en-US" altLang="zh-CN" b="1" dirty="0" smtClean="0">
              <a:solidFill>
                <a:srgbClr val="0000CC"/>
              </a:solidFill>
              <a:sym typeface="Wingdings" panose="05000000000000000000" pitchFamily="2" charset="2"/>
            </a:endParaRPr>
          </a:p>
          <a:p>
            <a:pPr marL="971550" lvl="1"/>
            <a:r>
              <a:rPr lang="zh-CN" altLang="en-US" dirty="0"/>
              <a:t>将短字节数据的机器数复制到较长字节的低位字节中</a:t>
            </a:r>
            <a:endParaRPr lang="en-US" altLang="zh-CN" dirty="0"/>
          </a:p>
          <a:p>
            <a:pPr marL="971550" lvl="1"/>
            <a:r>
              <a:rPr lang="zh-CN" altLang="en-US" dirty="0" smtClean="0"/>
              <a:t>补位问题：</a:t>
            </a:r>
            <a:endParaRPr lang="en-US" altLang="zh-CN" dirty="0" smtClean="0"/>
          </a:p>
          <a:p>
            <a:pPr marL="1200150" lvl="2"/>
            <a:r>
              <a:rPr lang="zh-CN" altLang="en-US" sz="1800" dirty="0" smtClean="0"/>
              <a:t>原则：短</a:t>
            </a:r>
            <a:r>
              <a:rPr lang="zh-CN" altLang="en-US" sz="1800" dirty="0"/>
              <a:t>字节的数据的</a:t>
            </a:r>
            <a:r>
              <a:rPr lang="zh-CN" altLang="en-US" sz="1800" b="1" dirty="0" smtClean="0">
                <a:solidFill>
                  <a:srgbClr val="C00000"/>
                </a:solidFill>
              </a:rPr>
              <a:t>真值</a:t>
            </a:r>
            <a:r>
              <a:rPr lang="zh-CN" altLang="en-US" sz="1800" dirty="0"/>
              <a:t>应</a:t>
            </a:r>
            <a:r>
              <a:rPr lang="zh-CN" altLang="en-US" sz="1800" dirty="0" smtClean="0"/>
              <a:t>保持</a:t>
            </a:r>
            <a:r>
              <a:rPr lang="zh-CN" altLang="en-US" sz="1800" dirty="0"/>
              <a:t>不变</a:t>
            </a:r>
            <a:endParaRPr lang="en-US" altLang="zh-CN" sz="1800" dirty="0"/>
          </a:p>
          <a:p>
            <a:pPr marL="1200150" lvl="2"/>
            <a:r>
              <a:rPr lang="zh-CN" altLang="en-US" sz="1800" dirty="0" smtClean="0"/>
              <a:t>长字节数据的高位</a:t>
            </a:r>
            <a:r>
              <a:rPr lang="zh-CN" altLang="en-US" sz="1800" dirty="0"/>
              <a:t>字节</a:t>
            </a:r>
            <a:r>
              <a:rPr lang="zh-CN" altLang="en-US" sz="1800" dirty="0" smtClean="0"/>
              <a:t>补零</a:t>
            </a:r>
            <a:endParaRPr lang="en-US" altLang="zh-CN" sz="1800" dirty="0" smtClean="0"/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dirty="0" smtClean="0">
                <a:solidFill>
                  <a:srgbClr val="C00000"/>
                </a:solidFill>
              </a:rPr>
              <a:t>长字节</a:t>
            </a:r>
            <a:r>
              <a:rPr lang="zh-CN" altLang="en-US" dirty="0" smtClean="0">
                <a:solidFill>
                  <a:srgbClr val="7030A0"/>
                </a:solidFill>
              </a:rPr>
              <a:t>无</a:t>
            </a:r>
            <a:r>
              <a:rPr lang="zh-CN" altLang="en-US" dirty="0">
                <a:solidFill>
                  <a:srgbClr val="7030A0"/>
                </a:solidFill>
              </a:rPr>
              <a:t>符号整数</a:t>
            </a:r>
            <a:r>
              <a:rPr lang="en-US" altLang="zh-CN" dirty="0" smtClean="0">
                <a:sym typeface="Wingdings" panose="05000000000000000000" pitchFamily="2" charset="2"/>
              </a:rPr>
              <a:t></a:t>
            </a:r>
            <a:r>
              <a:rPr lang="zh-CN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短字节</a:t>
            </a:r>
            <a:r>
              <a:rPr lang="zh-CN" altLang="en-US" dirty="0" smtClean="0">
                <a:solidFill>
                  <a:srgbClr val="7030A0"/>
                </a:solidFill>
                <a:sym typeface="Wingdings" panose="05000000000000000000" pitchFamily="2" charset="2"/>
              </a:rPr>
              <a:t>无</a:t>
            </a:r>
            <a:r>
              <a:rPr lang="zh-CN" altLang="en-US" dirty="0">
                <a:solidFill>
                  <a:srgbClr val="7030A0"/>
                </a:solidFill>
                <a:sym typeface="Wingdings" panose="05000000000000000000" pitchFamily="2" charset="2"/>
              </a:rPr>
              <a:t>符号整数</a:t>
            </a:r>
            <a:r>
              <a:rPr lang="zh-CN" altLang="en-US" dirty="0">
                <a:sym typeface="Wingdings" panose="05000000000000000000" pitchFamily="2" charset="2"/>
              </a:rPr>
              <a:t>：</a:t>
            </a:r>
            <a:r>
              <a:rPr lang="zh-CN" altLang="en-US" dirty="0">
                <a:solidFill>
                  <a:srgbClr val="7030A0"/>
                </a:solidFill>
                <a:sym typeface="Wingdings" panose="05000000000000000000" pitchFamily="2" charset="2"/>
              </a:rPr>
              <a:t>截取</a:t>
            </a:r>
            <a:endParaRPr lang="en-US" altLang="zh-CN" dirty="0">
              <a:solidFill>
                <a:srgbClr val="7030A0"/>
              </a:solidFill>
              <a:sym typeface="Wingdings" panose="05000000000000000000" pitchFamily="2" charset="2"/>
            </a:endParaRPr>
          </a:p>
          <a:p>
            <a:pPr marL="971550" lvl="1"/>
            <a:r>
              <a:rPr lang="zh-CN" altLang="en-US" dirty="0" smtClean="0">
                <a:sym typeface="Wingdings" panose="05000000000000000000" pitchFamily="2" charset="2"/>
              </a:rPr>
              <a:t>截取长无符号整数的低位字节的机器数，复制到短无符号整数的存储空间中；</a:t>
            </a:r>
            <a:endParaRPr lang="en-US" altLang="zh-CN" dirty="0" smtClean="0">
              <a:sym typeface="Wingdings" panose="05000000000000000000" pitchFamily="2" charset="2"/>
            </a:endParaRPr>
          </a:p>
          <a:p>
            <a:pPr marL="971550" lvl="1"/>
            <a:r>
              <a:rPr lang="zh-CN" altLang="en-US" dirty="0" smtClean="0">
                <a:sym typeface="Wingdings" panose="05000000000000000000" pitchFamily="2" charset="2"/>
              </a:rPr>
              <a:t>问题：可能导致数据丢失</a:t>
            </a:r>
            <a:endParaRPr lang="en-US" altLang="zh-CN" dirty="0" smtClean="0">
              <a:sym typeface="Wingdings" panose="05000000000000000000" pitchFamily="2" charset="2"/>
            </a:endParaRPr>
          </a:p>
          <a:p>
            <a:pPr marL="971550" lvl="1"/>
            <a:r>
              <a:rPr lang="zh-CN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不要使用</a:t>
            </a:r>
            <a:endParaRPr lang="en-US" altLang="zh-CN" b="1" dirty="0" smtClean="0">
              <a:solidFill>
                <a:srgbClr val="C00000"/>
              </a:solidFill>
              <a:sym typeface="Wingdings" panose="05000000000000000000" pitchFamily="2" charset="2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zh-CN" sz="2000" dirty="0">
              <a:sym typeface="Wingdings" panose="05000000000000000000" pitchFamily="2" charset="2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zh-CN" sz="2000" dirty="0" smtClean="0">
              <a:sym typeface="Wingdings" panose="05000000000000000000" pitchFamily="2" charset="2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953069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C00000"/>
                </a:solidFill>
              </a:rPr>
              <a:t>不同字节</a:t>
            </a:r>
            <a:r>
              <a:rPr lang="zh-CN" altLang="en-US" dirty="0" smtClean="0">
                <a:solidFill>
                  <a:srgbClr val="C00000"/>
                </a:solidFill>
              </a:rPr>
              <a:t>长度</a:t>
            </a:r>
            <a:r>
              <a:rPr lang="zh-CN" altLang="en-US" dirty="0">
                <a:solidFill>
                  <a:srgbClr val="0303DF"/>
                </a:solidFill>
              </a:rPr>
              <a:t>有符号数</a:t>
            </a:r>
            <a:r>
              <a:rPr lang="zh-CN" altLang="en-US" dirty="0" smtClean="0"/>
              <a:t>之间</a:t>
            </a:r>
            <a:r>
              <a:rPr lang="zh-CN" altLang="en-US" dirty="0"/>
              <a:t>的</a:t>
            </a:r>
            <a:r>
              <a:rPr lang="zh-CN" altLang="en-US" dirty="0" smtClean="0"/>
              <a:t>赋值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dirty="0" smtClean="0">
                <a:solidFill>
                  <a:srgbClr val="C00000"/>
                </a:solidFill>
              </a:rPr>
              <a:t>短字节</a:t>
            </a:r>
            <a:r>
              <a:rPr lang="zh-CN" altLang="en-US" dirty="0" smtClean="0">
                <a:solidFill>
                  <a:srgbClr val="7030A0"/>
                </a:solidFill>
              </a:rPr>
              <a:t>有符号整数</a:t>
            </a:r>
            <a:r>
              <a:rPr lang="en-US" altLang="zh-CN" dirty="0" smtClean="0">
                <a:sym typeface="Wingdings" panose="05000000000000000000" pitchFamily="2" charset="2"/>
              </a:rPr>
              <a:t></a:t>
            </a:r>
            <a:r>
              <a:rPr lang="zh-CN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长</a:t>
            </a:r>
            <a:r>
              <a:rPr lang="zh-CN" altLang="en-US" dirty="0" smtClean="0">
                <a:solidFill>
                  <a:srgbClr val="C00000"/>
                </a:solidFill>
              </a:rPr>
              <a:t>字节</a:t>
            </a:r>
            <a:r>
              <a:rPr lang="zh-CN" altLang="en-US" dirty="0">
                <a:solidFill>
                  <a:srgbClr val="7030A0"/>
                </a:solidFill>
              </a:rPr>
              <a:t>有符号整数</a:t>
            </a:r>
            <a:endParaRPr lang="en-US" altLang="zh-CN" dirty="0">
              <a:solidFill>
                <a:srgbClr val="7030A0"/>
              </a:solidFill>
            </a:endParaRPr>
          </a:p>
          <a:p>
            <a:pPr marL="971550" lvl="1"/>
            <a:r>
              <a:rPr lang="zh-CN" altLang="en-US" dirty="0" smtClean="0"/>
              <a:t>原则：保持数据的真值保持不变；</a:t>
            </a:r>
            <a:endParaRPr lang="en-US" altLang="zh-CN" dirty="0" smtClean="0"/>
          </a:p>
          <a:p>
            <a:pPr marL="971550" lvl="1"/>
            <a:r>
              <a:rPr lang="zh-CN" altLang="en-US" dirty="0" smtClean="0"/>
              <a:t>短字节数据的机器数</a:t>
            </a:r>
            <a:r>
              <a:rPr lang="en-US" altLang="zh-CN" dirty="0" smtClean="0">
                <a:sym typeface="Wingdings" panose="05000000000000000000" pitchFamily="2" charset="2"/>
              </a:rPr>
              <a:t></a:t>
            </a:r>
            <a:r>
              <a:rPr lang="zh-CN" altLang="en-US" dirty="0" smtClean="0">
                <a:sym typeface="Wingdings" panose="05000000000000000000" pitchFamily="2" charset="2"/>
              </a:rPr>
              <a:t>长字节的低位字节中</a:t>
            </a:r>
            <a:r>
              <a:rPr lang="zh-CN" altLang="en-US" dirty="0" smtClean="0"/>
              <a:t>；</a:t>
            </a:r>
            <a:endParaRPr lang="en-US" altLang="zh-CN" dirty="0" smtClean="0"/>
          </a:p>
          <a:p>
            <a:pPr marL="971550" lvl="1"/>
            <a:r>
              <a:rPr lang="zh-CN" altLang="en-US" dirty="0" smtClean="0"/>
              <a:t>高位字节补位：</a:t>
            </a:r>
            <a:r>
              <a:rPr lang="zh-CN" altLang="en-US" b="1" u="sng" dirty="0" smtClean="0">
                <a:solidFill>
                  <a:srgbClr val="C00000"/>
                </a:solidFill>
              </a:rPr>
              <a:t>符号位扩展；</a:t>
            </a:r>
            <a:endParaRPr lang="en-US" altLang="zh-CN" b="1" u="sng" dirty="0" smtClean="0">
              <a:solidFill>
                <a:srgbClr val="C00000"/>
              </a:solidFill>
            </a:endParaRPr>
          </a:p>
          <a:p>
            <a:pPr marL="1200150" lvl="2"/>
            <a:r>
              <a:rPr lang="zh-CN" altLang="en-US" sz="1800" b="1" dirty="0" smtClean="0">
                <a:solidFill>
                  <a:srgbClr val="7030A0"/>
                </a:solidFill>
              </a:rPr>
              <a:t>对于正数，高位字节补</a:t>
            </a:r>
            <a:r>
              <a:rPr lang="en-US" altLang="zh-CN" sz="1800" b="1" dirty="0" smtClean="0">
                <a:solidFill>
                  <a:srgbClr val="7030A0"/>
                </a:solidFill>
              </a:rPr>
              <a:t>0</a:t>
            </a:r>
            <a:r>
              <a:rPr lang="zh-CN" altLang="en-US" sz="1800" b="1" dirty="0" smtClean="0">
                <a:solidFill>
                  <a:srgbClr val="7030A0"/>
                </a:solidFill>
              </a:rPr>
              <a:t>；</a:t>
            </a:r>
            <a:r>
              <a:rPr lang="zh-CN" altLang="en-US" sz="1800" b="1" dirty="0" smtClean="0">
                <a:solidFill>
                  <a:srgbClr val="0000CC"/>
                </a:solidFill>
              </a:rPr>
              <a:t>（补短字节符号位</a:t>
            </a:r>
            <a:r>
              <a:rPr lang="en-US" altLang="zh-CN" sz="1800" b="1" dirty="0" smtClean="0">
                <a:solidFill>
                  <a:srgbClr val="0000CC"/>
                </a:solidFill>
              </a:rPr>
              <a:t>0</a:t>
            </a:r>
            <a:r>
              <a:rPr lang="zh-CN" altLang="en-US" sz="1800" b="1" dirty="0" smtClean="0">
                <a:solidFill>
                  <a:srgbClr val="0000CC"/>
                </a:solidFill>
              </a:rPr>
              <a:t>）</a:t>
            </a:r>
            <a:endParaRPr lang="en-US" altLang="zh-CN" sz="1800" b="1" dirty="0" smtClean="0">
              <a:solidFill>
                <a:srgbClr val="0000CC"/>
              </a:solidFill>
            </a:endParaRPr>
          </a:p>
          <a:p>
            <a:pPr marL="1200150" lvl="2"/>
            <a:r>
              <a:rPr lang="zh-CN" altLang="en-US" sz="1800" b="1" dirty="0" smtClean="0">
                <a:solidFill>
                  <a:srgbClr val="7030A0"/>
                </a:solidFill>
              </a:rPr>
              <a:t>对于负数，高位字节补</a:t>
            </a:r>
            <a:r>
              <a:rPr lang="en-US" altLang="zh-CN" sz="1800" b="1" dirty="0" smtClean="0">
                <a:solidFill>
                  <a:srgbClr val="7030A0"/>
                </a:solidFill>
              </a:rPr>
              <a:t>1</a:t>
            </a:r>
            <a:r>
              <a:rPr lang="zh-CN" altLang="en-US" sz="1800" b="1" dirty="0">
                <a:solidFill>
                  <a:srgbClr val="7030A0"/>
                </a:solidFill>
              </a:rPr>
              <a:t>；</a:t>
            </a:r>
            <a:r>
              <a:rPr lang="zh-CN" altLang="en-US" sz="1800" b="1" dirty="0">
                <a:solidFill>
                  <a:srgbClr val="0000CC"/>
                </a:solidFill>
              </a:rPr>
              <a:t>（补短字节</a:t>
            </a:r>
            <a:r>
              <a:rPr lang="zh-CN" altLang="en-US" sz="1800" b="1" dirty="0" smtClean="0">
                <a:solidFill>
                  <a:srgbClr val="0000CC"/>
                </a:solidFill>
              </a:rPr>
              <a:t>符号位</a:t>
            </a:r>
            <a:r>
              <a:rPr lang="en-US" altLang="zh-CN" sz="1800" b="1" dirty="0" smtClean="0">
                <a:solidFill>
                  <a:srgbClr val="0000CC"/>
                </a:solidFill>
              </a:rPr>
              <a:t>1</a:t>
            </a:r>
            <a:r>
              <a:rPr lang="zh-CN" altLang="en-US" sz="1800" b="1" dirty="0" smtClean="0">
                <a:solidFill>
                  <a:srgbClr val="0000CC"/>
                </a:solidFill>
              </a:rPr>
              <a:t>）</a:t>
            </a:r>
            <a:endParaRPr lang="en-US" altLang="zh-CN" sz="1800" b="1" dirty="0">
              <a:solidFill>
                <a:srgbClr val="0000CC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dirty="0" smtClean="0">
                <a:solidFill>
                  <a:srgbClr val="C00000"/>
                </a:solidFill>
              </a:rPr>
              <a:t>长字节</a:t>
            </a:r>
            <a:r>
              <a:rPr lang="zh-CN" altLang="en-US" dirty="0">
                <a:solidFill>
                  <a:srgbClr val="7030A0"/>
                </a:solidFill>
              </a:rPr>
              <a:t>有符号整数</a:t>
            </a:r>
            <a:r>
              <a:rPr lang="en-US" altLang="zh-CN" dirty="0" smtClean="0">
                <a:sym typeface="Wingdings" panose="05000000000000000000" pitchFamily="2" charset="2"/>
              </a:rPr>
              <a:t></a:t>
            </a:r>
            <a:r>
              <a:rPr lang="zh-CN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短</a:t>
            </a:r>
            <a:r>
              <a:rPr lang="zh-CN" altLang="en-US" dirty="0" smtClean="0">
                <a:solidFill>
                  <a:srgbClr val="C00000"/>
                </a:solidFill>
              </a:rPr>
              <a:t>字节</a:t>
            </a:r>
            <a:r>
              <a:rPr lang="zh-CN" altLang="en-US" dirty="0">
                <a:solidFill>
                  <a:srgbClr val="7030A0"/>
                </a:solidFill>
              </a:rPr>
              <a:t>有符号整数</a:t>
            </a:r>
            <a:endParaRPr lang="en-US" altLang="zh-CN" dirty="0">
              <a:solidFill>
                <a:srgbClr val="7030A0"/>
              </a:solidFill>
            </a:endParaRPr>
          </a:p>
          <a:p>
            <a:pPr marL="971550" lvl="1"/>
            <a:r>
              <a:rPr lang="zh-CN" altLang="en-US" dirty="0" smtClean="0"/>
              <a:t>截取长字节的机器数（补码）低位字节</a:t>
            </a:r>
            <a:r>
              <a:rPr lang="en-US" altLang="zh-CN" dirty="0" smtClean="0">
                <a:sym typeface="Wingdings" panose="05000000000000000000" pitchFamily="2" charset="2"/>
              </a:rPr>
              <a:t></a:t>
            </a:r>
            <a:r>
              <a:rPr lang="zh-CN" altLang="en-US" dirty="0" smtClean="0">
                <a:sym typeface="Wingdings" panose="05000000000000000000" pitchFamily="2" charset="2"/>
              </a:rPr>
              <a:t>短字节变量中；</a:t>
            </a:r>
            <a:endParaRPr lang="en-US" altLang="zh-CN" dirty="0" smtClean="0">
              <a:sym typeface="Wingdings" panose="05000000000000000000" pitchFamily="2" charset="2"/>
            </a:endParaRPr>
          </a:p>
          <a:p>
            <a:pPr marL="971550" lvl="1"/>
            <a:r>
              <a:rPr lang="zh-CN" altLang="en-US" dirty="0"/>
              <a:t>问题：可能造成数据丢失</a:t>
            </a:r>
            <a:r>
              <a:rPr lang="zh-CN" altLang="en-US" dirty="0" smtClean="0"/>
              <a:t>，或得到</a:t>
            </a:r>
            <a:r>
              <a:rPr lang="zh-CN" altLang="en-US" dirty="0"/>
              <a:t>莫名其妙的结果</a:t>
            </a:r>
            <a:r>
              <a:rPr lang="zh-CN" altLang="en-US" dirty="0" smtClean="0"/>
              <a:t>；</a:t>
            </a:r>
            <a:endParaRPr lang="en-US" altLang="zh-CN" dirty="0" smtClean="0"/>
          </a:p>
          <a:p>
            <a:pPr marL="971550" lvl="1"/>
            <a:r>
              <a:rPr lang="zh-CN" altLang="en-US" b="1" u="sng" dirty="0">
                <a:solidFill>
                  <a:srgbClr val="C00000"/>
                </a:solidFill>
              </a:rPr>
              <a:t>不要使用！！</a:t>
            </a:r>
            <a:endParaRPr lang="en-US" altLang="zh-CN" b="1" u="sng" dirty="0">
              <a:solidFill>
                <a:srgbClr val="C00000"/>
              </a:solidFill>
            </a:endParaRPr>
          </a:p>
          <a:p>
            <a:pPr marL="971550" lvl="1"/>
            <a:endParaRPr lang="en-US" altLang="zh-CN" dirty="0"/>
          </a:p>
          <a:p>
            <a:pPr marL="971550" lvl="1"/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569743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关于</a:t>
            </a:r>
            <a:r>
              <a:rPr lang="zh-CN" altLang="en-US" dirty="0" smtClean="0">
                <a:solidFill>
                  <a:srgbClr val="7030A0"/>
                </a:solidFill>
              </a:rPr>
              <a:t>有符号数</a:t>
            </a:r>
            <a:r>
              <a:rPr lang="zh-CN" altLang="en-US" dirty="0" smtClean="0"/>
              <a:t>的符号位</a:t>
            </a:r>
            <a:r>
              <a:rPr lang="zh-CN" altLang="en-US" dirty="0"/>
              <a:t>扩展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zh-CN" dirty="0"/>
              <a:t>short </a:t>
            </a:r>
            <a:r>
              <a:rPr lang="en-US" altLang="zh-CN" dirty="0" err="1"/>
              <a:t>sh</a:t>
            </a:r>
            <a:r>
              <a:rPr lang="en-US" altLang="zh-CN" dirty="0"/>
              <a:t>=9, int a=</a:t>
            </a:r>
            <a:r>
              <a:rPr lang="en-US" altLang="zh-CN" dirty="0" err="1"/>
              <a:t>sh</a:t>
            </a:r>
            <a:r>
              <a:rPr lang="zh-CN" altLang="en-US" dirty="0"/>
              <a:t>；</a:t>
            </a:r>
            <a:endParaRPr lang="en-US" altLang="zh-CN" dirty="0"/>
          </a:p>
          <a:p>
            <a:pPr marL="971550" lvl="1"/>
            <a:r>
              <a:rPr lang="zh-CN" altLang="en-US" dirty="0"/>
              <a:t>变量</a:t>
            </a:r>
            <a:r>
              <a:rPr lang="en-US" altLang="zh-CN" dirty="0" err="1"/>
              <a:t>sh</a:t>
            </a:r>
            <a:r>
              <a:rPr lang="en-US" altLang="zh-CN" dirty="0"/>
              <a:t>=9</a:t>
            </a:r>
            <a:r>
              <a:rPr lang="zh-CN" altLang="en-US" dirty="0"/>
              <a:t>的二进制机内表示：</a:t>
            </a:r>
            <a:r>
              <a:rPr lang="en-US" altLang="zh-CN" dirty="0">
                <a:solidFill>
                  <a:srgbClr val="0000CC"/>
                </a:solidFill>
              </a:rPr>
              <a:t>0000 0000 0000 1001</a:t>
            </a:r>
            <a:r>
              <a:rPr lang="zh-CN" altLang="en-US" dirty="0"/>
              <a:t>（</a:t>
            </a:r>
            <a:r>
              <a:rPr lang="en-US" altLang="zh-CN" dirty="0"/>
              <a:t>2</a:t>
            </a:r>
            <a:r>
              <a:rPr lang="zh-CN" altLang="en-US" dirty="0"/>
              <a:t>字节补码）：</a:t>
            </a:r>
            <a:endParaRPr lang="en-US" altLang="zh-CN" dirty="0"/>
          </a:p>
          <a:p>
            <a:pPr marL="971550" lvl="1"/>
            <a:r>
              <a:rPr lang="zh-CN" altLang="en-US" dirty="0"/>
              <a:t>由于</a:t>
            </a:r>
            <a:r>
              <a:rPr lang="en-US" altLang="zh-CN" dirty="0"/>
              <a:t>int a</a:t>
            </a:r>
            <a:r>
              <a:rPr lang="zh-CN" altLang="en-US" dirty="0"/>
              <a:t>占用</a:t>
            </a:r>
            <a:r>
              <a:rPr lang="en-US" altLang="zh-CN" dirty="0"/>
              <a:t>4</a:t>
            </a:r>
            <a:r>
              <a:rPr lang="zh-CN" altLang="en-US" dirty="0"/>
              <a:t>个字节，存储</a:t>
            </a:r>
            <a:r>
              <a:rPr lang="en-US" altLang="zh-CN" dirty="0"/>
              <a:t>+9</a:t>
            </a:r>
            <a:r>
              <a:rPr lang="zh-CN" altLang="en-US" dirty="0"/>
              <a:t>时，其机内形式为：</a:t>
            </a:r>
            <a:endParaRPr lang="en-US" altLang="zh-CN" dirty="0"/>
          </a:p>
          <a:p>
            <a:pPr marL="1200150" lvl="2"/>
            <a:r>
              <a:rPr lang="en-US" altLang="zh-CN" sz="1800" dirty="0"/>
              <a:t>[+9]</a:t>
            </a:r>
            <a:r>
              <a:rPr lang="zh-CN" altLang="en-US" sz="1800" baseline="-25000" dirty="0"/>
              <a:t>补</a:t>
            </a:r>
            <a:r>
              <a:rPr lang="en-US" altLang="zh-CN" sz="1800" dirty="0"/>
              <a:t>= </a:t>
            </a:r>
            <a:r>
              <a:rPr lang="en-US" altLang="zh-CN" sz="1800" dirty="0">
                <a:solidFill>
                  <a:srgbClr val="006600"/>
                </a:solidFill>
              </a:rPr>
              <a:t>0000 0000 0000 0000 </a:t>
            </a:r>
            <a:r>
              <a:rPr lang="en-US" altLang="zh-CN" sz="1800" dirty="0">
                <a:solidFill>
                  <a:srgbClr val="C00000"/>
                </a:solidFill>
              </a:rPr>
              <a:t>0</a:t>
            </a:r>
            <a:r>
              <a:rPr lang="en-US" altLang="zh-CN" sz="1800" dirty="0">
                <a:solidFill>
                  <a:srgbClr val="030DCD"/>
                </a:solidFill>
              </a:rPr>
              <a:t>000 0000 0000 1001  </a:t>
            </a:r>
            <a:r>
              <a:rPr lang="en-US" altLang="zh-CN" sz="1800" dirty="0"/>
              <a:t>(32</a:t>
            </a:r>
            <a:r>
              <a:rPr lang="zh-CN" altLang="en-US" sz="1800" dirty="0"/>
              <a:t>位</a:t>
            </a:r>
            <a:r>
              <a:rPr lang="en-US" altLang="zh-CN" sz="1800" dirty="0"/>
              <a:t>2</a:t>
            </a:r>
            <a:r>
              <a:rPr lang="zh-CN" altLang="en-US" sz="1800" dirty="0"/>
              <a:t>进制补码</a:t>
            </a:r>
            <a:r>
              <a:rPr lang="en-US" altLang="zh-CN" sz="1800" dirty="0"/>
              <a:t>)</a:t>
            </a:r>
            <a:r>
              <a:rPr lang="zh-CN" altLang="en-US" sz="1800" dirty="0"/>
              <a:t>；</a:t>
            </a:r>
            <a:endParaRPr lang="en-US" altLang="zh-CN" sz="1800" dirty="0"/>
          </a:p>
          <a:p>
            <a:pPr marL="971550" lvl="1"/>
            <a:endParaRPr lang="en-US" altLang="zh-CN" dirty="0"/>
          </a:p>
          <a:p>
            <a:pPr marL="971550" lvl="1"/>
            <a:r>
              <a:rPr lang="zh-CN" altLang="en-US" dirty="0"/>
              <a:t>因此，将短整型变量</a:t>
            </a:r>
            <a:r>
              <a:rPr lang="en-US" altLang="zh-CN" dirty="0"/>
              <a:t>sh</a:t>
            </a:r>
            <a:r>
              <a:rPr lang="zh-CN" altLang="en-US" dirty="0"/>
              <a:t>的内容（</a:t>
            </a:r>
            <a:r>
              <a:rPr lang="en-US" altLang="zh-CN" dirty="0"/>
              <a:t>+9</a:t>
            </a:r>
            <a:r>
              <a:rPr lang="zh-CN" altLang="en-US" dirty="0"/>
              <a:t>）存放到整型变量</a:t>
            </a:r>
            <a:r>
              <a:rPr lang="en-US" altLang="zh-CN" dirty="0"/>
              <a:t>a</a:t>
            </a:r>
            <a:r>
              <a:rPr lang="zh-CN" altLang="en-US" dirty="0"/>
              <a:t>的低</a:t>
            </a:r>
            <a:r>
              <a:rPr lang="en-US" altLang="zh-CN" dirty="0"/>
              <a:t>2</a:t>
            </a:r>
            <a:r>
              <a:rPr lang="zh-CN" altLang="en-US" dirty="0"/>
              <a:t>个字节；</a:t>
            </a:r>
            <a:endParaRPr lang="en-US" altLang="zh-CN" dirty="0"/>
          </a:p>
          <a:p>
            <a:pPr marL="971550" lvl="1"/>
            <a:r>
              <a:rPr lang="en-US" altLang="zh-CN" b="1" dirty="0"/>
              <a:t>a</a:t>
            </a:r>
            <a:r>
              <a:rPr lang="zh-CN" altLang="en-US" b="1" dirty="0"/>
              <a:t>的高</a:t>
            </a:r>
            <a:r>
              <a:rPr lang="en-US" altLang="zh-CN" b="1" dirty="0"/>
              <a:t>2</a:t>
            </a:r>
            <a:r>
              <a:rPr lang="zh-CN" altLang="en-US" b="1" dirty="0"/>
              <a:t>个字节应该填充</a:t>
            </a:r>
            <a:r>
              <a:rPr lang="en-US" altLang="zh-CN" b="1" dirty="0">
                <a:solidFill>
                  <a:srgbClr val="C00000"/>
                </a:solidFill>
              </a:rPr>
              <a:t>0</a:t>
            </a:r>
            <a:r>
              <a:rPr lang="zh-CN" altLang="en-US" b="1" dirty="0"/>
              <a:t>，以补齐</a:t>
            </a:r>
            <a:r>
              <a:rPr lang="en-US" altLang="zh-CN" b="1" dirty="0"/>
              <a:t>a</a:t>
            </a:r>
            <a:r>
              <a:rPr lang="zh-CN" altLang="en-US" b="1" dirty="0"/>
              <a:t>的</a:t>
            </a:r>
            <a:r>
              <a:rPr lang="en-US" altLang="zh-CN" b="1" dirty="0"/>
              <a:t>4</a:t>
            </a:r>
            <a:r>
              <a:rPr lang="zh-CN" altLang="en-US" b="1" dirty="0"/>
              <a:t>个字节的位数；</a:t>
            </a:r>
            <a:endParaRPr lang="en-US" altLang="zh-CN" b="1" dirty="0"/>
          </a:p>
          <a:p>
            <a:pPr marL="971550" lvl="1"/>
            <a:r>
              <a:rPr lang="zh-CN" altLang="en-US" dirty="0"/>
              <a:t>由于变量</a:t>
            </a:r>
            <a:r>
              <a:rPr lang="en-US" altLang="zh-CN" dirty="0" err="1"/>
              <a:t>sh</a:t>
            </a:r>
            <a:r>
              <a:rPr lang="zh-CN" altLang="en-US" dirty="0"/>
              <a:t>（</a:t>
            </a:r>
            <a:r>
              <a:rPr lang="en-US" altLang="zh-CN" dirty="0"/>
              <a:t>+9</a:t>
            </a:r>
            <a:r>
              <a:rPr lang="zh-CN" altLang="en-US" dirty="0"/>
              <a:t>）的</a:t>
            </a:r>
            <a:r>
              <a:rPr lang="zh-CN" altLang="en-US" b="1" dirty="0"/>
              <a:t>符号位为</a:t>
            </a:r>
            <a:r>
              <a:rPr lang="en-US" altLang="zh-CN" b="1" dirty="0"/>
              <a:t>0</a:t>
            </a:r>
            <a:r>
              <a:rPr lang="zh-CN" altLang="en-US" dirty="0"/>
              <a:t>，因此</a:t>
            </a:r>
            <a:r>
              <a:rPr lang="en-US" altLang="zh-CN" dirty="0"/>
              <a:t>a</a:t>
            </a:r>
            <a:r>
              <a:rPr lang="zh-CN" altLang="en-US" dirty="0"/>
              <a:t>的高</a:t>
            </a:r>
            <a:r>
              <a:rPr lang="en-US" altLang="zh-CN" dirty="0"/>
              <a:t>2</a:t>
            </a:r>
            <a:r>
              <a:rPr lang="zh-CN" altLang="en-US" dirty="0"/>
              <a:t>个字节填充的是其符号位（</a:t>
            </a:r>
            <a:r>
              <a:rPr lang="en-US" altLang="zh-CN" dirty="0"/>
              <a:t>0</a:t>
            </a:r>
            <a:r>
              <a:rPr lang="zh-CN" altLang="en-US" dirty="0"/>
              <a:t>），</a:t>
            </a:r>
            <a:r>
              <a:rPr lang="zh-CN" altLang="en-US" b="1" dirty="0">
                <a:solidFill>
                  <a:srgbClr val="FF0000"/>
                </a:solidFill>
              </a:rPr>
              <a:t>称为符号位扩展</a:t>
            </a:r>
            <a:r>
              <a:rPr lang="zh-CN" altLang="en-US" dirty="0"/>
              <a:t>；</a:t>
            </a:r>
            <a:endParaRPr lang="en-US" altLang="zh-CN" dirty="0"/>
          </a:p>
          <a:p>
            <a:pPr marL="971550" lvl="1"/>
            <a:r>
              <a:rPr lang="zh-CN" altLang="en-US" dirty="0">
                <a:solidFill>
                  <a:srgbClr val="0000CC"/>
                </a:solidFill>
              </a:rPr>
              <a:t>符号位扩展由机器自动完成，我们感知不到；</a:t>
            </a:r>
            <a:endParaRPr lang="en-US" altLang="zh-CN" dirty="0">
              <a:solidFill>
                <a:srgbClr val="0000CC"/>
              </a:solidFill>
            </a:endParaRPr>
          </a:p>
          <a:p>
            <a:pPr marL="971550" lvl="1"/>
            <a:endParaRPr lang="en-US" altLang="zh-CN" dirty="0"/>
          </a:p>
          <a:p>
            <a:pPr marL="971550" lvl="1"/>
            <a:endParaRPr lang="en-US" altLang="zh-CN" dirty="0"/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zh-CN" dirty="0"/>
          </a:p>
          <a:p>
            <a:pPr marL="342900" indent="-342900">
              <a:buFont typeface="Wingdings" panose="05000000000000000000" pitchFamily="2" charset="2"/>
              <a:buChar char="l"/>
            </a:pPr>
            <a:endParaRPr lang="zh-CN" altLang="en-US" dirty="0"/>
          </a:p>
        </p:txBody>
      </p:sp>
      <p:sp>
        <p:nvSpPr>
          <p:cNvPr id="4" name="对话气泡: 圆角矩形 3">
            <a:extLst>
              <a:ext uri="{FF2B5EF4-FFF2-40B4-BE49-F238E27FC236}">
                <a16:creationId xmlns:a16="http://schemas.microsoft.com/office/drawing/2014/main" id="{1A59295F-730A-4B04-91F2-A28448C1E110}"/>
              </a:ext>
            </a:extLst>
          </p:cNvPr>
          <p:cNvSpPr/>
          <p:nvPr/>
        </p:nvSpPr>
        <p:spPr bwMode="auto">
          <a:xfrm>
            <a:off x="4246120" y="3061982"/>
            <a:ext cx="2005050" cy="367018"/>
          </a:xfrm>
          <a:prstGeom prst="wedgeRoundRectCallout">
            <a:avLst>
              <a:gd name="adj1" fmla="val -31395"/>
              <a:gd name="adj2" fmla="val -81250"/>
              <a:gd name="adj3" fmla="val 16667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zh-CN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变量</a:t>
            </a:r>
            <a:r>
              <a:rPr kumimoji="0" lang="en-US" altLang="zh-CN" sz="16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sh</a:t>
            </a:r>
            <a:r>
              <a:rPr kumimoji="0" lang="zh-CN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的符号位</a:t>
            </a:r>
          </a:p>
        </p:txBody>
      </p:sp>
    </p:spTree>
    <p:extLst>
      <p:ext uri="{BB962C8B-B14F-4D97-AF65-F5344CB8AC3E}">
        <p14:creationId xmlns:p14="http://schemas.microsoft.com/office/powerpoint/2010/main" val="3750506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关于符号位扩展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zh-CN" dirty="0"/>
              <a:t>short </a:t>
            </a:r>
            <a:r>
              <a:rPr lang="en-US" altLang="zh-CN" dirty="0" err="1"/>
              <a:t>sh</a:t>
            </a:r>
            <a:r>
              <a:rPr lang="en-US" altLang="zh-CN" dirty="0"/>
              <a:t>= </a:t>
            </a:r>
            <a:r>
              <a:rPr lang="en-US" altLang="zh-CN" dirty="0">
                <a:solidFill>
                  <a:srgbClr val="C00000"/>
                </a:solidFill>
              </a:rPr>
              <a:t>-9</a:t>
            </a:r>
            <a:r>
              <a:rPr lang="en-US" altLang="zh-CN" dirty="0"/>
              <a:t>, int a=</a:t>
            </a:r>
            <a:r>
              <a:rPr lang="en-US" altLang="zh-CN" dirty="0" err="1"/>
              <a:t>sh</a:t>
            </a:r>
            <a:r>
              <a:rPr lang="zh-CN" altLang="en-US" dirty="0"/>
              <a:t>；</a:t>
            </a:r>
            <a:endParaRPr lang="en-US" altLang="zh-CN" dirty="0"/>
          </a:p>
          <a:p>
            <a:pPr marL="971550" lvl="1"/>
            <a:r>
              <a:rPr lang="zh-CN" altLang="en-US" dirty="0"/>
              <a:t>变量</a:t>
            </a:r>
            <a:r>
              <a:rPr lang="en-US" altLang="zh-CN" dirty="0" err="1"/>
              <a:t>sh</a:t>
            </a:r>
            <a:r>
              <a:rPr lang="en-US" altLang="zh-CN" dirty="0"/>
              <a:t>=</a:t>
            </a:r>
            <a:r>
              <a:rPr lang="en-US" altLang="zh-CN" dirty="0">
                <a:solidFill>
                  <a:srgbClr val="C00000"/>
                </a:solidFill>
              </a:rPr>
              <a:t>-9</a:t>
            </a:r>
            <a:r>
              <a:rPr lang="zh-CN" altLang="en-US" dirty="0"/>
              <a:t>的二进制机内表示：</a:t>
            </a:r>
            <a:r>
              <a:rPr lang="en-US" altLang="zh-CN" dirty="0">
                <a:solidFill>
                  <a:srgbClr val="0000CC"/>
                </a:solidFill>
              </a:rPr>
              <a:t>1111 1111 1111  0111</a:t>
            </a:r>
            <a:r>
              <a:rPr lang="zh-CN" altLang="en-US" dirty="0"/>
              <a:t>（</a:t>
            </a:r>
            <a:r>
              <a:rPr lang="en-US" altLang="zh-CN" dirty="0"/>
              <a:t>2</a:t>
            </a:r>
            <a:r>
              <a:rPr lang="zh-CN" altLang="en-US" dirty="0"/>
              <a:t>字节补码）：</a:t>
            </a:r>
            <a:endParaRPr lang="en-US" altLang="zh-CN" dirty="0"/>
          </a:p>
          <a:p>
            <a:pPr marL="971550" lvl="1"/>
            <a:r>
              <a:rPr lang="zh-CN" altLang="en-US" dirty="0"/>
              <a:t>由于</a:t>
            </a:r>
            <a:r>
              <a:rPr lang="en-US" altLang="zh-CN" dirty="0"/>
              <a:t>int a</a:t>
            </a:r>
            <a:r>
              <a:rPr lang="zh-CN" altLang="en-US" dirty="0"/>
              <a:t>占用</a:t>
            </a:r>
            <a:r>
              <a:rPr lang="en-US" altLang="zh-CN" dirty="0"/>
              <a:t>4</a:t>
            </a:r>
            <a:r>
              <a:rPr lang="zh-CN" altLang="en-US" dirty="0"/>
              <a:t>个字节，存储</a:t>
            </a:r>
            <a:r>
              <a:rPr lang="en-US" altLang="zh-CN" dirty="0"/>
              <a:t>-9</a:t>
            </a:r>
            <a:r>
              <a:rPr lang="zh-CN" altLang="en-US" dirty="0"/>
              <a:t>时，其机内形式为：（补码）</a:t>
            </a:r>
            <a:endParaRPr lang="en-US" altLang="zh-CN" dirty="0"/>
          </a:p>
          <a:p>
            <a:pPr marL="1200150" lvl="2"/>
            <a:r>
              <a:rPr lang="en-US" altLang="zh-CN" sz="1800" dirty="0"/>
              <a:t>[-9]</a:t>
            </a:r>
            <a:r>
              <a:rPr lang="zh-CN" altLang="en-US" sz="1800" baseline="-25000" dirty="0"/>
              <a:t>补</a:t>
            </a:r>
            <a:r>
              <a:rPr lang="en-US" altLang="zh-CN" sz="1800" dirty="0"/>
              <a:t>= </a:t>
            </a:r>
            <a:r>
              <a:rPr lang="en-US" altLang="zh-CN" sz="1800" b="1" dirty="0"/>
              <a:t>1111 1111 1111 1111 </a:t>
            </a:r>
            <a:r>
              <a:rPr lang="en-US" altLang="zh-CN" sz="1800" b="1" dirty="0">
                <a:solidFill>
                  <a:srgbClr val="C00000"/>
                </a:solidFill>
              </a:rPr>
              <a:t>1</a:t>
            </a:r>
            <a:r>
              <a:rPr lang="en-US" altLang="zh-CN" sz="1800" b="1" dirty="0">
                <a:solidFill>
                  <a:srgbClr val="0000CC"/>
                </a:solidFill>
              </a:rPr>
              <a:t>111 1111 1111 0111  </a:t>
            </a:r>
            <a:r>
              <a:rPr lang="en-US" altLang="zh-CN" sz="1800" dirty="0"/>
              <a:t>(32</a:t>
            </a:r>
            <a:r>
              <a:rPr lang="zh-CN" altLang="en-US" sz="1800" dirty="0"/>
              <a:t>位</a:t>
            </a:r>
            <a:r>
              <a:rPr lang="en-US" altLang="zh-CN" sz="1800" dirty="0"/>
              <a:t>2</a:t>
            </a:r>
            <a:r>
              <a:rPr lang="zh-CN" altLang="en-US" sz="1800" dirty="0"/>
              <a:t>进制补码</a:t>
            </a:r>
            <a:r>
              <a:rPr lang="en-US" altLang="zh-CN" sz="1800" dirty="0"/>
              <a:t>)</a:t>
            </a:r>
            <a:r>
              <a:rPr lang="zh-CN" altLang="en-US" sz="1800" dirty="0"/>
              <a:t>；</a:t>
            </a:r>
            <a:endParaRPr lang="en-US" altLang="zh-CN" sz="1800" dirty="0"/>
          </a:p>
          <a:p>
            <a:pPr marL="971550" lvl="1"/>
            <a:endParaRPr lang="en-US" altLang="zh-CN" dirty="0"/>
          </a:p>
          <a:p>
            <a:pPr marL="971550" lvl="1"/>
            <a:r>
              <a:rPr lang="zh-CN" altLang="en-US" dirty="0"/>
              <a:t>因此，将短整型变量</a:t>
            </a:r>
            <a:r>
              <a:rPr lang="en-US" altLang="zh-CN" dirty="0" err="1"/>
              <a:t>sh</a:t>
            </a:r>
            <a:r>
              <a:rPr lang="zh-CN" altLang="en-US" dirty="0"/>
              <a:t>的内容（</a:t>
            </a:r>
            <a:r>
              <a:rPr lang="en-US" altLang="zh-CN" dirty="0"/>
              <a:t>-9</a:t>
            </a:r>
            <a:r>
              <a:rPr lang="zh-CN" altLang="en-US" dirty="0"/>
              <a:t>）存放到整型变量</a:t>
            </a:r>
            <a:r>
              <a:rPr lang="en-US" altLang="zh-CN" dirty="0"/>
              <a:t>a</a:t>
            </a:r>
            <a:r>
              <a:rPr lang="zh-CN" altLang="en-US" dirty="0"/>
              <a:t>的低</a:t>
            </a:r>
            <a:r>
              <a:rPr lang="en-US" altLang="zh-CN" dirty="0"/>
              <a:t>2</a:t>
            </a:r>
            <a:r>
              <a:rPr lang="zh-CN" altLang="en-US" dirty="0"/>
              <a:t>个字节；</a:t>
            </a:r>
            <a:endParaRPr lang="en-US" altLang="zh-CN" dirty="0"/>
          </a:p>
          <a:p>
            <a:pPr marL="971550" lvl="1"/>
            <a:r>
              <a:rPr lang="en-US" altLang="zh-CN" b="1" dirty="0"/>
              <a:t>a</a:t>
            </a:r>
            <a:r>
              <a:rPr lang="zh-CN" altLang="en-US" b="1" dirty="0"/>
              <a:t>的高</a:t>
            </a:r>
            <a:r>
              <a:rPr lang="en-US" altLang="zh-CN" b="1" dirty="0"/>
              <a:t>2</a:t>
            </a:r>
            <a:r>
              <a:rPr lang="zh-CN" altLang="en-US" b="1" dirty="0"/>
              <a:t>个字节应该填充</a:t>
            </a:r>
            <a:r>
              <a:rPr lang="en-US" altLang="zh-CN" b="1" dirty="0">
                <a:solidFill>
                  <a:srgbClr val="C00000"/>
                </a:solidFill>
              </a:rPr>
              <a:t>1</a:t>
            </a:r>
            <a:r>
              <a:rPr lang="zh-CN" altLang="en-US" b="1" dirty="0"/>
              <a:t>，以补齐</a:t>
            </a:r>
            <a:r>
              <a:rPr lang="en-US" altLang="zh-CN" b="1" dirty="0"/>
              <a:t>a</a:t>
            </a:r>
            <a:r>
              <a:rPr lang="zh-CN" altLang="en-US" b="1" dirty="0"/>
              <a:t>的</a:t>
            </a:r>
            <a:r>
              <a:rPr lang="en-US" altLang="zh-CN" b="1" dirty="0"/>
              <a:t>4</a:t>
            </a:r>
            <a:r>
              <a:rPr lang="zh-CN" altLang="en-US" b="1" dirty="0"/>
              <a:t>个字节的位数；</a:t>
            </a:r>
            <a:endParaRPr lang="en-US" altLang="zh-CN" b="1" dirty="0"/>
          </a:p>
          <a:p>
            <a:pPr marL="971550" lvl="1"/>
            <a:r>
              <a:rPr lang="zh-CN" altLang="en-US" dirty="0"/>
              <a:t>由于变量</a:t>
            </a:r>
            <a:r>
              <a:rPr lang="en-US" altLang="zh-CN" dirty="0" err="1"/>
              <a:t>sh</a:t>
            </a:r>
            <a:r>
              <a:rPr lang="zh-CN" altLang="en-US" dirty="0"/>
              <a:t>（</a:t>
            </a:r>
            <a:r>
              <a:rPr lang="en-US" altLang="zh-CN" dirty="0"/>
              <a:t>-9</a:t>
            </a:r>
            <a:r>
              <a:rPr lang="zh-CN" altLang="en-US" dirty="0"/>
              <a:t>）的</a:t>
            </a:r>
            <a:r>
              <a:rPr lang="zh-CN" altLang="en-US" b="1" dirty="0"/>
              <a:t>符号位为</a:t>
            </a:r>
            <a:r>
              <a:rPr lang="en-US" altLang="zh-CN" b="1" dirty="0"/>
              <a:t>1</a:t>
            </a:r>
            <a:r>
              <a:rPr lang="zh-CN" altLang="en-US" dirty="0"/>
              <a:t>，因此</a:t>
            </a:r>
            <a:r>
              <a:rPr lang="en-US" altLang="zh-CN" dirty="0"/>
              <a:t>a</a:t>
            </a:r>
            <a:r>
              <a:rPr lang="zh-CN" altLang="en-US" dirty="0"/>
              <a:t>的高</a:t>
            </a:r>
            <a:r>
              <a:rPr lang="en-US" altLang="zh-CN" dirty="0"/>
              <a:t>2</a:t>
            </a:r>
            <a:r>
              <a:rPr lang="zh-CN" altLang="en-US" dirty="0"/>
              <a:t>个字节填充的是其符号位（</a:t>
            </a:r>
            <a:r>
              <a:rPr lang="en-US" altLang="zh-CN" dirty="0"/>
              <a:t>1</a:t>
            </a:r>
            <a:r>
              <a:rPr lang="zh-CN" altLang="en-US" dirty="0"/>
              <a:t>），</a:t>
            </a:r>
            <a:r>
              <a:rPr lang="zh-CN" altLang="en-US" b="1" dirty="0">
                <a:solidFill>
                  <a:srgbClr val="FF0000"/>
                </a:solidFill>
              </a:rPr>
              <a:t>称为符号位扩展</a:t>
            </a:r>
            <a:r>
              <a:rPr lang="zh-CN" altLang="en-US" dirty="0"/>
              <a:t>；</a:t>
            </a:r>
            <a:endParaRPr lang="en-US" altLang="zh-CN" dirty="0"/>
          </a:p>
          <a:p>
            <a:pPr marL="971550" lvl="1"/>
            <a:r>
              <a:rPr lang="zh-CN" altLang="en-US" dirty="0">
                <a:solidFill>
                  <a:srgbClr val="0000CC"/>
                </a:solidFill>
              </a:rPr>
              <a:t>符号位扩展由机器自动完成，我们无法感知；</a:t>
            </a:r>
            <a:endParaRPr lang="en-US" altLang="zh-CN" dirty="0">
              <a:solidFill>
                <a:srgbClr val="0000CC"/>
              </a:solidFill>
            </a:endParaRPr>
          </a:p>
          <a:p>
            <a:pPr marL="971550" lvl="1"/>
            <a:endParaRPr lang="en-US" altLang="zh-CN" dirty="0"/>
          </a:p>
          <a:p>
            <a:pPr marL="971550" lvl="1"/>
            <a:endParaRPr lang="en-US" altLang="zh-CN" dirty="0"/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zh-CN" dirty="0"/>
          </a:p>
          <a:p>
            <a:pPr marL="342900" indent="-342900">
              <a:buFont typeface="Wingdings" panose="05000000000000000000" pitchFamily="2" charset="2"/>
              <a:buChar char="l"/>
            </a:pPr>
            <a:endParaRPr lang="zh-CN" altLang="en-US" dirty="0"/>
          </a:p>
        </p:txBody>
      </p:sp>
      <p:sp>
        <p:nvSpPr>
          <p:cNvPr id="4" name="对话气泡: 圆角矩形 3">
            <a:extLst>
              <a:ext uri="{FF2B5EF4-FFF2-40B4-BE49-F238E27FC236}">
                <a16:creationId xmlns:a16="http://schemas.microsoft.com/office/drawing/2014/main" id="{D21CB0BD-C5C6-495C-A7B7-1FCBD9B578B9}"/>
              </a:ext>
            </a:extLst>
          </p:cNvPr>
          <p:cNvSpPr/>
          <p:nvPr/>
        </p:nvSpPr>
        <p:spPr bwMode="auto">
          <a:xfrm>
            <a:off x="4052945" y="3078760"/>
            <a:ext cx="1459685" cy="367018"/>
          </a:xfrm>
          <a:prstGeom prst="wedgeRoundRectCallout">
            <a:avLst>
              <a:gd name="adj1" fmla="val -26005"/>
              <a:gd name="adj2" fmla="val -81250"/>
              <a:gd name="adj3" fmla="val 16667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lang="en-US" altLang="zh-CN" sz="1600" dirty="0" err="1">
                <a:solidFill>
                  <a:srgbClr val="000000"/>
                </a:solidFill>
                <a:ea typeface="宋体" panose="02010600030101010101" pitchFamily="2" charset="-122"/>
              </a:rPr>
              <a:t>s</a:t>
            </a:r>
            <a:r>
              <a:rPr kumimoji="0" lang="en-US" altLang="zh-CN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h</a:t>
            </a:r>
            <a:r>
              <a:rPr kumimoji="0" lang="zh-CN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的符号位</a:t>
            </a:r>
          </a:p>
        </p:txBody>
      </p:sp>
    </p:spTree>
    <p:extLst>
      <p:ext uri="{BB962C8B-B14F-4D97-AF65-F5344CB8AC3E}">
        <p14:creationId xmlns:p14="http://schemas.microsoft.com/office/powerpoint/2010/main" val="4284484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声明部分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85775" y="977121"/>
                <a:ext cx="8246746" cy="5345112"/>
              </a:xfrm>
            </p:spPr>
            <p:txBody>
              <a:bodyPr/>
              <a:lstStyle/>
              <a:p>
                <a:pPr marL="285750" indent="-285750">
                  <a:lnSpc>
                    <a:spcPct val="100000"/>
                  </a:lnSpc>
                  <a:spcBef>
                    <a:spcPts val="600"/>
                  </a:spcBef>
                  <a:buClr>
                    <a:schemeClr val="folHlink"/>
                  </a:buClr>
                  <a:buSzPct val="110000"/>
                  <a:buFont typeface="Wingdings" panose="05000000000000000000" pitchFamily="2" charset="2"/>
                  <a:buChar char=""/>
                  <a:defRPr/>
                </a:pPr>
                <a:r>
                  <a:rPr lang="zh-CN" altLang="en-US" sz="1800" dirty="0" smtClean="0">
                    <a:solidFill>
                      <a:srgbClr val="0000CC"/>
                    </a:solidFill>
                  </a:rPr>
                  <a:t>声明执行部分要使用的变量或函数</a:t>
                </a:r>
                <a:endParaRPr lang="en-US" altLang="en-US" sz="1800" dirty="0">
                  <a:solidFill>
                    <a:srgbClr val="0000CC"/>
                  </a:solidFill>
                </a:endParaRPr>
              </a:p>
              <a:p>
                <a:pPr eaLnBrk="1" hangingPunct="1">
                  <a:lnSpc>
                    <a:spcPct val="100000"/>
                  </a:lnSpc>
                  <a:spcBef>
                    <a:spcPts val="600"/>
                  </a:spcBef>
                  <a:buClr>
                    <a:schemeClr val="folHlink"/>
                  </a:buClr>
                  <a:buSzPct val="110000"/>
                  <a:buFont typeface="Wingdings" panose="05000000000000000000" pitchFamily="2" charset="2"/>
                  <a:buNone/>
                  <a:defRPr/>
                </a:pPr>
                <a:r>
                  <a:rPr lang="en-US" altLang="en-US" sz="1800" dirty="0">
                    <a:solidFill>
                      <a:srgbClr val="000000"/>
                    </a:solidFill>
                  </a:rPr>
                  <a:t>           </a:t>
                </a:r>
                <a:r>
                  <a:rPr lang="en-US" altLang="en-US" sz="1600" dirty="0">
                    <a:solidFill>
                      <a:srgbClr val="000000"/>
                    </a:solidFill>
                  </a:rPr>
                  <a:t>float </a:t>
                </a:r>
                <a:r>
                  <a:rPr lang="en-US" altLang="en-US" sz="1600" dirty="0" err="1">
                    <a:solidFill>
                      <a:srgbClr val="000000"/>
                    </a:solidFill>
                  </a:rPr>
                  <a:t>ApplePrice</a:t>
                </a:r>
                <a:r>
                  <a:rPr lang="en-US" altLang="en-US" sz="1600" dirty="0">
                    <a:solidFill>
                      <a:srgbClr val="000000"/>
                    </a:solidFill>
                  </a:rPr>
                  <a:t>=3.5;</a:t>
                </a:r>
                <a:r>
                  <a:rPr lang="en-US" altLang="zh-CN" sz="1600" dirty="0">
                    <a:solidFill>
                      <a:srgbClr val="000000"/>
                    </a:solidFill>
                  </a:rPr>
                  <a:t>      </a:t>
                </a:r>
                <a:r>
                  <a:rPr lang="en-US" altLang="en-US" sz="1600" dirty="0" smtClean="0">
                    <a:solidFill>
                      <a:srgbClr val="000000"/>
                    </a:solidFill>
                  </a:rPr>
                  <a:t>//</a:t>
                </a:r>
                <a:r>
                  <a:rPr lang="zh-CN" altLang="en-US" sz="1600" dirty="0" smtClean="0">
                    <a:solidFill>
                      <a:srgbClr val="000000"/>
                    </a:solidFill>
                  </a:rPr>
                  <a:t>变量</a:t>
                </a:r>
                <a:r>
                  <a:rPr lang="en-US" altLang="en-US" sz="1600" dirty="0" smtClean="0">
                    <a:solidFill>
                      <a:srgbClr val="000000"/>
                    </a:solidFill>
                  </a:rPr>
                  <a:t>1</a:t>
                </a:r>
                <a:r>
                  <a:rPr lang="en-US" altLang="en-US" sz="1600" dirty="0">
                    <a:solidFill>
                      <a:srgbClr val="000000"/>
                    </a:solidFill>
                  </a:rPr>
                  <a:t>（苹果单价，3.5元/</a:t>
                </a:r>
                <a:r>
                  <a:rPr lang="en-US" altLang="en-US" sz="1600" dirty="0" err="1">
                    <a:solidFill>
                      <a:srgbClr val="000000"/>
                    </a:solidFill>
                  </a:rPr>
                  <a:t>公斤</a:t>
                </a:r>
                <a:r>
                  <a:rPr lang="en-US" altLang="en-US" sz="1600" dirty="0">
                    <a:solidFill>
                      <a:srgbClr val="000000"/>
                    </a:solidFill>
                  </a:rPr>
                  <a:t>）</a:t>
                </a:r>
              </a:p>
              <a:p>
                <a:pPr eaLnBrk="1" hangingPunct="1">
                  <a:lnSpc>
                    <a:spcPct val="100000"/>
                  </a:lnSpc>
                  <a:spcBef>
                    <a:spcPts val="600"/>
                  </a:spcBef>
                  <a:buClr>
                    <a:schemeClr val="folHlink"/>
                  </a:buClr>
                  <a:buSzPct val="110000"/>
                  <a:buFont typeface="Wingdings" panose="05000000000000000000" pitchFamily="2" charset="2"/>
                  <a:buNone/>
                  <a:defRPr/>
                </a:pPr>
                <a:r>
                  <a:rPr lang="en-US" altLang="en-US" sz="1600" dirty="0">
                    <a:solidFill>
                      <a:srgbClr val="000000"/>
                    </a:solidFill>
                  </a:rPr>
                  <a:t> </a:t>
                </a:r>
                <a:r>
                  <a:rPr lang="en-US" altLang="en-US" sz="1600" dirty="0" smtClean="0">
                    <a:solidFill>
                      <a:srgbClr val="000000"/>
                    </a:solidFill>
                  </a:rPr>
                  <a:t>           float </a:t>
                </a:r>
                <a:r>
                  <a:rPr lang="en-US" altLang="en-US" sz="1600" dirty="0" err="1">
                    <a:solidFill>
                      <a:srgbClr val="000000"/>
                    </a:solidFill>
                  </a:rPr>
                  <a:t>BananaPrice</a:t>
                </a:r>
                <a:r>
                  <a:rPr lang="en-US" altLang="en-US" sz="1600" dirty="0">
                    <a:solidFill>
                      <a:srgbClr val="000000"/>
                    </a:solidFill>
                  </a:rPr>
                  <a:t>=4.2;</a:t>
                </a:r>
                <a:r>
                  <a:rPr lang="en-US" altLang="zh-CN" sz="1600" dirty="0">
                    <a:solidFill>
                      <a:srgbClr val="000000"/>
                    </a:solidFill>
                  </a:rPr>
                  <a:t>    </a:t>
                </a:r>
                <a:r>
                  <a:rPr lang="en-US" altLang="en-US" sz="1600" dirty="0" smtClean="0">
                    <a:solidFill>
                      <a:srgbClr val="000000"/>
                    </a:solidFill>
                  </a:rPr>
                  <a:t>//</a:t>
                </a:r>
                <a:r>
                  <a:rPr lang="zh-CN" altLang="en-US" sz="1600" dirty="0">
                    <a:solidFill>
                      <a:srgbClr val="000000"/>
                    </a:solidFill>
                  </a:rPr>
                  <a:t>变量</a:t>
                </a:r>
                <a:r>
                  <a:rPr lang="en-US" altLang="en-US" sz="1600" dirty="0" smtClean="0">
                    <a:solidFill>
                      <a:srgbClr val="000000"/>
                    </a:solidFill>
                  </a:rPr>
                  <a:t>2</a:t>
                </a:r>
                <a:r>
                  <a:rPr lang="en-US" altLang="en-US" sz="1600" dirty="0">
                    <a:solidFill>
                      <a:srgbClr val="000000"/>
                    </a:solidFill>
                  </a:rPr>
                  <a:t>（香蕉单价，4.2元/</a:t>
                </a:r>
                <a:r>
                  <a:rPr lang="en-US" altLang="en-US" sz="1600" dirty="0" err="1">
                    <a:solidFill>
                      <a:srgbClr val="000000"/>
                    </a:solidFill>
                  </a:rPr>
                  <a:t>公斤</a:t>
                </a:r>
                <a:r>
                  <a:rPr lang="en-US" altLang="en-US" sz="1600" dirty="0">
                    <a:solidFill>
                      <a:srgbClr val="000000"/>
                    </a:solidFill>
                  </a:rPr>
                  <a:t>）</a:t>
                </a:r>
              </a:p>
              <a:p>
                <a:pPr eaLnBrk="1" hangingPunct="1">
                  <a:lnSpc>
                    <a:spcPct val="100000"/>
                  </a:lnSpc>
                  <a:spcBef>
                    <a:spcPts val="600"/>
                  </a:spcBef>
                  <a:buClr>
                    <a:schemeClr val="folHlink"/>
                  </a:buClr>
                  <a:buSzPct val="110000"/>
                  <a:buFont typeface="Wingdings" panose="05000000000000000000" pitchFamily="2" charset="2"/>
                  <a:buNone/>
                  <a:defRPr/>
                </a:pPr>
                <a:r>
                  <a:rPr lang="en-US" altLang="en-US" sz="1600" dirty="0">
                    <a:solidFill>
                      <a:srgbClr val="000000"/>
                    </a:solidFill>
                  </a:rPr>
                  <a:t> </a:t>
                </a:r>
                <a:r>
                  <a:rPr lang="en-US" altLang="en-US" sz="1600" dirty="0" smtClean="0">
                    <a:solidFill>
                      <a:srgbClr val="000000"/>
                    </a:solidFill>
                  </a:rPr>
                  <a:t>           float </a:t>
                </a:r>
                <a:r>
                  <a:rPr lang="en-US" altLang="en-US" sz="1600" dirty="0" err="1">
                    <a:solidFill>
                      <a:srgbClr val="000000"/>
                    </a:solidFill>
                  </a:rPr>
                  <a:t>AppleWeight</a:t>
                </a:r>
                <a:r>
                  <a:rPr lang="en-US" altLang="en-US" sz="1600" dirty="0">
                    <a:solidFill>
                      <a:srgbClr val="000000"/>
                    </a:solidFill>
                  </a:rPr>
                  <a:t>=0.0;</a:t>
                </a:r>
                <a:r>
                  <a:rPr lang="en-US" altLang="zh-CN" sz="1600" dirty="0">
                    <a:solidFill>
                      <a:srgbClr val="000000"/>
                    </a:solidFill>
                  </a:rPr>
                  <a:t>   </a:t>
                </a:r>
                <a:r>
                  <a:rPr lang="en-US" altLang="en-US" sz="1600" dirty="0" smtClean="0">
                    <a:solidFill>
                      <a:srgbClr val="000000"/>
                    </a:solidFill>
                  </a:rPr>
                  <a:t>//</a:t>
                </a:r>
                <a:r>
                  <a:rPr lang="zh-CN" altLang="en-US" sz="1600" dirty="0">
                    <a:solidFill>
                      <a:srgbClr val="000000"/>
                    </a:solidFill>
                  </a:rPr>
                  <a:t>变量</a:t>
                </a:r>
                <a:r>
                  <a:rPr lang="en-US" altLang="en-US" sz="1600" dirty="0" smtClean="0">
                    <a:solidFill>
                      <a:srgbClr val="000000"/>
                    </a:solidFill>
                  </a:rPr>
                  <a:t>3</a:t>
                </a:r>
                <a:r>
                  <a:rPr lang="en-US" altLang="en-US" sz="1600" dirty="0">
                    <a:solidFill>
                      <a:srgbClr val="000000"/>
                    </a:solidFill>
                  </a:rPr>
                  <a:t>（苹果重量，初始化为0）</a:t>
                </a:r>
              </a:p>
              <a:p>
                <a:pPr eaLnBrk="1" hangingPunct="1">
                  <a:lnSpc>
                    <a:spcPct val="100000"/>
                  </a:lnSpc>
                  <a:spcBef>
                    <a:spcPts val="600"/>
                  </a:spcBef>
                  <a:buClr>
                    <a:schemeClr val="folHlink"/>
                  </a:buClr>
                  <a:buSzPct val="110000"/>
                  <a:buFont typeface="Wingdings" panose="05000000000000000000" pitchFamily="2" charset="2"/>
                  <a:buNone/>
                  <a:defRPr/>
                </a:pPr>
                <a:r>
                  <a:rPr lang="zh-CN" altLang="en-US" sz="1600" dirty="0">
                    <a:solidFill>
                      <a:srgbClr val="000000"/>
                    </a:solidFill>
                  </a:rPr>
                  <a:t> </a:t>
                </a:r>
                <a:r>
                  <a:rPr lang="zh-CN" altLang="en-US" sz="1600" dirty="0" smtClean="0">
                    <a:solidFill>
                      <a:srgbClr val="000000"/>
                    </a:solidFill>
                  </a:rPr>
                  <a:t>           </a:t>
                </a:r>
                <a:r>
                  <a:rPr lang="en-US" altLang="en-US" sz="1600" dirty="0" smtClean="0">
                    <a:solidFill>
                      <a:srgbClr val="000000"/>
                    </a:solidFill>
                  </a:rPr>
                  <a:t>float </a:t>
                </a:r>
                <a:r>
                  <a:rPr lang="en-US" altLang="en-US" sz="1600" dirty="0" err="1">
                    <a:solidFill>
                      <a:srgbClr val="000000"/>
                    </a:solidFill>
                  </a:rPr>
                  <a:t>BananaWeight</a:t>
                </a:r>
                <a:r>
                  <a:rPr lang="en-US" altLang="en-US" sz="1600" dirty="0">
                    <a:solidFill>
                      <a:srgbClr val="000000"/>
                    </a:solidFill>
                  </a:rPr>
                  <a:t>=0.0;</a:t>
                </a:r>
                <a:r>
                  <a:rPr lang="en-US" altLang="zh-CN" sz="1600" dirty="0">
                    <a:solidFill>
                      <a:srgbClr val="000000"/>
                    </a:solidFill>
                  </a:rPr>
                  <a:t> </a:t>
                </a:r>
                <a:r>
                  <a:rPr lang="en-US" altLang="en-US" sz="1600" dirty="0" smtClean="0">
                    <a:solidFill>
                      <a:srgbClr val="000000"/>
                    </a:solidFill>
                  </a:rPr>
                  <a:t>//</a:t>
                </a:r>
                <a:r>
                  <a:rPr lang="zh-CN" altLang="en-US" sz="1600" dirty="0">
                    <a:solidFill>
                      <a:srgbClr val="000000"/>
                    </a:solidFill>
                  </a:rPr>
                  <a:t>变量</a:t>
                </a:r>
                <a:r>
                  <a:rPr lang="en-US" altLang="en-US" sz="1600" dirty="0" smtClean="0">
                    <a:solidFill>
                      <a:srgbClr val="000000"/>
                    </a:solidFill>
                  </a:rPr>
                  <a:t>4</a:t>
                </a:r>
                <a:r>
                  <a:rPr lang="en-US" altLang="en-US" sz="1600" dirty="0">
                    <a:solidFill>
                      <a:srgbClr val="000000"/>
                    </a:solidFill>
                  </a:rPr>
                  <a:t>（香蕉重量，初始化为0）</a:t>
                </a:r>
              </a:p>
              <a:p>
                <a:pPr eaLnBrk="1" hangingPunct="1">
                  <a:lnSpc>
                    <a:spcPct val="100000"/>
                  </a:lnSpc>
                  <a:spcBef>
                    <a:spcPts val="600"/>
                  </a:spcBef>
                  <a:buClr>
                    <a:schemeClr val="folHlink"/>
                  </a:buClr>
                  <a:buSzPct val="110000"/>
                  <a:buFont typeface="Wingdings" panose="05000000000000000000" pitchFamily="2" charset="2"/>
                  <a:buNone/>
                  <a:defRPr/>
                </a:pPr>
                <a:r>
                  <a:rPr lang="en-US" altLang="en-US" sz="1600" dirty="0">
                    <a:solidFill>
                      <a:srgbClr val="000000"/>
                    </a:solidFill>
                  </a:rPr>
                  <a:t> </a:t>
                </a:r>
                <a:r>
                  <a:rPr lang="en-US" altLang="en-US" sz="1600" dirty="0" smtClean="0">
                    <a:solidFill>
                      <a:srgbClr val="000000"/>
                    </a:solidFill>
                  </a:rPr>
                  <a:t>           float </a:t>
                </a:r>
                <a:r>
                  <a:rPr lang="en-US" altLang="en-US" sz="1600" dirty="0">
                    <a:solidFill>
                      <a:srgbClr val="000000"/>
                    </a:solidFill>
                  </a:rPr>
                  <a:t>Total=0.0;	       </a:t>
                </a:r>
                <a:r>
                  <a:rPr lang="en-US" altLang="en-US" sz="1600" dirty="0" smtClean="0">
                    <a:solidFill>
                      <a:srgbClr val="000000"/>
                    </a:solidFill>
                  </a:rPr>
                  <a:t>      //</a:t>
                </a:r>
                <a:r>
                  <a:rPr lang="zh-CN" altLang="en-US" sz="1600" dirty="0">
                    <a:solidFill>
                      <a:srgbClr val="000000"/>
                    </a:solidFill>
                  </a:rPr>
                  <a:t>变量</a:t>
                </a:r>
                <a:r>
                  <a:rPr lang="en-US" altLang="en-US" sz="1600" dirty="0" smtClean="0">
                    <a:solidFill>
                      <a:srgbClr val="000000"/>
                    </a:solidFill>
                  </a:rPr>
                  <a:t>5</a:t>
                </a:r>
                <a:r>
                  <a:rPr lang="en-US" altLang="en-US" sz="1600" dirty="0">
                    <a:solidFill>
                      <a:srgbClr val="000000"/>
                    </a:solidFill>
                  </a:rPr>
                  <a:t>（总钱数，初始化为0</a:t>
                </a:r>
                <a:r>
                  <a:rPr lang="en-US" altLang="zh-CN" sz="1600" dirty="0">
                    <a:solidFill>
                      <a:srgbClr val="000000"/>
                    </a:solidFill>
                  </a:rPr>
                  <a:t>)</a:t>
                </a:r>
              </a:p>
              <a:p>
                <a:pPr marL="342900" indent="-342900">
                  <a:spcBef>
                    <a:spcPts val="600"/>
                  </a:spcBef>
                  <a:buFont typeface="Wingdings" panose="05000000000000000000" pitchFamily="2" charset="2"/>
                  <a:buChar char="n"/>
                </a:pPr>
                <a:r>
                  <a:rPr lang="zh-CN" altLang="en-US" sz="1800" dirty="0" smtClean="0">
                    <a:solidFill>
                      <a:srgbClr val="000000"/>
                    </a:solidFill>
                  </a:rPr>
                  <a:t>语句 </a:t>
                </a:r>
                <a:r>
                  <a:rPr lang="en-US" altLang="en-US" sz="1800" dirty="0">
                    <a:solidFill>
                      <a:srgbClr val="7030A0"/>
                    </a:solidFill>
                  </a:rPr>
                  <a:t>float </a:t>
                </a:r>
                <a:r>
                  <a:rPr lang="en-US" altLang="en-US" sz="1800" dirty="0" err="1" smtClean="0">
                    <a:solidFill>
                      <a:srgbClr val="7030A0"/>
                    </a:solidFill>
                  </a:rPr>
                  <a:t>ApplePrice</a:t>
                </a:r>
                <a:r>
                  <a:rPr lang="en-US" altLang="en-US" sz="1800" dirty="0" smtClean="0">
                    <a:solidFill>
                      <a:srgbClr val="7030A0"/>
                    </a:solidFill>
                  </a:rPr>
                  <a:t>=3.5</a:t>
                </a:r>
                <a:r>
                  <a:rPr lang="zh-CN" altLang="en-US" sz="1800" dirty="0">
                    <a:solidFill>
                      <a:srgbClr val="000000"/>
                    </a:solidFill>
                  </a:rPr>
                  <a:t>的含义</a:t>
                </a:r>
                <a:r>
                  <a:rPr lang="en-US" altLang="zh-CN" sz="1800" dirty="0">
                    <a:solidFill>
                      <a:srgbClr val="000000"/>
                    </a:solidFill>
                  </a:rPr>
                  <a:t> </a:t>
                </a:r>
                <a:endParaRPr lang="en-US" altLang="zh-CN" sz="1800" dirty="0" smtClean="0">
                  <a:solidFill>
                    <a:srgbClr val="000000"/>
                  </a:solidFill>
                </a:endParaRPr>
              </a:p>
              <a:p>
                <a:pPr marL="971550" lvl="1">
                  <a:buFont typeface="Wingdings" panose="05000000000000000000" pitchFamily="2" charset="2"/>
                  <a:buChar char="l"/>
                </a:pPr>
                <a:r>
                  <a:rPr lang="zh-CN" altLang="en-US" sz="1600" dirty="0" smtClean="0">
                    <a:solidFill>
                      <a:srgbClr val="000000"/>
                    </a:solidFill>
                  </a:rPr>
                  <a:t>声明了一个</a:t>
                </a:r>
                <a:r>
                  <a:rPr lang="zh-CN" altLang="en-US" sz="1600" b="1" dirty="0" smtClean="0">
                    <a:solidFill>
                      <a:srgbClr val="C00000"/>
                    </a:solidFill>
                  </a:rPr>
                  <a:t>浮点数类型的变量</a:t>
                </a:r>
                <a:r>
                  <a:rPr lang="en-US" altLang="en-US" sz="1600" dirty="0" err="1" smtClean="0">
                    <a:solidFill>
                      <a:srgbClr val="7030A0"/>
                    </a:solidFill>
                  </a:rPr>
                  <a:t>ApplePrice</a:t>
                </a:r>
                <a:r>
                  <a:rPr lang="zh-CN" altLang="en-US" sz="1600" dirty="0" smtClean="0">
                    <a:solidFill>
                      <a:srgbClr val="7030A0"/>
                    </a:solidFill>
                  </a:rPr>
                  <a:t>，并将其初始化为</a:t>
                </a:r>
                <a:r>
                  <a:rPr lang="en-US" altLang="zh-CN" sz="1600" dirty="0" smtClean="0">
                    <a:solidFill>
                      <a:srgbClr val="7030A0"/>
                    </a:solidFill>
                  </a:rPr>
                  <a:t>3.5</a:t>
                </a:r>
                <a:endParaRPr lang="en-US" altLang="zh-CN" sz="1600" dirty="0">
                  <a:solidFill>
                    <a:srgbClr val="000000"/>
                  </a:solidFill>
                </a:endParaRPr>
              </a:p>
              <a:p>
                <a:pPr marL="342900" indent="-342900">
                  <a:spcBef>
                    <a:spcPts val="600"/>
                  </a:spcBef>
                  <a:buFont typeface="Wingdings" panose="05000000000000000000" pitchFamily="2" charset="2"/>
                  <a:buChar char="n"/>
                </a:pPr>
                <a:r>
                  <a:rPr lang="zh-CN" altLang="en-US" sz="1800" dirty="0" smtClean="0">
                    <a:solidFill>
                      <a:srgbClr val="7030A0"/>
                    </a:solidFill>
                  </a:rPr>
                  <a:t>其中</a:t>
                </a:r>
                <a:r>
                  <a:rPr lang="en-US" altLang="zh-CN" sz="1800" dirty="0" smtClean="0">
                    <a:solidFill>
                      <a:srgbClr val="7030A0"/>
                    </a:solidFill>
                  </a:rPr>
                  <a:t> </a:t>
                </a:r>
              </a:p>
              <a:p>
                <a:pPr marL="971550" lvl="1">
                  <a:buFont typeface="Wingdings" panose="05000000000000000000" pitchFamily="2" charset="2"/>
                  <a:buChar char="l"/>
                </a:pPr>
                <a:r>
                  <a:rPr lang="en-US" altLang="en-US" sz="1600" dirty="0" err="1">
                    <a:solidFill>
                      <a:srgbClr val="0070C0"/>
                    </a:solidFill>
                  </a:rPr>
                  <a:t>ApplePrice</a:t>
                </a:r>
                <a:r>
                  <a:rPr lang="en-US" altLang="en-US" sz="1600" dirty="0">
                    <a:solidFill>
                      <a:srgbClr val="0070C0"/>
                    </a:solidFill>
                  </a:rPr>
                  <a:t> </a:t>
                </a:r>
                <a:r>
                  <a:rPr lang="zh-CN" altLang="en-US" sz="1600" dirty="0" smtClean="0"/>
                  <a:t>是变量名；</a:t>
                </a:r>
                <a:endParaRPr lang="en-US" altLang="zh-CN" sz="1600" dirty="0" smtClean="0"/>
              </a:p>
              <a:p>
                <a:pPr marL="1314450" lvl="2" indent="-285750">
                  <a:buFont typeface="Wingdings" panose="05000000000000000000" pitchFamily="2" charset="2"/>
                  <a:buChar char="Ø"/>
                </a:pPr>
                <a:r>
                  <a:rPr lang="en-US" altLang="zh-CN" sz="1400" dirty="0" smtClean="0"/>
                  <a:t>C</a:t>
                </a:r>
                <a:r>
                  <a:rPr lang="zh-CN" altLang="en-US" sz="1400" dirty="0" smtClean="0"/>
                  <a:t>语言中变量名、函数名等大小写敏感（</a:t>
                </a:r>
                <a:r>
                  <a:rPr lang="en-US" altLang="zh-CN" sz="1800" dirty="0"/>
                  <a:t>case sensitive</a:t>
                </a:r>
                <a:r>
                  <a:rPr lang="zh-CN" altLang="en-US" sz="1400" dirty="0" smtClean="0"/>
                  <a:t>）；</a:t>
                </a:r>
                <a:r>
                  <a:rPr lang="en-US" altLang="en-US" sz="1600" dirty="0">
                    <a:solidFill>
                      <a:srgbClr val="0070C0"/>
                    </a:solidFill>
                  </a:rPr>
                  <a:t> </a:t>
                </a:r>
                <a:r>
                  <a:rPr lang="en-US" altLang="en-US" sz="1600" dirty="0" err="1" smtClean="0">
                    <a:solidFill>
                      <a:srgbClr val="C00000"/>
                    </a:solidFill>
                  </a:rPr>
                  <a:t>A</a:t>
                </a:r>
                <a:r>
                  <a:rPr lang="en-US" altLang="en-US" sz="1600" dirty="0" err="1" smtClean="0">
                    <a:solidFill>
                      <a:srgbClr val="0070C0"/>
                    </a:solidFill>
                  </a:rPr>
                  <a:t>pplePrice</a:t>
                </a:r>
                <a14:m>
                  <m:oMath xmlns:m="http://schemas.openxmlformats.org/officeDocument/2006/math">
                    <m:r>
                      <a:rPr lang="en-US" altLang="en-US" sz="160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altLang="zh-CN" sz="1600" dirty="0" err="1" smtClean="0">
                    <a:solidFill>
                      <a:srgbClr val="C00000"/>
                    </a:solidFill>
                  </a:rPr>
                  <a:t>a</a:t>
                </a:r>
                <a:r>
                  <a:rPr lang="en-US" altLang="zh-CN" sz="1600" dirty="0" err="1" smtClean="0">
                    <a:solidFill>
                      <a:srgbClr val="0070C0"/>
                    </a:solidFill>
                  </a:rPr>
                  <a:t>pplePrice</a:t>
                </a:r>
                <a:endParaRPr lang="en-US" altLang="zh-CN" sz="1600" dirty="0" smtClean="0"/>
              </a:p>
              <a:p>
                <a:pPr marL="971550" lvl="1">
                  <a:buFont typeface="Wingdings" panose="05000000000000000000" pitchFamily="2" charset="2"/>
                  <a:buChar char="l"/>
                </a:pPr>
                <a:r>
                  <a:rPr lang="en-US" altLang="zh-CN" sz="1600" dirty="0" smtClean="0">
                    <a:solidFill>
                      <a:srgbClr val="0070C0"/>
                    </a:solidFill>
                  </a:rPr>
                  <a:t>float </a:t>
                </a:r>
                <a:r>
                  <a:rPr lang="zh-CN" altLang="en-US" sz="1600" dirty="0" smtClean="0"/>
                  <a:t>用于声明变量类型</a:t>
                </a:r>
                <a:endParaRPr lang="en-US" altLang="zh-CN" sz="1600" dirty="0" smtClean="0"/>
              </a:p>
              <a:p>
                <a:pPr marL="1314450" lvl="2" indent="-285750">
                  <a:buFont typeface="Wingdings" panose="05000000000000000000" pitchFamily="2" charset="2"/>
                  <a:buChar char="ü"/>
                </a:pPr>
                <a:r>
                  <a:rPr lang="zh-CN" altLang="en-US" sz="1400" dirty="0" smtClean="0"/>
                  <a:t>声明变量</a:t>
                </a:r>
                <a:r>
                  <a:rPr lang="en-US" altLang="en-US" sz="1400" dirty="0" err="1" smtClean="0"/>
                  <a:t>ApplePrice</a:t>
                </a:r>
                <a:r>
                  <a:rPr lang="zh-CN" altLang="en-US" sz="1400" dirty="0" smtClean="0"/>
                  <a:t>是一个浮点数（实数）类型</a:t>
                </a:r>
                <a:endParaRPr lang="en-US" altLang="zh-CN" sz="1400" dirty="0" smtClean="0"/>
              </a:p>
              <a:p>
                <a:pPr marL="1314450" lvl="2" indent="-285750">
                  <a:buFont typeface="Wingdings" panose="05000000000000000000" pitchFamily="2" charset="2"/>
                  <a:buChar char="ü"/>
                </a:pPr>
                <a:r>
                  <a:rPr lang="zh-CN" altLang="en-US" sz="1400" dirty="0" smtClean="0"/>
                  <a:t>对于不同的数据类型变量，编译器</a:t>
                </a:r>
                <a:r>
                  <a:rPr lang="zh-CN" altLang="en-US" sz="1400" dirty="0" smtClean="0">
                    <a:solidFill>
                      <a:srgbClr val="7030A0"/>
                    </a:solidFill>
                  </a:rPr>
                  <a:t>为其分配大小不等的存储空间</a:t>
                </a:r>
                <a:endParaRPr lang="en-US" altLang="zh-CN" sz="1400" dirty="0" smtClean="0">
                  <a:solidFill>
                    <a:srgbClr val="7030A0"/>
                  </a:solidFill>
                </a:endParaRPr>
              </a:p>
              <a:p>
                <a:pPr marL="1314450" lvl="2" indent="-285750">
                  <a:buFont typeface="Wingdings" panose="05000000000000000000" pitchFamily="2" charset="2"/>
                  <a:buChar char="ü"/>
                </a:pPr>
                <a:r>
                  <a:rPr lang="zh-CN" altLang="en-US" sz="1400" dirty="0"/>
                  <a:t>对于不同的</a:t>
                </a:r>
                <a:r>
                  <a:rPr lang="zh-CN" altLang="en-US" sz="1400" dirty="0" smtClean="0"/>
                  <a:t>数据类型，编译器</a:t>
                </a:r>
                <a:r>
                  <a:rPr lang="zh-CN" altLang="en-US" sz="1400" dirty="0" smtClean="0">
                    <a:solidFill>
                      <a:srgbClr val="030DCD"/>
                    </a:solidFill>
                  </a:rPr>
                  <a:t>为其所保存的数据格式也不同</a:t>
                </a:r>
                <a:endParaRPr lang="en-US" altLang="zh-CN" sz="1400" dirty="0">
                  <a:solidFill>
                    <a:srgbClr val="030DCD"/>
                  </a:solidFill>
                </a:endParaRPr>
              </a:p>
              <a:p>
                <a:pPr marL="971550" lvl="1">
                  <a:buFont typeface="Wingdings" panose="05000000000000000000" pitchFamily="2" charset="2"/>
                  <a:buChar char="l"/>
                </a:pPr>
                <a:r>
                  <a:rPr lang="en-US" altLang="zh-CN" sz="1600" b="1" dirty="0" smtClean="0">
                    <a:solidFill>
                      <a:srgbClr val="7030A0"/>
                    </a:solidFill>
                  </a:rPr>
                  <a:t>= </a:t>
                </a:r>
                <a:r>
                  <a:rPr lang="zh-CN" altLang="en-US" sz="1600" b="1" dirty="0" smtClean="0">
                    <a:solidFill>
                      <a:srgbClr val="7030A0"/>
                    </a:solidFill>
                  </a:rPr>
                  <a:t>的含义是</a:t>
                </a:r>
                <a:r>
                  <a:rPr lang="en-US" altLang="zh-CN" sz="1600" b="1" dirty="0" smtClean="0">
                    <a:solidFill>
                      <a:srgbClr val="7030A0"/>
                    </a:solidFill>
                  </a:rPr>
                  <a:t>"</a:t>
                </a:r>
                <a:r>
                  <a:rPr lang="zh-CN" altLang="en-US" sz="1600" b="1" dirty="0" smtClean="0">
                    <a:solidFill>
                      <a:srgbClr val="7030A0"/>
                    </a:solidFill>
                  </a:rPr>
                  <a:t>赋值</a:t>
                </a:r>
                <a:r>
                  <a:rPr lang="en-US" altLang="zh-CN" sz="1600" b="1" dirty="0" smtClean="0">
                    <a:solidFill>
                      <a:srgbClr val="7030A0"/>
                    </a:solidFill>
                  </a:rPr>
                  <a:t>"</a:t>
                </a:r>
                <a:r>
                  <a:rPr lang="zh-CN" altLang="en-US" sz="1600" b="1" dirty="0" smtClean="0">
                    <a:solidFill>
                      <a:srgbClr val="7030A0"/>
                    </a:solidFill>
                  </a:rPr>
                  <a:t>；</a:t>
                </a:r>
                <a:r>
                  <a:rPr lang="en-US" altLang="en-US" sz="1600" dirty="0" smtClean="0"/>
                  <a:t> </a:t>
                </a:r>
                <a:r>
                  <a:rPr lang="en-US" altLang="en-US" sz="1600" dirty="0" err="1" smtClean="0"/>
                  <a:t>ApplePrice</a:t>
                </a:r>
                <a:r>
                  <a:rPr lang="en-US" altLang="en-US" sz="1600" dirty="0" smtClean="0"/>
                  <a:t>=3.5</a:t>
                </a:r>
                <a:r>
                  <a:rPr lang="zh-CN" altLang="en-US" sz="1600" dirty="0" smtClean="0"/>
                  <a:t>读作：将</a:t>
                </a:r>
                <a:r>
                  <a:rPr lang="en-US" altLang="zh-CN" sz="1600" dirty="0" smtClean="0"/>
                  <a:t>3.5</a:t>
                </a:r>
                <a:r>
                  <a:rPr lang="zh-CN" altLang="en-US" sz="1600" dirty="0" smtClean="0"/>
                  <a:t>赋值给变量</a:t>
                </a:r>
                <a:r>
                  <a:rPr lang="en-US" altLang="en-US" sz="1600" dirty="0" err="1"/>
                  <a:t>ApplePrice</a:t>
                </a:r>
                <a:endParaRPr lang="en-US" altLang="zh-CN" sz="1600" b="1" dirty="0" smtClean="0">
                  <a:solidFill>
                    <a:srgbClr val="7030A0"/>
                  </a:solidFill>
                </a:endParaRPr>
              </a:p>
              <a:p>
                <a:pPr marL="971550" lvl="1">
                  <a:buFont typeface="Wingdings" panose="05000000000000000000" pitchFamily="2" charset="2"/>
                  <a:buChar char="l"/>
                </a:pPr>
                <a:r>
                  <a:rPr lang="zh-CN" altLang="en-US" sz="1600" dirty="0" smtClean="0">
                    <a:solidFill>
                      <a:srgbClr val="7030A0"/>
                    </a:solidFill>
                  </a:rPr>
                  <a:t>最后的</a:t>
                </a:r>
                <a:r>
                  <a:rPr lang="zh-CN" altLang="en-US" sz="1600" b="1" dirty="0" smtClean="0">
                    <a:solidFill>
                      <a:srgbClr val="7030A0"/>
                    </a:solidFill>
                  </a:rPr>
                  <a:t>分号</a:t>
                </a:r>
                <a:r>
                  <a:rPr lang="zh-CN" altLang="en-US" sz="1600" dirty="0" smtClean="0"/>
                  <a:t>是一条</a:t>
                </a:r>
                <a:r>
                  <a:rPr lang="en-US" altLang="zh-CN" sz="1600" dirty="0" smtClean="0"/>
                  <a:t>C</a:t>
                </a:r>
                <a:r>
                  <a:rPr lang="zh-CN" altLang="en-US" sz="1600" dirty="0" smtClean="0"/>
                  <a:t>语句的结束标志</a:t>
                </a:r>
                <a:endParaRPr lang="en-US" altLang="zh-CN" sz="1600" dirty="0"/>
              </a:p>
              <a:p>
                <a:pPr marL="342900" indent="-342900">
                  <a:buFont typeface="Wingdings" panose="05000000000000000000" pitchFamily="2" charset="2"/>
                  <a:buChar char="n"/>
                </a:pPr>
                <a:endParaRPr lang="en-US" altLang="zh-CN" sz="1600" dirty="0"/>
              </a:p>
              <a:p>
                <a:pPr marL="342900" indent="-342900">
                  <a:buFont typeface="Wingdings" panose="05000000000000000000" pitchFamily="2" charset="2"/>
                  <a:buChar char="n"/>
                </a:pPr>
                <a:endParaRPr lang="en-US" altLang="zh-CN" sz="2000" dirty="0" smtClean="0"/>
              </a:p>
              <a:p>
                <a:pPr marL="342900" indent="-342900">
                  <a:buFont typeface="Wingdings" panose="05000000000000000000" pitchFamily="2" charset="2"/>
                  <a:buChar char="n"/>
                </a:pPr>
                <a:endParaRPr lang="zh-CN" altLang="en-US" sz="2000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85775" y="977121"/>
                <a:ext cx="8246746" cy="5345112"/>
              </a:xfrm>
              <a:blipFill>
                <a:blip r:embed="rId2"/>
                <a:stretch>
                  <a:fillRect l="-665" t="-79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1128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关于数据的</a:t>
            </a:r>
            <a:r>
              <a:rPr lang="zh-CN" altLang="en-US" dirty="0" smtClean="0"/>
              <a:t>截取（长字节</a:t>
            </a:r>
            <a:r>
              <a:rPr lang="en-US" altLang="zh-CN" dirty="0" smtClean="0">
                <a:sym typeface="Wingdings" panose="05000000000000000000" pitchFamily="2" charset="2"/>
              </a:rPr>
              <a:t></a:t>
            </a:r>
            <a:r>
              <a:rPr lang="zh-CN" altLang="en-US" dirty="0" smtClean="0">
                <a:sym typeface="Wingdings" panose="05000000000000000000" pitchFamily="2" charset="2"/>
              </a:rPr>
              <a:t>短字节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zh-CN" dirty="0"/>
              <a:t>int a =0x0000FFFF, short </a:t>
            </a:r>
            <a:r>
              <a:rPr lang="en-US" altLang="zh-CN" dirty="0" err="1"/>
              <a:t>sh</a:t>
            </a:r>
            <a:r>
              <a:rPr lang="en-US" altLang="zh-CN" dirty="0"/>
              <a:t>=a</a:t>
            </a:r>
            <a:r>
              <a:rPr lang="zh-CN" altLang="en-US" dirty="0"/>
              <a:t>；</a:t>
            </a:r>
            <a:r>
              <a:rPr lang="en-US" altLang="zh-CN" dirty="0"/>
              <a:t>//a=+65535</a:t>
            </a:r>
          </a:p>
          <a:p>
            <a:pPr marL="971550" lvl="1"/>
            <a:r>
              <a:rPr lang="zh-CN" altLang="en-US" dirty="0"/>
              <a:t>由于</a:t>
            </a:r>
            <a:r>
              <a:rPr lang="en-US" altLang="zh-CN" dirty="0"/>
              <a:t>int a</a:t>
            </a:r>
            <a:r>
              <a:rPr lang="zh-CN" altLang="en-US" dirty="0"/>
              <a:t>占用</a:t>
            </a:r>
            <a:r>
              <a:rPr lang="en-US" altLang="zh-CN" dirty="0"/>
              <a:t>4</a:t>
            </a:r>
            <a:r>
              <a:rPr lang="zh-CN" altLang="en-US" dirty="0"/>
              <a:t>个字节，存储</a:t>
            </a:r>
            <a:r>
              <a:rPr lang="en-US" altLang="zh-CN" dirty="0"/>
              <a:t>+65535</a:t>
            </a:r>
            <a:r>
              <a:rPr lang="zh-CN" altLang="en-US" dirty="0"/>
              <a:t>时，其机器数（补码）</a:t>
            </a:r>
            <a:endParaRPr lang="en-US" altLang="zh-CN" dirty="0"/>
          </a:p>
          <a:p>
            <a:pPr marL="1200150" lvl="2"/>
            <a:r>
              <a:rPr lang="en-US" altLang="zh-CN" sz="1800" dirty="0"/>
              <a:t>[65535]</a:t>
            </a:r>
            <a:r>
              <a:rPr lang="zh-CN" altLang="en-US" sz="1800" baseline="-25000" dirty="0"/>
              <a:t>补</a:t>
            </a:r>
            <a:r>
              <a:rPr lang="en-US" altLang="zh-CN" sz="1800" dirty="0"/>
              <a:t>= </a:t>
            </a:r>
            <a:r>
              <a:rPr lang="en-US" altLang="zh-CN" sz="1800" b="1" dirty="0"/>
              <a:t>0000 0000 0000 0000 </a:t>
            </a:r>
            <a:r>
              <a:rPr lang="en-US" altLang="zh-CN" sz="1800" b="1" dirty="0">
                <a:solidFill>
                  <a:srgbClr val="0000CC"/>
                </a:solidFill>
              </a:rPr>
              <a:t>1111 1111 1111 1111 </a:t>
            </a:r>
            <a:r>
              <a:rPr lang="zh-CN" altLang="en-US" sz="1800" dirty="0"/>
              <a:t>；</a:t>
            </a:r>
            <a:endParaRPr lang="en-US" altLang="zh-CN" dirty="0"/>
          </a:p>
          <a:p>
            <a:pPr marL="971550" lvl="1"/>
            <a:r>
              <a:rPr lang="en-US" altLang="zh-CN" dirty="0" err="1"/>
              <a:t>sh</a:t>
            </a:r>
            <a:r>
              <a:rPr lang="en-US" altLang="zh-CN" dirty="0"/>
              <a:t>=a;</a:t>
            </a:r>
          </a:p>
          <a:p>
            <a:pPr marL="971550" lvl="1"/>
            <a:r>
              <a:rPr lang="zh-CN" altLang="en-US" dirty="0"/>
              <a:t>变量</a:t>
            </a:r>
            <a:r>
              <a:rPr lang="en-US" altLang="zh-CN" dirty="0" err="1"/>
              <a:t>sh</a:t>
            </a:r>
            <a:r>
              <a:rPr lang="zh-CN" altLang="en-US" dirty="0"/>
              <a:t>占用</a:t>
            </a:r>
            <a:r>
              <a:rPr lang="en-US" altLang="zh-CN" dirty="0"/>
              <a:t>2</a:t>
            </a:r>
            <a:r>
              <a:rPr lang="zh-CN" altLang="en-US" dirty="0"/>
              <a:t>字节空间，将</a:t>
            </a:r>
            <a:r>
              <a:rPr lang="en-US" altLang="zh-CN" dirty="0"/>
              <a:t>a</a:t>
            </a:r>
            <a:r>
              <a:rPr lang="zh-CN" altLang="en-US" dirty="0"/>
              <a:t>的低</a:t>
            </a:r>
            <a:r>
              <a:rPr lang="en-US" altLang="zh-CN" dirty="0"/>
              <a:t>2</a:t>
            </a:r>
            <a:r>
              <a:rPr lang="zh-CN" altLang="en-US" dirty="0"/>
              <a:t>字节内容存放到</a:t>
            </a:r>
            <a:r>
              <a:rPr lang="en-US" altLang="zh-CN" dirty="0" err="1"/>
              <a:t>sh</a:t>
            </a:r>
            <a:r>
              <a:rPr lang="zh-CN" altLang="en-US" dirty="0"/>
              <a:t>的两字节中</a:t>
            </a:r>
            <a:endParaRPr lang="en-US" altLang="zh-CN" dirty="0"/>
          </a:p>
          <a:p>
            <a:pPr marL="1200150" lvl="2"/>
            <a:r>
              <a:rPr lang="en-US" altLang="zh-CN" dirty="0" err="1"/>
              <a:t>sh</a:t>
            </a:r>
            <a:r>
              <a:rPr lang="en-US" altLang="zh-CN" dirty="0"/>
              <a:t>=</a:t>
            </a:r>
            <a:r>
              <a:rPr lang="en-US" altLang="zh-CN" b="1" dirty="0">
                <a:solidFill>
                  <a:srgbClr val="0000CC"/>
                </a:solidFill>
              </a:rPr>
              <a:t> 1111 1111 1111 1111</a:t>
            </a:r>
            <a:r>
              <a:rPr lang="zh-CN" altLang="en-US" b="1" dirty="0">
                <a:solidFill>
                  <a:srgbClr val="0000CC"/>
                </a:solidFill>
              </a:rPr>
              <a:t>；</a:t>
            </a:r>
            <a:endParaRPr lang="en-US" altLang="zh-CN" b="1" dirty="0">
              <a:solidFill>
                <a:srgbClr val="0000CC"/>
              </a:solidFill>
            </a:endParaRPr>
          </a:p>
          <a:p>
            <a:pPr marL="1200150" lvl="2"/>
            <a:r>
              <a:rPr lang="zh-CN" altLang="en-US" sz="1800" b="1" dirty="0">
                <a:solidFill>
                  <a:srgbClr val="C00000"/>
                </a:solidFill>
              </a:rPr>
              <a:t>最高位作为</a:t>
            </a:r>
            <a:r>
              <a:rPr lang="en-US" altLang="zh-CN" sz="1800" b="1" dirty="0" err="1">
                <a:solidFill>
                  <a:srgbClr val="C00000"/>
                </a:solidFill>
              </a:rPr>
              <a:t>sh</a:t>
            </a:r>
            <a:r>
              <a:rPr lang="zh-CN" altLang="en-US" sz="1800" b="1" dirty="0">
                <a:solidFill>
                  <a:srgbClr val="C00000"/>
                </a:solidFill>
              </a:rPr>
              <a:t>的符号位，因此</a:t>
            </a:r>
            <a:r>
              <a:rPr lang="en-US" altLang="zh-CN" sz="1800" b="1" dirty="0" err="1">
                <a:solidFill>
                  <a:srgbClr val="C00000"/>
                </a:solidFill>
              </a:rPr>
              <a:t>sh</a:t>
            </a:r>
            <a:r>
              <a:rPr lang="zh-CN" altLang="en-US" sz="1800" b="1" dirty="0">
                <a:solidFill>
                  <a:srgbClr val="C00000"/>
                </a:solidFill>
              </a:rPr>
              <a:t>的值为</a:t>
            </a:r>
            <a:r>
              <a:rPr lang="en-US" altLang="zh-CN" sz="1800" b="1" dirty="0">
                <a:solidFill>
                  <a:srgbClr val="C00000"/>
                </a:solidFill>
              </a:rPr>
              <a:t>-1</a:t>
            </a:r>
            <a:r>
              <a:rPr lang="zh-CN" altLang="en-US" sz="1800" b="1" dirty="0">
                <a:solidFill>
                  <a:srgbClr val="C00000"/>
                </a:solidFill>
              </a:rPr>
              <a:t>；</a:t>
            </a:r>
            <a:endParaRPr lang="en-US" altLang="zh-CN" sz="1800" b="1" dirty="0">
              <a:solidFill>
                <a:srgbClr val="C00000"/>
              </a:solidFill>
            </a:endParaRPr>
          </a:p>
          <a:p>
            <a:pPr marL="971550" lvl="1"/>
            <a:endParaRPr lang="en-US" altLang="zh-CN" sz="1800" b="1" dirty="0"/>
          </a:p>
          <a:p>
            <a:pPr marL="971550" lvl="1"/>
            <a:r>
              <a:rPr lang="zh-CN" altLang="en-US" b="1" dirty="0">
                <a:solidFill>
                  <a:srgbClr val="FF0000"/>
                </a:solidFill>
              </a:rPr>
              <a:t>慎用，不用！！！</a:t>
            </a:r>
            <a:endParaRPr lang="en-US" altLang="zh-CN" b="1" dirty="0">
              <a:solidFill>
                <a:srgbClr val="FF0000"/>
              </a:solidFill>
            </a:endParaRPr>
          </a:p>
          <a:p>
            <a:pPr marL="971550" lvl="1"/>
            <a:endParaRPr lang="en-US" altLang="zh-CN" dirty="0"/>
          </a:p>
          <a:p>
            <a:pPr marL="971550" lvl="1"/>
            <a:endParaRPr lang="en-US" altLang="zh-CN" dirty="0"/>
          </a:p>
          <a:p>
            <a:pPr marL="971550" lvl="1"/>
            <a:endParaRPr lang="en-US" altLang="zh-CN" dirty="0"/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zh-CN" dirty="0"/>
          </a:p>
          <a:p>
            <a:pPr marL="342900" indent="-342900">
              <a:buFont typeface="Wingdings" panose="05000000000000000000" pitchFamily="2" charset="2"/>
              <a:buChar char="l"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54794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关于</a:t>
            </a:r>
            <a:r>
              <a:rPr lang="zh-CN" altLang="en-US" dirty="0" smtClean="0">
                <a:solidFill>
                  <a:srgbClr val="7030A0"/>
                </a:solidFill>
              </a:rPr>
              <a:t>有符号数</a:t>
            </a:r>
            <a:r>
              <a:rPr lang="zh-CN" altLang="en-US" dirty="0" smtClean="0"/>
              <a:t>的符号位</a:t>
            </a:r>
            <a:r>
              <a:rPr lang="zh-CN" altLang="en-US" dirty="0"/>
              <a:t>扩展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b="1" dirty="0">
                <a:solidFill>
                  <a:srgbClr val="C00000"/>
                </a:solidFill>
              </a:rPr>
              <a:t>当不同类型的变量之间进行赋值运算时，若两变量的字节数不同，涉及到符号位扩展的问题。</a:t>
            </a:r>
            <a:endParaRPr lang="en-US" altLang="zh-CN" sz="2000" b="1" dirty="0"/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b="1" dirty="0"/>
              <a:t>符号位扩展的目的：</a:t>
            </a:r>
            <a:endParaRPr lang="en-US" altLang="zh-CN" sz="2000" b="1" dirty="0"/>
          </a:p>
          <a:p>
            <a:pPr marL="971550" lvl="1"/>
            <a:r>
              <a:rPr lang="zh-CN" altLang="en-US" sz="1800" b="1" dirty="0"/>
              <a:t>当赋值语句的两边的类型字节不相同时，一般将较短类型的值存储到较长类型的</a:t>
            </a:r>
            <a:r>
              <a:rPr lang="zh-CN" altLang="en-US" sz="1800" b="1" dirty="0">
                <a:solidFill>
                  <a:srgbClr val="FF0000"/>
                </a:solidFill>
              </a:rPr>
              <a:t>低位字节</a:t>
            </a:r>
            <a:r>
              <a:rPr lang="zh-CN" altLang="en-US" sz="1800" b="1" dirty="0"/>
              <a:t>；</a:t>
            </a:r>
            <a:endParaRPr lang="en-US" altLang="zh-CN" sz="1800" b="1" dirty="0"/>
          </a:p>
          <a:p>
            <a:pPr marL="971550" lvl="1"/>
            <a:r>
              <a:rPr lang="zh-CN" altLang="en-US" sz="1800" b="1" u="sng" dirty="0">
                <a:solidFill>
                  <a:srgbClr val="0000CC"/>
                </a:solidFill>
              </a:rPr>
              <a:t>高位字节</a:t>
            </a:r>
            <a:r>
              <a:rPr lang="zh-CN" altLang="en-US" sz="1800" b="1" u="sng" dirty="0"/>
              <a:t>需要填充数据以补齐较长字节的位数；</a:t>
            </a:r>
            <a:endParaRPr lang="en-US" altLang="zh-CN" sz="1800" b="1" u="sng" dirty="0"/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b="1" dirty="0"/>
              <a:t>符号位扩展的规则：</a:t>
            </a:r>
            <a:endParaRPr lang="en-US" altLang="zh-CN" sz="2000" b="1" dirty="0"/>
          </a:p>
          <a:p>
            <a:pPr marL="971550" lvl="1"/>
            <a:r>
              <a:rPr lang="zh-CN" altLang="en-US" sz="1800" b="1" u="sng" dirty="0"/>
              <a:t>在较长的类型的高位字节填充数据位时，原则是</a:t>
            </a:r>
            <a:r>
              <a:rPr lang="zh-CN" altLang="en-US" sz="1800" b="1" u="sng" dirty="0">
                <a:solidFill>
                  <a:srgbClr val="0000CC"/>
                </a:solidFill>
              </a:rPr>
              <a:t>不改变原数的正负号</a:t>
            </a:r>
            <a:r>
              <a:rPr lang="zh-CN" altLang="en-US" sz="1800" b="1" u="sng" dirty="0"/>
              <a:t>；</a:t>
            </a:r>
            <a:endParaRPr lang="en-US" altLang="zh-CN" sz="1800" b="1" u="sng" dirty="0"/>
          </a:p>
          <a:p>
            <a:pPr marL="971550" lvl="1"/>
            <a:r>
              <a:rPr lang="zh-CN" altLang="en-US" sz="1800" b="1" u="sng" dirty="0">
                <a:solidFill>
                  <a:srgbClr val="C00000"/>
                </a:solidFill>
              </a:rPr>
              <a:t>即变量的真值补</a:t>
            </a:r>
            <a:r>
              <a:rPr lang="en-US" altLang="zh-CN" sz="1800" b="1" u="sng" dirty="0">
                <a:solidFill>
                  <a:srgbClr val="C00000"/>
                </a:solidFill>
              </a:rPr>
              <a:t>0</a:t>
            </a:r>
            <a:r>
              <a:rPr lang="zh-CN" altLang="en-US" sz="1800" b="1" u="sng" dirty="0">
                <a:solidFill>
                  <a:srgbClr val="C00000"/>
                </a:solidFill>
              </a:rPr>
              <a:t>；</a:t>
            </a:r>
            <a:endParaRPr lang="en-US" altLang="zh-CN" sz="1800" b="1" u="sng" dirty="0">
              <a:solidFill>
                <a:srgbClr val="C00000"/>
              </a:solidFill>
            </a:endParaRPr>
          </a:p>
          <a:p>
            <a:pPr marL="971550" lvl="1"/>
            <a:r>
              <a:rPr lang="zh-CN" altLang="en-US" sz="1800" b="1" u="sng" dirty="0">
                <a:solidFill>
                  <a:srgbClr val="0000CC"/>
                </a:solidFill>
              </a:rPr>
              <a:t>机器数补什么？</a:t>
            </a:r>
            <a:r>
              <a:rPr lang="zh-CN" altLang="en-US" sz="1800" b="1" dirty="0">
                <a:solidFill>
                  <a:srgbClr val="0000CC"/>
                </a:solidFill>
              </a:rPr>
              <a:t>   </a:t>
            </a:r>
            <a:endParaRPr lang="en-US" altLang="zh-CN" sz="1800" b="1" dirty="0">
              <a:solidFill>
                <a:srgbClr val="0000CC"/>
              </a:solidFill>
            </a:endParaRPr>
          </a:p>
          <a:p>
            <a:pPr marL="1200150" lvl="2"/>
            <a:r>
              <a:rPr lang="zh-CN" altLang="en-US" sz="1600" b="1" dirty="0">
                <a:solidFill>
                  <a:srgbClr val="C00000"/>
                </a:solidFill>
              </a:rPr>
              <a:t>补较短字节类型数据的符号位，是为符号位扩展</a:t>
            </a:r>
            <a:endParaRPr lang="en-US" altLang="zh-CN" sz="1600" b="1" dirty="0">
              <a:solidFill>
                <a:srgbClr val="C000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b="1" dirty="0"/>
              <a:t>注：较短的</a:t>
            </a:r>
            <a:r>
              <a:rPr lang="zh-CN" altLang="en-US" sz="2000" b="1" dirty="0">
                <a:solidFill>
                  <a:srgbClr val="7030A0"/>
                </a:solidFill>
              </a:rPr>
              <a:t>无符号数</a:t>
            </a:r>
            <a:r>
              <a:rPr lang="zh-CN" altLang="en-US" sz="2000" b="1" dirty="0"/>
              <a:t>转换成较长的有符号数时，</a:t>
            </a:r>
            <a:r>
              <a:rPr lang="zh-CN" altLang="en-US" sz="2000" b="1" dirty="0">
                <a:solidFill>
                  <a:srgbClr val="0000CC"/>
                </a:solidFill>
              </a:rPr>
              <a:t>将无符号数视为</a:t>
            </a:r>
            <a:r>
              <a:rPr lang="zh-CN" altLang="en-US" sz="2000" b="1" dirty="0" smtClean="0">
                <a:solidFill>
                  <a:srgbClr val="0000CC"/>
                </a:solidFill>
              </a:rPr>
              <a:t>正数</a:t>
            </a:r>
            <a:r>
              <a:rPr lang="zh-CN" altLang="en-US" sz="2000" b="1" dirty="0" smtClean="0"/>
              <a:t>，</a:t>
            </a:r>
            <a:r>
              <a:rPr lang="zh-CN" altLang="en-US" sz="2000" b="1" i="1" u="sng" dirty="0" smtClean="0">
                <a:solidFill>
                  <a:srgbClr val="C00000"/>
                </a:solidFill>
              </a:rPr>
              <a:t>即高位字节补零</a:t>
            </a:r>
            <a:endParaRPr lang="en-US" altLang="zh-CN" sz="2000" b="1" i="1" u="sng" dirty="0">
              <a:solidFill>
                <a:srgbClr val="C00000"/>
              </a:solidFill>
            </a:endParaRPr>
          </a:p>
          <a:p>
            <a:pPr marL="342900"/>
            <a:endParaRPr lang="en-US" altLang="zh-CN" sz="2000" b="1" u="sng" dirty="0"/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zh-CN" dirty="0"/>
          </a:p>
          <a:p>
            <a:pPr marL="342900" indent="-342900">
              <a:buFont typeface="Wingdings" panose="05000000000000000000" pitchFamily="2" charset="2"/>
              <a:buChar char="l"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16940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rgbClr val="C00000"/>
                </a:solidFill>
              </a:rPr>
              <a:t>不同</a:t>
            </a:r>
            <a:r>
              <a:rPr lang="zh-CN" altLang="en-US" dirty="0">
                <a:solidFill>
                  <a:srgbClr val="C00000"/>
                </a:solidFill>
              </a:rPr>
              <a:t>字节长度</a:t>
            </a:r>
            <a:r>
              <a:rPr lang="zh-CN" altLang="en-US" dirty="0"/>
              <a:t>变量之间的</a:t>
            </a:r>
            <a:r>
              <a:rPr lang="zh-CN" altLang="en-US" dirty="0" smtClean="0"/>
              <a:t>赋值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85775" y="1135063"/>
                <a:ext cx="8089900" cy="5276128"/>
              </a:xfrm>
            </p:spPr>
            <p:txBody>
              <a:bodyPr/>
              <a:lstStyle/>
              <a:p>
                <a:pPr marL="342900" indent="-342900">
                  <a:buFont typeface="Wingdings" panose="05000000000000000000" pitchFamily="2" charset="2"/>
                  <a:buChar char="l"/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𝑠h𝑜𝑟𝑡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𝑖𝑛𝑡</m:t>
                    </m:r>
                  </m:oMath>
                </a14:m>
                <a:r>
                  <a:rPr lang="zh-CN" altLang="en-US" dirty="0" smtClean="0"/>
                  <a:t>，</a:t>
                </a:r>
                <a:r>
                  <a:rPr lang="zh-CN" altLang="en-US" u="sng" dirty="0" smtClean="0">
                    <a:solidFill>
                      <a:srgbClr val="7030A0"/>
                    </a:solidFill>
                  </a:rPr>
                  <a:t>符号位扩展，真值不变</a:t>
                </a:r>
                <a:endParaRPr lang="en-US" altLang="zh-CN" u="sng" dirty="0">
                  <a:solidFill>
                    <a:srgbClr val="7030A0"/>
                  </a:solidFill>
                </a:endParaRPr>
              </a:p>
              <a:p>
                <a:pPr marL="971550" lvl="1"/>
                <a:r>
                  <a:rPr lang="en-US" altLang="zh-CN" sz="1800" dirty="0"/>
                  <a:t>short</a:t>
                </a:r>
                <a:r>
                  <a:rPr lang="zh-CN" altLang="en-US" sz="1800" dirty="0"/>
                  <a:t>的</a:t>
                </a:r>
                <a:r>
                  <a:rPr lang="en-US" altLang="zh-CN" sz="1800" dirty="0"/>
                  <a:t>2</a:t>
                </a:r>
                <a:r>
                  <a:rPr lang="zh-CN" altLang="en-US" sz="1800" dirty="0"/>
                  <a:t>个字节的补码形式（机器数）</a:t>
                </a:r>
                <a14:m>
                  <m:oMath xmlns:m="http://schemas.openxmlformats.org/officeDocument/2006/math">
                    <m:r>
                      <a:rPr lang="zh-CN" altLang="en-US" sz="180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zh-CN" altLang="en-US" sz="1800" dirty="0"/>
                  <a:t>复制到</a:t>
                </a:r>
                <a:r>
                  <a:rPr lang="en-US" altLang="zh-CN" sz="1800" dirty="0"/>
                  <a:t> int</a:t>
                </a:r>
                <a:r>
                  <a:rPr lang="zh-CN" altLang="en-US" sz="1800" dirty="0"/>
                  <a:t>的低</a:t>
                </a:r>
                <a:r>
                  <a:rPr lang="en-US" altLang="zh-CN" sz="1800" dirty="0"/>
                  <a:t>2</a:t>
                </a:r>
                <a:r>
                  <a:rPr lang="zh-CN" altLang="en-US" sz="1800" dirty="0"/>
                  <a:t>个字节；</a:t>
                </a:r>
                <a:endParaRPr lang="en-US" altLang="zh-CN" sz="1800" dirty="0"/>
              </a:p>
              <a:p>
                <a:pPr marL="971550" lvl="1"/>
                <a:r>
                  <a:rPr lang="en-US" altLang="zh-CN" sz="1800" dirty="0"/>
                  <a:t>int</a:t>
                </a:r>
                <a:r>
                  <a:rPr lang="zh-CN" altLang="en-US" sz="1800" dirty="0"/>
                  <a:t>的高</a:t>
                </a:r>
                <a:r>
                  <a:rPr lang="en-US" altLang="zh-CN" sz="1800" dirty="0"/>
                  <a:t>2</a:t>
                </a:r>
                <a:r>
                  <a:rPr lang="zh-CN" altLang="en-US" sz="1800" dirty="0"/>
                  <a:t>个字节需要补位，</a:t>
                </a:r>
                <a:r>
                  <a:rPr lang="zh-CN" altLang="en-US" sz="1800" dirty="0">
                    <a:solidFill>
                      <a:srgbClr val="0000CC"/>
                    </a:solidFill>
                  </a:rPr>
                  <a:t>补充什么？</a:t>
                </a:r>
                <a:endParaRPr lang="en-US" altLang="zh-CN" sz="1800" dirty="0">
                  <a:solidFill>
                    <a:srgbClr val="0000CC"/>
                  </a:solidFill>
                </a:endParaRPr>
              </a:p>
              <a:p>
                <a:pPr marL="971550" lvl="1"/>
                <a:r>
                  <a:rPr lang="zh-CN" altLang="en-US" sz="1800" b="1" dirty="0">
                    <a:solidFill>
                      <a:srgbClr val="C00000"/>
                    </a:solidFill>
                  </a:rPr>
                  <a:t>真值：</a:t>
                </a:r>
                <a:r>
                  <a:rPr lang="zh-CN" altLang="en-US" sz="1800" dirty="0"/>
                  <a:t>补</a:t>
                </a:r>
                <a:r>
                  <a:rPr lang="en-US" altLang="zh-CN" sz="1800" dirty="0"/>
                  <a:t>0</a:t>
                </a:r>
                <a:r>
                  <a:rPr lang="zh-CN" altLang="en-US" sz="1800" dirty="0"/>
                  <a:t>；</a:t>
                </a:r>
                <a:endParaRPr lang="en-US" altLang="zh-CN" sz="1800" dirty="0"/>
              </a:p>
              <a:p>
                <a:pPr marL="971550" lvl="1"/>
                <a:r>
                  <a:rPr lang="zh-CN" altLang="en-US" sz="1800" b="1" dirty="0">
                    <a:solidFill>
                      <a:srgbClr val="C00000"/>
                    </a:solidFill>
                  </a:rPr>
                  <a:t>机内形式</a:t>
                </a:r>
                <a:r>
                  <a:rPr lang="zh-CN" altLang="en-US" sz="1800" dirty="0"/>
                  <a:t>：</a:t>
                </a:r>
                <a:r>
                  <a:rPr lang="zh-CN" altLang="en-US" sz="1800" b="1" dirty="0">
                    <a:solidFill>
                      <a:srgbClr val="0000CC"/>
                    </a:solidFill>
                  </a:rPr>
                  <a:t>用</a:t>
                </a:r>
                <a:r>
                  <a:rPr lang="en-US" altLang="zh-CN" sz="1800" b="1" dirty="0">
                    <a:solidFill>
                      <a:srgbClr val="0000CC"/>
                    </a:solidFill>
                  </a:rPr>
                  <a:t>short</a:t>
                </a:r>
                <a:r>
                  <a:rPr lang="zh-CN" altLang="en-US" sz="1800" b="1" dirty="0">
                    <a:solidFill>
                      <a:srgbClr val="0000CC"/>
                    </a:solidFill>
                  </a:rPr>
                  <a:t>的</a:t>
                </a:r>
                <a:r>
                  <a:rPr lang="zh-CN" altLang="en-US" sz="1800" b="1" dirty="0">
                    <a:solidFill>
                      <a:srgbClr val="C00000"/>
                    </a:solidFill>
                  </a:rPr>
                  <a:t>符号位</a:t>
                </a:r>
                <a:r>
                  <a:rPr lang="zh-CN" altLang="en-US" sz="1800" b="1" dirty="0">
                    <a:solidFill>
                      <a:srgbClr val="0000CC"/>
                    </a:solidFill>
                  </a:rPr>
                  <a:t>扩展</a:t>
                </a:r>
                <a:r>
                  <a:rPr lang="en-US" altLang="zh-CN" sz="1800" b="1" dirty="0">
                    <a:solidFill>
                      <a:srgbClr val="0000CC"/>
                    </a:solidFill>
                  </a:rPr>
                  <a:t>int</a:t>
                </a:r>
                <a:r>
                  <a:rPr lang="zh-CN" altLang="en-US" sz="1800" b="1" dirty="0">
                    <a:solidFill>
                      <a:srgbClr val="0000CC"/>
                    </a:solidFill>
                  </a:rPr>
                  <a:t>的高两个字节</a:t>
                </a:r>
                <a:r>
                  <a:rPr lang="zh-CN" altLang="en-US" sz="1800" dirty="0"/>
                  <a:t>；（符号位扩展）</a:t>
                </a:r>
                <a:endParaRPr lang="en-US" altLang="zh-CN" sz="1800" dirty="0"/>
              </a:p>
              <a:p>
                <a:pPr marL="342900" indent="-342900">
                  <a:buFont typeface="Wingdings" panose="05000000000000000000" pitchFamily="2" charset="2"/>
                  <a:buChar char="l"/>
                </a:pP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𝑖𝑛𝑡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𝑠h𝑜𝑟𝑡</m:t>
                    </m:r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dirty="0" smtClean="0"/>
                  <a:t>？</a:t>
                </a:r>
                <a:r>
                  <a:rPr lang="en-US" altLang="zh-CN" dirty="0" smtClean="0"/>
                  <a:t>//</a:t>
                </a:r>
                <a:r>
                  <a:rPr lang="zh-CN" altLang="en-US" u="sng" dirty="0">
                    <a:solidFill>
                      <a:srgbClr val="7030A0"/>
                    </a:solidFill>
                  </a:rPr>
                  <a:t>截取，真值可能发生改变</a:t>
                </a:r>
                <a:endParaRPr lang="en-US" altLang="zh-CN" u="sng" dirty="0">
                  <a:solidFill>
                    <a:srgbClr val="7030A0"/>
                  </a:solidFill>
                </a:endParaRPr>
              </a:p>
              <a:p>
                <a:pPr marL="971550" lvl="1"/>
                <a:r>
                  <a:rPr lang="zh-CN" altLang="en-US" sz="1800" dirty="0">
                    <a:solidFill>
                      <a:srgbClr val="0000CC"/>
                    </a:solidFill>
                  </a:rPr>
                  <a:t>截取</a:t>
                </a:r>
                <a:r>
                  <a:rPr lang="en-US" altLang="zh-CN" sz="1800" dirty="0"/>
                  <a:t>int</a:t>
                </a:r>
                <a:r>
                  <a:rPr lang="zh-CN" altLang="en-US" sz="1800" dirty="0"/>
                  <a:t>的低</a:t>
                </a:r>
                <a:r>
                  <a:rPr lang="en-US" altLang="zh-CN" sz="1800" dirty="0"/>
                  <a:t>2</a:t>
                </a:r>
                <a:r>
                  <a:rPr lang="zh-CN" altLang="en-US" sz="1800" dirty="0"/>
                  <a:t>个字节的补码形式</a:t>
                </a:r>
                <a14:m>
                  <m:oMath xmlns:m="http://schemas.openxmlformats.org/officeDocument/2006/math">
                    <m:r>
                      <a:rPr lang="zh-CN" altLang="en-US" sz="1800" i="1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zh-CN" sz="1800" dirty="0"/>
                  <a:t> short</a:t>
                </a:r>
                <a:r>
                  <a:rPr lang="zh-CN" altLang="en-US" sz="1800" dirty="0"/>
                  <a:t>的</a:t>
                </a:r>
                <a:r>
                  <a:rPr lang="en-US" altLang="zh-CN" sz="1800" dirty="0"/>
                  <a:t>2</a:t>
                </a:r>
                <a:r>
                  <a:rPr lang="zh-CN" altLang="en-US" sz="1800" dirty="0"/>
                  <a:t>个字节；</a:t>
                </a:r>
                <a:endParaRPr lang="en-US" altLang="zh-CN" sz="1800" dirty="0"/>
              </a:p>
              <a:p>
                <a:pPr marL="971550" lvl="1"/>
                <a:r>
                  <a:rPr lang="en-US" altLang="zh-CN" sz="1800" dirty="0"/>
                  <a:t>int</a:t>
                </a:r>
                <a:r>
                  <a:rPr lang="zh-CN" altLang="en-US" sz="1800" dirty="0"/>
                  <a:t>的低</a:t>
                </a:r>
                <a:r>
                  <a:rPr lang="en-US" altLang="zh-CN" sz="1800" dirty="0"/>
                  <a:t>2</a:t>
                </a:r>
                <a:r>
                  <a:rPr lang="zh-CN" altLang="en-US" sz="1800" dirty="0"/>
                  <a:t>个字节中的最高位会作为</a:t>
                </a:r>
                <a:r>
                  <a:rPr lang="en-US" altLang="zh-CN" sz="1800" dirty="0"/>
                  <a:t>short</a:t>
                </a:r>
                <a:r>
                  <a:rPr lang="zh-CN" altLang="en-US" sz="1800" dirty="0"/>
                  <a:t>的符号位；</a:t>
                </a:r>
                <a:endParaRPr lang="en-US" altLang="zh-CN" sz="1800" dirty="0"/>
              </a:p>
              <a:p>
                <a:pPr marL="1200150" lvl="2"/>
                <a:r>
                  <a:rPr lang="zh-CN" altLang="en-US" sz="1600" dirty="0"/>
                  <a:t>可能导致莫名其妙的问题；</a:t>
                </a:r>
                <a:endParaRPr lang="en-US" altLang="zh-CN" sz="1600" dirty="0"/>
              </a:p>
              <a:p>
                <a:pPr marL="1200150" lvl="2"/>
                <a:r>
                  <a:rPr lang="zh-CN" altLang="en-US" sz="1600" dirty="0">
                    <a:solidFill>
                      <a:srgbClr val="C00000"/>
                    </a:solidFill>
                  </a:rPr>
                  <a:t>尽量不要使用这种转换；</a:t>
                </a:r>
                <a:endParaRPr lang="en-US" altLang="zh-CN" sz="1800" dirty="0">
                  <a:solidFill>
                    <a:srgbClr val="C00000"/>
                  </a:solidFill>
                </a:endParaRPr>
              </a:p>
              <a:p>
                <a:pPr marL="342900" indent="-342900">
                  <a:buFont typeface="Wingdings" panose="05000000000000000000" pitchFamily="2" charset="2"/>
                  <a:buChar char="l"/>
                </a:pP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𝑖𝑛𝑡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m:rPr>
                        <m:sty m:val="p"/>
                      </m:rP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long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𝑙𝑜𝑛𝑔</m:t>
                    </m:r>
                  </m:oMath>
                </a14:m>
                <a:r>
                  <a:rPr lang="zh-CN" altLang="en-US" dirty="0"/>
                  <a:t>与</a:t>
                </a:r>
                <a14:m>
                  <m:oMath xmlns:m="http://schemas.openxmlformats.org/officeDocument/2006/math">
                    <m:r>
                      <a:rPr lang="en-US" altLang="zh-CN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long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long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𝑠h𝑜𝑟𝑡</m:t>
                    </m:r>
                  </m:oMath>
                </a14:m>
                <a:r>
                  <a:rPr lang="zh-CN" altLang="en-US" dirty="0"/>
                  <a:t>，情况类似；</a:t>
                </a: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85775" y="1135063"/>
                <a:ext cx="8089900" cy="5276128"/>
              </a:xfrm>
              <a:blipFill>
                <a:blip r:embed="rId2"/>
                <a:stretch>
                  <a:fillRect l="-151" t="-19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96024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rgbClr val="C00000"/>
                </a:solidFill>
              </a:rPr>
              <a:t>不同</a:t>
            </a:r>
            <a:r>
              <a:rPr lang="zh-CN" altLang="en-US" dirty="0">
                <a:solidFill>
                  <a:srgbClr val="C00000"/>
                </a:solidFill>
              </a:rPr>
              <a:t>字节长度</a:t>
            </a:r>
            <a:r>
              <a:rPr lang="zh-CN" altLang="en-US" dirty="0"/>
              <a:t>变量之间的赋值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85775" y="1135063"/>
                <a:ext cx="8089900" cy="5276128"/>
              </a:xfrm>
            </p:spPr>
            <p:txBody>
              <a:bodyPr/>
              <a:lstStyle/>
              <a:p>
                <a:pPr marL="342900" indent="-342900">
                  <a:buFont typeface="Wingdings" panose="05000000000000000000" pitchFamily="2" charset="2"/>
                  <a:buChar char="l"/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𝑢𝑛𝑠𝑖𝑔𝑛𝑒𝑑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𝑠h𝑜𝑟𝑡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𝑠h𝑜𝑟𝑡</m:t>
                    </m:r>
                  </m:oMath>
                </a14:m>
                <a:endParaRPr lang="en-US" altLang="zh-CN" dirty="0"/>
              </a:p>
              <a:p>
                <a:pPr marL="971550" lvl="1"/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𝑢𝑛𝑠𝑖𝑔𝑛𝑒𝑑</m:t>
                    </m:r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𝑠h𝑜𝑟𝑡</m:t>
                    </m:r>
                  </m:oMath>
                </a14:m>
                <a:r>
                  <a:rPr lang="zh-CN" altLang="en-US" dirty="0">
                    <a:solidFill>
                      <a:srgbClr val="000000"/>
                    </a:solidFill>
                  </a:rPr>
                  <a:t>的</a:t>
                </a:r>
                <a:r>
                  <a:rPr lang="en-US" altLang="zh-CN" dirty="0">
                    <a:solidFill>
                      <a:srgbClr val="000000"/>
                    </a:solidFill>
                  </a:rPr>
                  <a:t>2</a:t>
                </a:r>
                <a:r>
                  <a:rPr lang="zh-CN" altLang="en-US" dirty="0">
                    <a:solidFill>
                      <a:srgbClr val="000000"/>
                    </a:solidFill>
                  </a:rPr>
                  <a:t>个字节的</a:t>
                </a:r>
                <a:r>
                  <a:rPr lang="zh-CN" altLang="en-US" dirty="0">
                    <a:solidFill>
                      <a:srgbClr val="C00000"/>
                    </a:solidFill>
                  </a:rPr>
                  <a:t>补码形式</a:t>
                </a:r>
                <a14:m>
                  <m:oMath xmlns:m="http://schemas.openxmlformats.org/officeDocument/2006/math">
                    <m:r>
                      <a:rPr lang="zh-CN" alt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zh-CN" dirty="0">
                    <a:solidFill>
                      <a:srgbClr val="0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𝑠h𝑜𝑟𝑡</m:t>
                    </m:r>
                  </m:oMath>
                </a14:m>
                <a:r>
                  <a:rPr lang="zh-CN" altLang="en-US" dirty="0">
                    <a:solidFill>
                      <a:srgbClr val="000000"/>
                    </a:solidFill>
                  </a:rPr>
                  <a:t>的</a:t>
                </a:r>
                <a:r>
                  <a:rPr lang="en-US" altLang="zh-CN" dirty="0">
                    <a:solidFill>
                      <a:srgbClr val="000000"/>
                    </a:solidFill>
                  </a:rPr>
                  <a:t>2</a:t>
                </a:r>
                <a:r>
                  <a:rPr lang="zh-CN" altLang="en-US" dirty="0">
                    <a:solidFill>
                      <a:srgbClr val="000000"/>
                    </a:solidFill>
                  </a:rPr>
                  <a:t>个字节；</a:t>
                </a:r>
                <a:endParaRPr lang="en-US" altLang="zh-CN" dirty="0">
                  <a:solidFill>
                    <a:srgbClr val="000000"/>
                  </a:solidFill>
                </a:endParaRPr>
              </a:p>
              <a:p>
                <a:pPr marL="971550" lvl="1"/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𝑢𝑛𝑠𝑖𝑔𝑛𝑒𝑑</m:t>
                    </m:r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𝑠h𝑜𝑟𝑡</m:t>
                    </m:r>
                    <m:r>
                      <a:rPr lang="en-US" altLang="zh-CN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dirty="0">
                    <a:solidFill>
                      <a:srgbClr val="000000"/>
                    </a:solidFill>
                  </a:rPr>
                  <a:t>的</a:t>
                </a:r>
                <a:r>
                  <a:rPr lang="zh-CN" altLang="en-US" b="1" dirty="0" smtClean="0">
                    <a:solidFill>
                      <a:srgbClr val="7030A0"/>
                    </a:solidFill>
                  </a:rPr>
                  <a:t>最高位会作为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𝒔𝒉𝒐𝒓𝒕</m:t>
                    </m:r>
                  </m:oMath>
                </a14:m>
                <a:r>
                  <a:rPr lang="zh-CN" altLang="en-US" b="1" dirty="0">
                    <a:solidFill>
                      <a:srgbClr val="7030A0"/>
                    </a:solidFill>
                  </a:rPr>
                  <a:t>的符号位</a:t>
                </a:r>
                <a:r>
                  <a:rPr lang="zh-CN" altLang="en-US" dirty="0">
                    <a:solidFill>
                      <a:srgbClr val="000000"/>
                    </a:solidFill>
                  </a:rPr>
                  <a:t>；</a:t>
                </a:r>
                <a:endParaRPr lang="en-US" altLang="zh-CN" dirty="0">
                  <a:solidFill>
                    <a:srgbClr val="000000"/>
                  </a:solidFill>
                </a:endParaRPr>
              </a:p>
              <a:p>
                <a:pPr marL="971550" lvl="1"/>
                <a:r>
                  <a:rPr lang="zh-CN" altLang="en-US" dirty="0">
                    <a:solidFill>
                      <a:srgbClr val="000000"/>
                    </a:solidFill>
                  </a:rPr>
                  <a:t>如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𝑢𝑛𝑠𝑖𝑔𝑛𝑒𝑑</m:t>
                    </m:r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𝑠h𝑜𝑟𝑡</m:t>
                    </m:r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dirty="0">
                    <a:solidFill>
                      <a:srgbClr val="000000"/>
                    </a:solidFill>
                  </a:rPr>
                  <a:t>的最大值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16</m:t>
                        </m:r>
                      </m:sup>
                    </m:sSup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zh-CN" altLang="en-US" dirty="0">
                    <a:solidFill>
                      <a:srgbClr val="000000"/>
                    </a:solidFill>
                  </a:rPr>
                  <a:t>，十进制</a:t>
                </a:r>
                <a:r>
                  <a:rPr lang="en-US" altLang="zh-CN" dirty="0">
                    <a:solidFill>
                      <a:srgbClr val="000000"/>
                    </a:solidFill>
                  </a:rPr>
                  <a:t>65535</a:t>
                </a:r>
                <a:r>
                  <a:rPr lang="zh-CN" altLang="en-US" dirty="0">
                    <a:solidFill>
                      <a:srgbClr val="000000"/>
                    </a:solidFill>
                  </a:rPr>
                  <a:t>（</a:t>
                </a:r>
                <a:r>
                  <a:rPr lang="en-US" altLang="zh-CN" dirty="0">
                    <a:solidFill>
                      <a:srgbClr val="000000"/>
                    </a:solidFill>
                  </a:rPr>
                  <a:t>64K-1</a:t>
                </a:r>
                <a:r>
                  <a:rPr lang="zh-CN" altLang="en-US" dirty="0">
                    <a:solidFill>
                      <a:srgbClr val="000000"/>
                    </a:solidFill>
                  </a:rPr>
                  <a:t>），二进制</a:t>
                </a:r>
                <a:r>
                  <a:rPr lang="en-US" altLang="zh-CN" dirty="0">
                    <a:solidFill>
                      <a:srgbClr val="000000"/>
                    </a:solidFill>
                  </a:rPr>
                  <a:t>16</a:t>
                </a:r>
                <a:r>
                  <a:rPr lang="zh-CN" altLang="en-US" dirty="0">
                    <a:solidFill>
                      <a:srgbClr val="000000"/>
                    </a:solidFill>
                  </a:rPr>
                  <a:t>个</a:t>
                </a:r>
                <a:r>
                  <a:rPr lang="en-US" altLang="zh-CN" dirty="0">
                    <a:solidFill>
                      <a:srgbClr val="000000"/>
                    </a:solidFill>
                  </a:rPr>
                  <a:t>1</a:t>
                </a:r>
                <a:r>
                  <a:rPr lang="zh-CN" altLang="en-US" dirty="0">
                    <a:solidFill>
                      <a:srgbClr val="000000"/>
                    </a:solidFill>
                  </a:rPr>
                  <a:t>，赋值给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𝑠h𝑜𝑟𝑡</m:t>
                    </m:r>
                  </m:oMath>
                </a14:m>
                <a:r>
                  <a:rPr lang="zh-CN" altLang="en-US" dirty="0">
                    <a:solidFill>
                      <a:srgbClr val="000000"/>
                    </a:solidFill>
                  </a:rPr>
                  <a:t>，如果按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𝑠h𝑜𝑟𝑡</m:t>
                    </m:r>
                  </m:oMath>
                </a14:m>
                <a:r>
                  <a:rPr lang="zh-CN" altLang="en-US" dirty="0">
                    <a:solidFill>
                      <a:srgbClr val="000000"/>
                    </a:solidFill>
                  </a:rPr>
                  <a:t>的语义理解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16</m:t>
                        </m:r>
                      </m:sup>
                    </m:sSup>
                    <m:r>
                      <a:rPr lang="en-US" altLang="zh-CN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zh-CN" altLang="en-US" dirty="0">
                    <a:solidFill>
                      <a:srgbClr val="000000"/>
                    </a:solidFill>
                  </a:rPr>
                  <a:t>，对应的十进制数是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− </m:t>
                    </m:r>
                  </m:oMath>
                </a14:m>
                <a:r>
                  <a:rPr lang="en-US" altLang="zh-CN" dirty="0">
                    <a:solidFill>
                      <a:srgbClr val="000000"/>
                    </a:solidFill>
                  </a:rPr>
                  <a:t>1</a:t>
                </a:r>
                <a:r>
                  <a:rPr lang="zh-CN" altLang="en-US" dirty="0">
                    <a:solidFill>
                      <a:srgbClr val="000000"/>
                    </a:solidFill>
                  </a:rPr>
                  <a:t>；</a:t>
                </a:r>
                <a:endParaRPr lang="en-US" altLang="zh-CN" dirty="0">
                  <a:solidFill>
                    <a:srgbClr val="000000"/>
                  </a:solidFill>
                </a:endParaRPr>
              </a:p>
              <a:p>
                <a:pPr marL="1200150" lvl="2"/>
                <a:r>
                  <a:rPr lang="zh-CN" altLang="en-US" sz="1800" b="1" dirty="0">
                    <a:solidFill>
                      <a:srgbClr val="006600"/>
                    </a:solidFill>
                  </a:rPr>
                  <a:t>因此，机内存储的数据，按不同的语义解析，外观展现是不同的</a:t>
                </a:r>
                <a:r>
                  <a:rPr lang="zh-CN" altLang="en-US" sz="1800" b="1" dirty="0" smtClean="0">
                    <a:solidFill>
                      <a:srgbClr val="006600"/>
                    </a:solidFill>
                  </a:rPr>
                  <a:t>；</a:t>
                </a:r>
                <a:endParaRPr lang="en-US" altLang="zh-CN" sz="1800" b="1" dirty="0">
                  <a:solidFill>
                    <a:srgbClr val="006600"/>
                  </a:solidFill>
                </a:endParaRPr>
              </a:p>
              <a:p>
                <a:pPr marL="1200150" lvl="2"/>
                <a:endParaRPr lang="en-US" altLang="zh-CN" sz="1800" dirty="0">
                  <a:solidFill>
                    <a:srgbClr val="000000"/>
                  </a:solidFill>
                </a:endParaRPr>
              </a:p>
              <a:p>
                <a:pPr marL="342900" indent="-342900">
                  <a:spcBef>
                    <a:spcPts val="0"/>
                  </a:spcBef>
                  <a:buFont typeface="Wingdings" panose="05000000000000000000" pitchFamily="2" charset="2"/>
                  <a:buChar char="l"/>
                </a:pPr>
                <a:r>
                  <a:rPr lang="zh-CN" alt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同理可以理解</a:t>
                </a:r>
                <a:endParaRPr lang="en-US" altLang="zh-CN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971550" lvl="1">
                  <a:spcBef>
                    <a:spcPts val="0"/>
                  </a:spcBef>
                </a:pP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𝑠h𝑜𝑟𝑡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𝑢𝑛𝑠𝑖𝑔𝑛𝑒𝑑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𝑠h𝑜𝑟𝑡</m:t>
                    </m:r>
                  </m:oMath>
                </a14:m>
                <a:endParaRPr lang="en-US" altLang="zh-CN" dirty="0"/>
              </a:p>
              <a:p>
                <a:pPr marL="971550" lvl="1">
                  <a:spcBef>
                    <a:spcPts val="0"/>
                  </a:spcBef>
                </a:pP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𝑢𝑛𝑠𝑖𝑔𝑛𝑒𝑑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𝑖𝑛𝑡</m:t>
                    </m:r>
                  </m:oMath>
                </a14:m>
                <a:r>
                  <a:rPr lang="zh-CN" alt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，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𝑖𝑛𝑡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𝑢𝑛𝑠𝑖𝑔𝑛𝑒𝑑</m:t>
                    </m:r>
                  </m:oMath>
                </a14:m>
                <a:endParaRPr lang="en-US" altLang="zh-CN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85775" y="1135063"/>
                <a:ext cx="8089900" cy="5276128"/>
              </a:xfrm>
              <a:blipFill>
                <a:blip r:embed="rId2"/>
                <a:stretch>
                  <a:fillRect l="-151" r="-391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35471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2AAAD4-512C-4355-85A3-174F4EA5A808}" type="slidenum">
              <a:rPr lang="zh-CN" altLang="en-US" smtClean="0"/>
              <a:pPr>
                <a:defRPr/>
              </a:pPr>
              <a:t>114</a:t>
            </a:fld>
            <a:endParaRPr lang="en-US" altLang="zh-CN"/>
          </a:p>
        </p:txBody>
      </p:sp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395536" y="1059913"/>
            <a:ext cx="8352928" cy="1771347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Microsoft Yahei" panose="020B0503020204020204" pitchFamily="34" charset="-122"/>
              </a:rPr>
              <a:t>将编译器规定</a:t>
            </a:r>
            <a:r>
              <a:rPr lang="en-US" altLang="zh-CN" sz="2000" dirty="0" err="1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Microsoft Yahei" panose="020B0503020204020204" pitchFamily="34" charset="-122"/>
              </a:rPr>
              <a:t>int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Microsoft Yahei" panose="020B0503020204020204" pitchFamily="34" charset="-122"/>
              </a:rPr>
              <a:t>和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Microsoft Yahei" panose="020B0503020204020204" pitchFamily="34" charset="-122"/>
              </a:rPr>
              <a:t>short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Microsoft Yahei" panose="020B0503020204020204" pitchFamily="34" charset="-122"/>
              </a:rPr>
              <a:t>类型长度分别为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Microsoft Yahei" panose="020B0503020204020204" pitchFamily="34" charset="-122"/>
              </a:rPr>
              <a:t>32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Microsoft Yahei" panose="020B0503020204020204" pitchFamily="34" charset="-122"/>
              </a:rPr>
              <a:t>位和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Microsoft Yahei" panose="020B0503020204020204" pitchFamily="34" charset="-122"/>
              </a:rPr>
              <a:t>16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Microsoft Yahei" panose="020B0503020204020204" pitchFamily="34" charset="-122"/>
              </a:rPr>
              <a:t>位；执行下列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Microsoft Yahei" panose="020B0503020204020204" pitchFamily="34" charset="-122"/>
              </a:rPr>
              <a:t>C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Microsoft Yahei" panose="020B0503020204020204" pitchFamily="34" charset="-122"/>
              </a:rPr>
              <a:t>语言语句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Microsoft Yahei" panose="020B0503020204020204" pitchFamily="34" charset="-122"/>
              </a:rPr>
              <a:t>:</a:t>
            </a:r>
          </a:p>
          <a:p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Microsoft Yahei" panose="020B0503020204020204" pitchFamily="34" charset="-122"/>
              </a:rPr>
              <a:t>unsigned short x=65530;   </a:t>
            </a:r>
          </a:p>
          <a:p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Microsoft Yahei" panose="020B0503020204020204" pitchFamily="34" charset="-122"/>
              </a:rPr>
              <a:t>unsigned </a:t>
            </a:r>
            <a:r>
              <a:rPr lang="en-US" altLang="zh-CN" sz="2000" dirty="0" err="1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Microsoft Yahei" panose="020B0503020204020204" pitchFamily="34" charset="-122"/>
              </a:rPr>
              <a:t>int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Microsoft Yahei" panose="020B0503020204020204" pitchFamily="34" charset="-122"/>
              </a:rPr>
              <a:t> y=x;</a:t>
            </a:r>
          </a:p>
          <a:p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Microsoft Yahei" panose="020B0503020204020204" pitchFamily="34" charset="-122"/>
              </a:rPr>
              <a:t>得到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Microsoft Yahei" panose="020B0503020204020204" pitchFamily="34" charset="-122"/>
              </a:rPr>
              <a:t>y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Microsoft Yahei" panose="020B0503020204020204" pitchFamily="34" charset="-122"/>
              </a:rPr>
              <a:t>的机器数为（）。</a:t>
            </a:r>
            <a:endParaRPr lang="en-US" altLang="zh-CN" sz="2000" dirty="0">
              <a:solidFill>
                <a:srgbClr val="0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1828800" y="2830587"/>
            <a:ext cx="1854437" cy="531354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Microsoft Yahei" panose="020B0503020204020204" pitchFamily="34" charset="-122"/>
              </a:rPr>
              <a:t>0000 7FFAH</a:t>
            </a:r>
            <a:endParaRPr lang="zh-CN" altLang="en-US" sz="2000" dirty="0">
              <a:solidFill>
                <a:srgbClr val="0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4"/>
            </p:custDataLst>
          </p:nvPr>
        </p:nvSpPr>
        <p:spPr>
          <a:xfrm>
            <a:off x="1828800" y="3337459"/>
            <a:ext cx="1854437" cy="531354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Microsoft Yahei" panose="020B0503020204020204" pitchFamily="34" charset="-122"/>
              </a:rPr>
              <a:t>0000 FFFAH</a:t>
            </a:r>
            <a:endParaRPr lang="zh-CN" altLang="en-US" sz="2000" dirty="0">
              <a:solidFill>
                <a:srgbClr val="0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7" name="文本框 6"/>
          <p:cNvSpPr txBox="1"/>
          <p:nvPr>
            <p:custDataLst>
              <p:tags r:id="rId5"/>
            </p:custDataLst>
          </p:nvPr>
        </p:nvSpPr>
        <p:spPr>
          <a:xfrm>
            <a:off x="1828800" y="3938332"/>
            <a:ext cx="1854437" cy="531354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Microsoft Yahei" panose="020B0503020204020204" pitchFamily="34" charset="-122"/>
              </a:rPr>
              <a:t>FFFF 7FFAH</a:t>
            </a:r>
            <a:endParaRPr lang="zh-CN" altLang="en-US" sz="2000" dirty="0">
              <a:solidFill>
                <a:srgbClr val="0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8" name="文本框 7"/>
          <p:cNvSpPr txBox="1"/>
          <p:nvPr>
            <p:custDataLst>
              <p:tags r:id="rId6"/>
            </p:custDataLst>
          </p:nvPr>
        </p:nvSpPr>
        <p:spPr>
          <a:xfrm>
            <a:off x="1828800" y="4556298"/>
            <a:ext cx="1854437" cy="531354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Microsoft Yahei" panose="020B0503020204020204" pitchFamily="34" charset="-122"/>
              </a:rPr>
              <a:t>FFFF FFFAH</a:t>
            </a:r>
            <a:endParaRPr lang="zh-CN" altLang="en-US" sz="2000" dirty="0">
              <a:solidFill>
                <a:srgbClr val="0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9" name="椭圆 8"/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1159059" y="2883722"/>
            <a:ext cx="425083" cy="425083"/>
          </a:xfrm>
          <a:prstGeom prst="ellipse">
            <a:avLst/>
          </a:prstGeom>
          <a:solidFill>
            <a:srgbClr val="808080"/>
          </a:solidFill>
          <a:ln w="127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2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Microsoft Yahei" panose="020B0503020204020204" pitchFamily="34" charset="-122"/>
              </a:rPr>
              <a:t>A</a:t>
            </a:r>
            <a:endParaRPr lang="zh-CN" altLang="en-US" sz="20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11" name="椭圆 10"/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1159059" y="3991467"/>
            <a:ext cx="425083" cy="425083"/>
          </a:xfrm>
          <a:prstGeom prst="ellipse">
            <a:avLst/>
          </a:prstGeom>
          <a:solidFill>
            <a:srgbClr val="808080"/>
          </a:solidFill>
          <a:ln w="127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200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Microsoft Yahei" panose="020B0503020204020204" pitchFamily="34" charset="-122"/>
              </a:rPr>
              <a:t>C</a:t>
            </a:r>
            <a:endParaRPr lang="zh-CN" altLang="en-US" sz="200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12" name="椭圆 11"/>
          <p:cNvSpPr>
            <a:spLocks noChangeAspect="1"/>
          </p:cNvSpPr>
          <p:nvPr>
            <p:custDataLst>
              <p:tags r:id="rId9"/>
            </p:custDataLst>
          </p:nvPr>
        </p:nvSpPr>
        <p:spPr>
          <a:xfrm>
            <a:off x="1159059" y="4609433"/>
            <a:ext cx="425083" cy="425083"/>
          </a:xfrm>
          <a:prstGeom prst="ellipse">
            <a:avLst/>
          </a:prstGeom>
          <a:solidFill>
            <a:srgbClr val="808080"/>
          </a:solidFill>
          <a:ln w="127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200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Microsoft Yahei" panose="020B0503020204020204" pitchFamily="34" charset="-122"/>
              </a:rPr>
              <a:t>D</a:t>
            </a:r>
            <a:endParaRPr lang="zh-CN" altLang="en-US" sz="200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13" name="圆角矩形 12"/>
          <p:cNvSpPr/>
          <p:nvPr>
            <p:custDataLst>
              <p:tags r:id="rId10"/>
            </p:custDataLst>
          </p:nvPr>
        </p:nvSpPr>
        <p:spPr>
          <a:xfrm>
            <a:off x="61722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Microsoft Yahei" panose="020B0503020204020204" pitchFamily="34" charset="-122"/>
              </a:rPr>
              <a:t>提交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0F48A817-DEC9-4069-A14A-8A17CECA9BFE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9525000" y="0"/>
            <a:ext cx="3840480" cy="6858000"/>
          </a:xfrm>
          <a:prstGeom prst="rect">
            <a:avLst/>
          </a:prstGeom>
          <a:solidFill>
            <a:srgbClr val="FFFFFF"/>
          </a:solidFill>
          <a:ln w="12700" cmpd="sng">
            <a:solidFill>
              <a:srgbClr val="9B9B9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49FA8304-36F3-4D3C-9B63-1F7AB30355F9}"/>
              </a:ext>
            </a:extLst>
          </p:cNvPr>
          <p:cNvSpPr txBox="1"/>
          <p:nvPr>
            <p:custDataLst>
              <p:tags r:id="rId12"/>
            </p:custDataLst>
          </p:nvPr>
        </p:nvSpPr>
        <p:spPr>
          <a:xfrm>
            <a:off x="9613900" y="6326832"/>
            <a:ext cx="3662680" cy="461665"/>
          </a:xfrm>
          <a:prstGeom prst="rect">
            <a:avLst/>
          </a:prstGeom>
          <a:solidFill>
            <a:srgbClr val="FBFAEF"/>
          </a:solidFill>
          <a:ln w="12700"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FFFFFF"/>
                </a:solidFill>
              </a14:hiddenLine>
            </a:ext>
          </a:extLst>
        </p:spPr>
        <p:txBody>
          <a:bodyPr vert="horz" rtlCol="0" anchor="ctr">
            <a:spAutoFit/>
          </a:bodyPr>
          <a:lstStyle/>
          <a:p>
            <a:r>
              <a:rPr lang="zh-CN" altLang="en-US" sz="120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可为此题添加文本、图片、公式等解析，且需将内容全部放在本区域内。正常使用需</a:t>
            </a:r>
            <a:r>
              <a:rPr lang="en-US" altLang="zh-CN" sz="120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3.0</a:t>
            </a:r>
            <a:r>
              <a:rPr lang="zh-CN" altLang="en-US" sz="120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以上版本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95EC3787-1BE7-4907-8593-D450B10A7B1A}"/>
              </a:ext>
            </a:extLst>
          </p:cNvPr>
          <p:cNvSpPr txBox="1"/>
          <p:nvPr>
            <p:custDataLst>
              <p:tags r:id="rId13"/>
            </p:custDataLst>
          </p:nvPr>
        </p:nvSpPr>
        <p:spPr>
          <a:xfrm>
            <a:off x="9779000" y="1270000"/>
            <a:ext cx="3332480" cy="1905000"/>
          </a:xfrm>
          <a:prstGeom prst="rect">
            <a:avLst/>
          </a:prstGeom>
          <a:noFill/>
        </p:spPr>
        <p:txBody>
          <a:bodyPr vert="horz" rtlCol="0" anchor="t" anchorCtr="0">
            <a:noAutofit/>
          </a:bodyPr>
          <a:lstStyle/>
          <a:p>
            <a:r>
              <a:rPr lang="en-US" altLang="zh-CN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B</a:t>
            </a:r>
            <a:endParaRPr lang="zh-CN" altLang="en-US" sz="20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28" name="椭圆 27">
            <a:extLst>
              <a:ext uri="{FF2B5EF4-FFF2-40B4-BE49-F238E27FC236}">
                <a16:creationId xmlns:a16="http://schemas.microsoft.com/office/drawing/2014/main" id="{F81F204A-A9ED-4CD2-ABEA-EC7E6B92AA87}"/>
              </a:ext>
            </a:extLst>
          </p:cNvPr>
          <p:cNvSpPr>
            <a:spLocks noChangeAspect="1"/>
          </p:cNvSpPr>
          <p:nvPr>
            <p:custDataLst>
              <p:tags r:id="rId14"/>
            </p:custDataLst>
          </p:nvPr>
        </p:nvSpPr>
        <p:spPr>
          <a:xfrm>
            <a:off x="1194589" y="3413822"/>
            <a:ext cx="425083" cy="425083"/>
          </a:xfrm>
          <a:prstGeom prst="ellipse">
            <a:avLst/>
          </a:prstGeom>
          <a:solidFill>
            <a:srgbClr val="808080"/>
          </a:solidFill>
          <a:ln w="127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2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Microsoft Yahei" panose="020B0503020204020204" pitchFamily="34" charset="-122"/>
              </a:rPr>
              <a:t>B</a:t>
            </a:r>
            <a:endParaRPr lang="zh-CN" altLang="en-US" sz="20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DD4BA2B3-90F2-4008-A92D-B088C96E5AC3}"/>
              </a:ext>
            </a:extLst>
          </p:cNvPr>
          <p:cNvGrpSpPr/>
          <p:nvPr>
            <p:custDataLst>
              <p:tags r:id="rId15"/>
            </p:custDataLst>
          </p:nvPr>
        </p:nvGrpSpPr>
        <p:grpSpPr>
          <a:xfrm>
            <a:off x="9537700" y="0"/>
            <a:ext cx="3815080" cy="647700"/>
            <a:chOff x="9537700" y="0"/>
            <a:chExt cx="3815080" cy="647700"/>
          </a:xfrm>
        </p:grpSpPr>
        <p:sp>
          <p:nvSpPr>
            <p:cNvPr id="20" name="RemarkBack">
              <a:extLst>
                <a:ext uri="{FF2B5EF4-FFF2-40B4-BE49-F238E27FC236}">
                  <a16:creationId xmlns:a16="http://schemas.microsoft.com/office/drawing/2014/main" id="{88773AAE-3971-46A0-8B9D-3BC7AA0912B9}"/>
                </a:ext>
              </a:extLst>
            </p:cNvPr>
            <p:cNvSpPr/>
            <p:nvPr>
              <p:custDataLst>
                <p:tags r:id="rId26"/>
              </p:custDataLst>
            </p:nvPr>
          </p:nvSpPr>
          <p:spPr>
            <a:xfrm>
              <a:off x="9537700" y="12700"/>
              <a:ext cx="3815080" cy="635000"/>
            </a:xfrm>
            <a:prstGeom prst="rect">
              <a:avLst/>
            </a:prstGeom>
            <a:solidFill>
              <a:srgbClr val="F6F7F8"/>
            </a:solidFill>
            <a:ln w="25400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RemarkBlock">
              <a:extLst>
                <a:ext uri="{FF2B5EF4-FFF2-40B4-BE49-F238E27FC236}">
                  <a16:creationId xmlns:a16="http://schemas.microsoft.com/office/drawing/2014/main" id="{4AA77A04-77CF-4187-AE92-FFE56EBADE27}"/>
                </a:ext>
              </a:extLst>
            </p:cNvPr>
            <p:cNvSpPr/>
            <p:nvPr>
              <p:custDataLst>
                <p:tags r:id="rId27"/>
              </p:custDataLst>
            </p:nvPr>
          </p:nvSpPr>
          <p:spPr>
            <a:xfrm>
              <a:off x="9537700" y="12700"/>
              <a:ext cx="190500" cy="635000"/>
            </a:xfrm>
            <a:prstGeom prst="rect">
              <a:avLst/>
            </a:prstGeom>
            <a:solidFill>
              <a:srgbClr val="639EF4"/>
            </a:solidFill>
            <a:ln w="25400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RemarkTitleText">
              <a:extLst>
                <a:ext uri="{FF2B5EF4-FFF2-40B4-BE49-F238E27FC236}">
                  <a16:creationId xmlns:a16="http://schemas.microsoft.com/office/drawing/2014/main" id="{5A2BD6E6-52E5-4086-8C1B-0197ED72BAF8}"/>
                </a:ext>
              </a:extLst>
            </p:cNvPr>
            <p:cNvSpPr txBox="1"/>
            <p:nvPr>
              <p:custDataLst>
                <p:tags r:id="rId28"/>
              </p:custDataLst>
            </p:nvPr>
          </p:nvSpPr>
          <p:spPr>
            <a:xfrm>
              <a:off x="9779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答案解析</a:t>
              </a:r>
            </a:p>
          </p:txBody>
        </p:sp>
      </p:grpSp>
      <p:sp>
        <p:nvSpPr>
          <p:cNvPr id="10" name="RemarkBack">
            <a:extLst>
              <a:ext uri="{FF2B5EF4-FFF2-40B4-BE49-F238E27FC236}">
                <a16:creationId xmlns:a16="http://schemas.microsoft.com/office/drawing/2014/main" id="{CD73819B-9855-4BF4-BFDE-FB805DD695D7}"/>
              </a:ext>
            </a:extLst>
          </p:cNvPr>
          <p:cNvSpPr/>
          <p:nvPr>
            <p:custDataLst>
              <p:tags r:id="rId16"/>
            </p:custDataLst>
          </p:nvPr>
        </p:nvSpPr>
        <p:spPr bwMode="auto">
          <a:xfrm>
            <a:off x="9537700" y="12700"/>
            <a:ext cx="3815080" cy="635000"/>
          </a:xfrm>
          <a:prstGeom prst="rect">
            <a:avLst/>
          </a:prstGeom>
          <a:solidFill>
            <a:srgbClr val="F6F7F8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7" name="RemarkBlock">
            <a:extLst>
              <a:ext uri="{FF2B5EF4-FFF2-40B4-BE49-F238E27FC236}">
                <a16:creationId xmlns:a16="http://schemas.microsoft.com/office/drawing/2014/main" id="{7DEAF0F7-8D5A-45CE-B639-946995A06DD8}"/>
              </a:ext>
            </a:extLst>
          </p:cNvPr>
          <p:cNvSpPr/>
          <p:nvPr>
            <p:custDataLst>
              <p:tags r:id="rId17"/>
            </p:custDataLst>
          </p:nvPr>
        </p:nvSpPr>
        <p:spPr bwMode="auto">
          <a:xfrm>
            <a:off x="9537700" y="12700"/>
            <a:ext cx="190500" cy="635000"/>
          </a:xfrm>
          <a:prstGeom prst="rect">
            <a:avLst/>
          </a:prstGeom>
          <a:solidFill>
            <a:srgbClr val="639EF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9" name="RemarkTitleText">
            <a:extLst>
              <a:ext uri="{FF2B5EF4-FFF2-40B4-BE49-F238E27FC236}">
                <a16:creationId xmlns:a16="http://schemas.microsoft.com/office/drawing/2014/main" id="{9E41D9BF-9F5E-47C1-8621-123C4F9D862E}"/>
              </a:ext>
            </a:extLst>
          </p:cNvPr>
          <p:cNvSpPr txBox="1"/>
          <p:nvPr>
            <p:custDataLst>
              <p:tags r:id="rId18"/>
            </p:custDataLst>
          </p:nvPr>
        </p:nvSpPr>
        <p:spPr>
          <a:xfrm>
            <a:off x="9779000" y="0"/>
            <a:ext cx="1905000" cy="635000"/>
          </a:xfrm>
          <a:prstGeom prst="rect">
            <a:avLst/>
          </a:prstGeom>
          <a:noFill/>
        </p:spPr>
        <p:txBody>
          <a:bodyPr vert="horz" wrap="none" rtlCol="0" anchor="ctr" anchorCtr="0">
            <a:noAutofit/>
          </a:bodyPr>
          <a:lstStyle/>
          <a:p>
            <a:r>
              <a:rPr lang="zh-CN" altLang="en-US" smtClean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答案解析</a:t>
            </a:r>
            <a:endParaRPr lang="zh-CN" altLang="en-US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对话气泡: 圆角矩形 29">
                <a:extLst>
                  <a:ext uri="{FF2B5EF4-FFF2-40B4-BE49-F238E27FC236}">
                    <a16:creationId xmlns:a16="http://schemas.microsoft.com/office/drawing/2014/main" id="{A2E1CFC5-CC66-46B2-B4C4-954A3DD53086}"/>
                  </a:ext>
                </a:extLst>
              </p:cNvPr>
              <p:cNvSpPr/>
              <p:nvPr/>
            </p:nvSpPr>
            <p:spPr bwMode="auto">
              <a:xfrm>
                <a:off x="3759153" y="2496467"/>
                <a:ext cx="5093875" cy="2784833"/>
              </a:xfrm>
              <a:prstGeom prst="wedgeRoundRectCallout">
                <a:avLst>
                  <a:gd name="adj1" fmla="val -20215"/>
                  <a:gd name="adj2" fmla="val 51031"/>
                  <a:gd name="adj3" fmla="val 16667"/>
                </a:avLst>
              </a:prstGeom>
              <a:solidFill>
                <a:srgbClr val="FFC00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altLang="zh-CN" sz="1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sSupPr>
                      <m:e>
                        <m:r>
                          <a:rPr kumimoji="0" lang="en-US" altLang="zh-CN" sz="1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2</m:t>
                        </m:r>
                      </m:e>
                      <m:sup>
                        <m:r>
                          <a:rPr kumimoji="0" lang="en-US" altLang="zh-CN" sz="1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16</m:t>
                        </m:r>
                      </m:sup>
                    </m:sSup>
                    <m:r>
                      <a:rPr kumimoji="0" lang="en-US" altLang="zh-CN" sz="1800" b="0" i="1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=64</m:t>
                    </m:r>
                    <m:r>
                      <a:rPr kumimoji="0" lang="en-US" altLang="zh-CN" sz="1800" b="0" i="1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𝐾</m:t>
                    </m:r>
                    <m:r>
                      <a:rPr kumimoji="0" lang="en-US" altLang="zh-CN" sz="1800" b="0" i="1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=65536=0</m:t>
                    </m:r>
                    <m:r>
                      <a:rPr kumimoji="0" lang="en-US" altLang="zh-CN" sz="1800" b="0" i="1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𝑥</m:t>
                    </m:r>
                    <m:r>
                      <a:rPr kumimoji="0" lang="en-US" altLang="zh-CN" sz="1800" b="0" i="1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8000</m:t>
                    </m:r>
                  </m:oMath>
                </a14:m>
                <a:r>
                  <a:rPr kumimoji="0" lang="zh-CN" altLang="en-US" sz="18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ea typeface="宋体" panose="02010600030101010101" pitchFamily="2" charset="-122"/>
                  </a:rPr>
                  <a:t>；</a:t>
                </a:r>
                <a:endParaRPr kumimoji="0" lang="en-US" altLang="zh-CN" sz="18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宋体" panose="02010600030101010101" pitchFamily="2" charset="-122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zh-CN" altLang="en-US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  <a:sym typeface="Microsoft Yahei" panose="020B0503020204020204" pitchFamily="34" charset="-122"/>
                  </a:rPr>
                  <a:t>无符号数</a:t>
                </a:r>
                <a:r>
                  <a:rPr lang="en-US" altLang="zh-CN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  <a:sym typeface="Microsoft Yahei" panose="020B0503020204020204" pitchFamily="34" charset="-122"/>
                  </a:rPr>
                  <a:t>x</a:t>
                </a:r>
                <a:r>
                  <a:rPr kumimoji="0" lang="zh-CN" altLang="en-US" sz="18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  <a:sym typeface="Microsoft Yahei" panose="020B0503020204020204" pitchFamily="34" charset="-122"/>
                  </a:rPr>
                  <a:t>的表示</a:t>
                </a:r>
                <a:r>
                  <a:rPr lang="zh-CN" altLang="en-US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  <a:sym typeface="Microsoft Yahei" panose="020B0503020204020204" pitchFamily="34" charset="-122"/>
                  </a:rPr>
                  <a:t>范围：</a:t>
                </a:r>
                <a:r>
                  <a:rPr lang="en-US" altLang="zh-CN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  <a:sym typeface="Microsoft Yahei" panose="020B0503020204020204" pitchFamily="34" charset="-122"/>
                  </a:rPr>
                  <a:t>0~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CN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16</m:t>
                        </m:r>
                      </m:sup>
                    </m:sSup>
                  </m:oMath>
                </a14:m>
                <a:r>
                  <a:rPr lang="en-US" altLang="zh-CN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-1,</a:t>
                </a:r>
                <a:r>
                  <a:rPr lang="zh-CN" altLang="en-US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即</a:t>
                </a:r>
                <a:r>
                  <a:rPr lang="en-US" altLang="zh-CN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0~65535</a:t>
                </a:r>
                <a:r>
                  <a:rPr lang="zh-CN" altLang="en-US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；</a:t>
                </a:r>
                <a:endParaRPr lang="en-US" altLang="zh-CN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65535=0xFFFF;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solidFill>
                      <a:srgbClr val="7030A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65530=65535-5=0xFFFF-5=0xFFFA;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y</a:t>
                </a:r>
                <a:r>
                  <a:rPr lang="zh-CN" altLang="en-US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占用</a:t>
                </a:r>
                <a:r>
                  <a:rPr lang="en-US" altLang="zh-CN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4</a:t>
                </a:r>
                <a:r>
                  <a:rPr lang="zh-CN" altLang="en-US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字节，</a:t>
                </a:r>
                <a:r>
                  <a:rPr lang="en-US" altLang="zh-CN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x</a:t>
                </a:r>
                <a:r>
                  <a:rPr lang="zh-CN" altLang="en-US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占用</a:t>
                </a:r>
                <a:r>
                  <a:rPr lang="en-US" altLang="zh-CN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2</a:t>
                </a:r>
                <a:r>
                  <a:rPr lang="zh-CN" altLang="en-US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字节，</a:t>
                </a:r>
                <a:r>
                  <a:rPr lang="en-US" altLang="zh-CN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y=x</a:t>
                </a:r>
                <a:r>
                  <a:rPr lang="zh-CN" altLang="en-US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后，</a:t>
                </a:r>
                <a:r>
                  <a:rPr lang="en-US" altLang="zh-CN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y</a:t>
                </a:r>
                <a:r>
                  <a:rPr lang="zh-CN" altLang="en-US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的低</a:t>
                </a:r>
                <a:r>
                  <a:rPr lang="en-US" altLang="zh-CN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2</a:t>
                </a:r>
                <a:r>
                  <a:rPr lang="zh-CN" altLang="en-US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字节存放</a:t>
                </a:r>
                <a:r>
                  <a:rPr lang="en-US" altLang="zh-CN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x</a:t>
                </a:r>
                <a:r>
                  <a:rPr lang="zh-CN" altLang="en-US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的值，</a:t>
                </a:r>
                <a:r>
                  <a:rPr lang="en-US" altLang="zh-CN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y</a:t>
                </a:r>
                <a:r>
                  <a:rPr lang="zh-CN" altLang="en-US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的高两个</a:t>
                </a:r>
                <a:r>
                  <a:rPr lang="zh-CN" altLang="en-US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字节补</a:t>
                </a:r>
                <a:r>
                  <a:rPr lang="en-US" altLang="zh-CN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0</a:t>
                </a:r>
                <a:endParaRPr lang="en-US" altLang="zh-CN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zh-CN" altLang="en-US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故</a:t>
                </a:r>
                <a:r>
                  <a:rPr lang="en-US" altLang="zh-CN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y</a:t>
                </a:r>
                <a:r>
                  <a:rPr lang="zh-CN" altLang="en-US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的机器数</a:t>
                </a:r>
                <a:r>
                  <a:rPr lang="zh-CN" altLang="en-US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：</a:t>
                </a:r>
                <a:r>
                  <a:rPr lang="en-US" altLang="zh-CN" dirty="0" smtClean="0">
                    <a:solidFill>
                      <a:srgbClr val="7030A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Microsoft Yahei" panose="020B0503020204020204" pitchFamily="34" charset="-122"/>
                  </a:rPr>
                  <a:t>0000 FFFAH</a:t>
                </a:r>
                <a:r>
                  <a:rPr lang="zh-CN" altLang="en-US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；</a:t>
                </a:r>
                <a:endParaRPr lang="en-US" altLang="zh-CN" dirty="0" smtClean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zh-CN" altLang="en-US" dirty="0" smtClean="0">
                    <a:solidFill>
                      <a:srgbClr val="0303DF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可以这样理解</a:t>
                </a:r>
                <a:r>
                  <a:rPr lang="zh-CN" altLang="en-US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：把无符号数理解为正数，高位字节补零，即符号位扩展。</a:t>
                </a:r>
                <a:endParaRPr lang="en-US" altLang="zh-CN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endParaRPr lang="zh-CN" altLang="en-US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0" name="对话气泡: 圆角矩形 29">
                <a:extLst>
                  <a:ext uri="{FF2B5EF4-FFF2-40B4-BE49-F238E27FC236}">
                    <a16:creationId xmlns:a16="http://schemas.microsoft.com/office/drawing/2014/main" id="{A2E1CFC5-CC66-46B2-B4C4-954A3DD530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759153" y="2496467"/>
                <a:ext cx="5093875" cy="2784833"/>
              </a:xfrm>
              <a:prstGeom prst="wedgeRoundRectCallout">
                <a:avLst>
                  <a:gd name="adj1" fmla="val -20215"/>
                  <a:gd name="adj2" fmla="val 51031"/>
                  <a:gd name="adj3" fmla="val 16667"/>
                </a:avLst>
              </a:prstGeom>
              <a:blipFill>
                <a:blip r:embed="rId30"/>
                <a:stretch>
                  <a:fillRect r="-2628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组合 17"/>
          <p:cNvGrpSpPr/>
          <p:nvPr>
            <p:custDataLst>
              <p:tags r:id="rId19"/>
            </p:custDataLst>
          </p:nvPr>
        </p:nvGrpSpPr>
        <p:grpSpPr>
          <a:xfrm>
            <a:off x="0" y="0"/>
            <a:ext cx="9144000" cy="635000"/>
            <a:chOff x="0" y="0"/>
            <a:chExt cx="9144000" cy="635000"/>
          </a:xfrm>
        </p:grpSpPr>
        <p:sp>
          <p:nvSpPr>
            <p:cNvPr id="14" name="TitleBackground"/>
            <p:cNvSpPr/>
            <p:nvPr>
              <p:custDataLst>
                <p:tags r:id="rId22"/>
              </p:custDataLst>
            </p:nvPr>
          </p:nvSpPr>
          <p:spPr>
            <a:xfrm>
              <a:off x="0" y="0"/>
              <a:ext cx="9144000" cy="635000"/>
            </a:xfrm>
            <a:prstGeom prst="rect">
              <a:avLst/>
            </a:prstGeom>
            <a:solidFill>
              <a:srgbClr val="F6F7F8"/>
            </a:solidFill>
            <a:ln w="25400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ColorBlock"/>
            <p:cNvSpPr/>
            <p:nvPr>
              <p:custDataLst>
                <p:tags r:id="rId23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25400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TypeText"/>
            <p:cNvSpPr txBox="1"/>
            <p:nvPr>
              <p:custDataLst>
                <p:tags r:id="rId24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单选题</a:t>
              </a:r>
            </a:p>
          </p:txBody>
        </p:sp>
        <p:sp>
          <p:nvSpPr>
            <p:cNvPr id="17" name="TipText"/>
            <p:cNvSpPr txBox="1"/>
            <p:nvPr>
              <p:custDataLst>
                <p:tags r:id="rId25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</a:t>
              </a:r>
              <a:r>
                <a:rPr lang="zh-CN" altLang="en-US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pic>
        <p:nvPicPr>
          <p:cNvPr id="3" name="图片 2"/>
          <p:cNvPicPr>
            <a:picLocks/>
          </p:cNvPicPr>
          <p:nvPr>
            <p:custDataLst>
              <p:tags r:id="rId20"/>
            </p:custDataLst>
          </p:nvPr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00" y="63500"/>
            <a:ext cx="1422400" cy="508000"/>
          </a:xfrm>
          <a:prstGeom prst="rect">
            <a:avLst/>
          </a:prstGeom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E7809FD3-84C9-40FF-B5BC-C539010C2297}"/>
              </a:ext>
            </a:extLst>
          </p:cNvPr>
          <p:cNvSpPr txBox="1"/>
          <p:nvPr>
            <p:custDataLst>
              <p:tags r:id="rId21"/>
            </p:custDataLst>
          </p:nvPr>
        </p:nvSpPr>
        <p:spPr>
          <a:xfrm>
            <a:off x="914400" y="635000"/>
            <a:ext cx="7315200" cy="365760"/>
          </a:xfrm>
          <a:prstGeom prst="rect">
            <a:avLst/>
          </a:prstGeom>
          <a:solidFill>
            <a:srgbClr val="FBFAEF">
              <a:alpha val="90000"/>
            </a:srgbClr>
          </a:solidFill>
        </p:spPr>
        <p:txBody>
          <a:bodyPr vert="horz" wrap="none" rtlCol="0" anchor="ctr" anchorCtr="1">
            <a:noAutofit/>
          </a:bodyPr>
          <a:lstStyle/>
          <a:p>
            <a:r>
              <a:rPr lang="zh-CN" altLang="en-US" sz="120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此题未设置答案，请点击右侧设置按钮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94325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C00000"/>
                </a:solidFill>
              </a:rPr>
              <a:t>不同字节长度</a:t>
            </a:r>
            <a:r>
              <a:rPr lang="zh-CN" altLang="en-US" dirty="0"/>
              <a:t>变量之间的赋值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63682" y="1149363"/>
            <a:ext cx="8603673" cy="5066879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b="1" dirty="0">
                <a:solidFill>
                  <a:srgbClr val="006600"/>
                </a:solidFill>
              </a:rPr>
              <a:t>字符</a:t>
            </a:r>
            <a:r>
              <a:rPr lang="zh-CN" altLang="en-US" sz="2000" b="1" dirty="0">
                <a:solidFill>
                  <a:srgbClr val="006600"/>
                </a:solidFill>
                <a:sym typeface="Symbol" pitchFamily="18" charset="2"/>
              </a:rPr>
              <a:t></a:t>
            </a:r>
            <a:r>
              <a:rPr lang="zh-CN" altLang="en-US" sz="2000" b="1" dirty="0">
                <a:sym typeface="Symbol" pitchFamily="18" charset="2"/>
              </a:rPr>
              <a:t>整型变量</a:t>
            </a:r>
            <a:endParaRPr lang="en-US" altLang="zh-CN" sz="2000" b="1" dirty="0">
              <a:sym typeface="Symbol" pitchFamily="18" charset="2"/>
            </a:endParaRPr>
          </a:p>
          <a:p>
            <a:pPr marL="971550" lvl="1"/>
            <a:r>
              <a:rPr lang="zh-CN" altLang="en-US" sz="1800" dirty="0">
                <a:sym typeface="Symbol" pitchFamily="18" charset="2"/>
              </a:rPr>
              <a:t>将一个字节的字符数据存入低</a:t>
            </a:r>
            <a:r>
              <a:rPr lang="en-US" altLang="zh-CN" sz="1800" dirty="0">
                <a:sym typeface="Symbol" pitchFamily="18" charset="2"/>
              </a:rPr>
              <a:t>8</a:t>
            </a:r>
            <a:r>
              <a:rPr lang="zh-CN" altLang="en-US" sz="1800" dirty="0">
                <a:sym typeface="Symbol" pitchFamily="18" charset="2"/>
              </a:rPr>
              <a:t>位（最低字节）；</a:t>
            </a:r>
            <a:endParaRPr lang="en-US" altLang="zh-CN" sz="1800" dirty="0">
              <a:sym typeface="Symbol" pitchFamily="18" charset="2"/>
            </a:endParaRPr>
          </a:p>
          <a:p>
            <a:pPr marL="971550" lvl="1"/>
            <a:r>
              <a:rPr lang="zh-CN" altLang="en-US" sz="1800" dirty="0">
                <a:sym typeface="Symbol" pitchFamily="18" charset="2"/>
              </a:rPr>
              <a:t>整型数据的高位几个字节填充字符数据中的最高位（</a:t>
            </a:r>
            <a:r>
              <a:rPr lang="zh-CN" altLang="en-US" sz="1800" dirty="0">
                <a:solidFill>
                  <a:srgbClr val="030DCD"/>
                </a:solidFill>
                <a:sym typeface="Symbol" pitchFamily="18" charset="2"/>
              </a:rPr>
              <a:t>符号扩展</a:t>
            </a:r>
            <a:r>
              <a:rPr lang="zh-CN" altLang="en-US" sz="1800" dirty="0">
                <a:sym typeface="Symbol" pitchFamily="18" charset="2"/>
              </a:rPr>
              <a:t>）；</a:t>
            </a:r>
            <a:endParaRPr lang="en-US" altLang="zh-CN" sz="1800" dirty="0">
              <a:sym typeface="Symbol" pitchFamily="18" charset="2"/>
            </a:endParaRPr>
          </a:p>
          <a:p>
            <a:pPr marL="971550" lvl="1"/>
            <a:r>
              <a:rPr lang="zh-CN" altLang="en-US" sz="1800" b="1" dirty="0">
                <a:solidFill>
                  <a:srgbClr val="C00000"/>
                </a:solidFill>
                <a:sym typeface="Symbol" pitchFamily="18" charset="2"/>
              </a:rPr>
              <a:t>如：</a:t>
            </a:r>
            <a:r>
              <a:rPr lang="en-US" altLang="zh-CN" sz="1800" b="1" dirty="0">
                <a:solidFill>
                  <a:srgbClr val="C00000"/>
                </a:solidFill>
                <a:sym typeface="Symbol" pitchFamily="18" charset="2"/>
              </a:rPr>
              <a:t>char c=‘0’;   int a=c; </a:t>
            </a:r>
            <a:r>
              <a:rPr lang="zh-CN" altLang="en-US" sz="1800" b="1" dirty="0">
                <a:solidFill>
                  <a:srgbClr val="C00000"/>
                </a:solidFill>
                <a:sym typeface="Symbol" pitchFamily="18" charset="2"/>
              </a:rPr>
              <a:t>则</a:t>
            </a:r>
            <a:r>
              <a:rPr lang="en-US" altLang="zh-CN" sz="1800" b="1" dirty="0">
                <a:solidFill>
                  <a:srgbClr val="C00000"/>
                </a:solidFill>
                <a:sym typeface="Symbol" pitchFamily="18" charset="2"/>
              </a:rPr>
              <a:t>a=0x30;</a:t>
            </a:r>
          </a:p>
          <a:p>
            <a:pPr marL="1314450" lvl="2" indent="-285750">
              <a:buFont typeface="Wingdings" panose="05000000000000000000" pitchFamily="2" charset="2"/>
              <a:buChar char="ü"/>
            </a:pPr>
            <a:r>
              <a:rPr lang="en-US" altLang="zh-CN" sz="1600" dirty="0">
                <a:solidFill>
                  <a:srgbClr val="0000CC"/>
                </a:solidFill>
                <a:sym typeface="Symbol" pitchFamily="18" charset="2"/>
              </a:rPr>
              <a:t>‘0’</a:t>
            </a:r>
            <a:r>
              <a:rPr lang="zh-CN" altLang="en-US" sz="1600" dirty="0">
                <a:solidFill>
                  <a:srgbClr val="0000CC"/>
                </a:solidFill>
                <a:sym typeface="Symbol" pitchFamily="18" charset="2"/>
              </a:rPr>
              <a:t>的</a:t>
            </a:r>
            <a:r>
              <a:rPr lang="en-US" altLang="zh-CN" sz="1600" dirty="0">
                <a:solidFill>
                  <a:srgbClr val="0000CC"/>
                </a:solidFill>
                <a:sym typeface="Symbol" pitchFamily="18" charset="2"/>
              </a:rPr>
              <a:t>ASCII</a:t>
            </a:r>
            <a:r>
              <a:rPr lang="zh-CN" altLang="en-US" sz="1600" dirty="0">
                <a:solidFill>
                  <a:srgbClr val="0000CC"/>
                </a:solidFill>
                <a:sym typeface="Symbol" pitchFamily="18" charset="2"/>
              </a:rPr>
              <a:t>码为</a:t>
            </a:r>
            <a:r>
              <a:rPr lang="en-US" altLang="zh-CN" sz="1600" dirty="0">
                <a:solidFill>
                  <a:srgbClr val="0000CC"/>
                </a:solidFill>
                <a:sym typeface="Symbol" pitchFamily="18" charset="2"/>
              </a:rPr>
              <a:t>0x30=</a:t>
            </a:r>
            <a:r>
              <a:rPr lang="en-US" altLang="zh-CN" sz="1600" dirty="0">
                <a:solidFill>
                  <a:srgbClr val="C00000"/>
                </a:solidFill>
                <a:sym typeface="Symbol" pitchFamily="18" charset="2"/>
              </a:rPr>
              <a:t>0</a:t>
            </a:r>
            <a:r>
              <a:rPr lang="en-US" altLang="zh-CN" sz="1600" dirty="0">
                <a:solidFill>
                  <a:srgbClr val="0000CC"/>
                </a:solidFill>
                <a:sym typeface="Symbol" pitchFamily="18" charset="2"/>
              </a:rPr>
              <a:t>011 0000</a:t>
            </a:r>
            <a:r>
              <a:rPr lang="zh-CN" altLang="en-US" sz="1600" dirty="0">
                <a:solidFill>
                  <a:srgbClr val="0000CC"/>
                </a:solidFill>
                <a:sym typeface="Symbol" pitchFamily="18" charset="2"/>
              </a:rPr>
              <a:t>，符号位是</a:t>
            </a:r>
            <a:r>
              <a:rPr lang="en-US" altLang="zh-CN" sz="1600" dirty="0">
                <a:solidFill>
                  <a:srgbClr val="0000CC"/>
                </a:solidFill>
                <a:sym typeface="Symbol" pitchFamily="18" charset="2"/>
              </a:rPr>
              <a:t>0</a:t>
            </a:r>
            <a:r>
              <a:rPr lang="zh-CN" altLang="en-US" sz="1600" dirty="0">
                <a:solidFill>
                  <a:srgbClr val="0000CC"/>
                </a:solidFill>
                <a:sym typeface="Symbol" pitchFamily="18" charset="2"/>
              </a:rPr>
              <a:t>，视为正整数</a:t>
            </a:r>
            <a:r>
              <a:rPr lang="en-US" altLang="zh-CN" sz="1600" dirty="0">
                <a:solidFill>
                  <a:srgbClr val="0000CC"/>
                </a:solidFill>
                <a:sym typeface="Symbol" pitchFamily="18" charset="2"/>
              </a:rPr>
              <a:t>+48</a:t>
            </a:r>
            <a:r>
              <a:rPr lang="zh-CN" altLang="en-US" sz="1600" dirty="0">
                <a:solidFill>
                  <a:srgbClr val="0000CC"/>
                </a:solidFill>
                <a:sym typeface="Symbol" pitchFamily="18" charset="2"/>
              </a:rPr>
              <a:t>；</a:t>
            </a:r>
            <a:endParaRPr lang="en-US" altLang="zh-CN" sz="1600" dirty="0">
              <a:sym typeface="Symbol" pitchFamily="18" charset="2"/>
            </a:endParaRPr>
          </a:p>
          <a:p>
            <a:pPr marL="971550" lvl="1"/>
            <a:r>
              <a:rPr lang="zh-CN" altLang="en-US" sz="1800" b="1" dirty="0">
                <a:solidFill>
                  <a:srgbClr val="C00000"/>
                </a:solidFill>
                <a:sym typeface="Symbol" pitchFamily="18" charset="2"/>
              </a:rPr>
              <a:t>如：</a:t>
            </a:r>
            <a:r>
              <a:rPr lang="en-US" altLang="zh-CN" sz="1800" b="1" dirty="0">
                <a:solidFill>
                  <a:srgbClr val="C00000"/>
                </a:solidFill>
                <a:sym typeface="Symbol" pitchFamily="18" charset="2"/>
              </a:rPr>
              <a:t>char c=129;  int a=c; </a:t>
            </a:r>
            <a:r>
              <a:rPr lang="zh-CN" altLang="en-US" sz="1800" b="1" dirty="0">
                <a:solidFill>
                  <a:srgbClr val="C00000"/>
                </a:solidFill>
                <a:sym typeface="Symbol" pitchFamily="18" charset="2"/>
              </a:rPr>
              <a:t>则</a:t>
            </a:r>
            <a:r>
              <a:rPr lang="en-US" altLang="zh-CN" sz="1800" b="1" dirty="0">
                <a:solidFill>
                  <a:srgbClr val="C00000"/>
                </a:solidFill>
                <a:sym typeface="Symbol" pitchFamily="18" charset="2"/>
              </a:rPr>
              <a:t>a=0xFF FF </a:t>
            </a:r>
            <a:r>
              <a:rPr lang="en-US" altLang="zh-CN" sz="1800" b="1" dirty="0" err="1">
                <a:solidFill>
                  <a:srgbClr val="C00000"/>
                </a:solidFill>
                <a:sym typeface="Symbol" pitchFamily="18" charset="2"/>
              </a:rPr>
              <a:t>FF</a:t>
            </a:r>
            <a:r>
              <a:rPr lang="en-US" altLang="zh-CN" sz="1800" b="1" dirty="0">
                <a:solidFill>
                  <a:srgbClr val="C00000"/>
                </a:solidFill>
                <a:sym typeface="Symbol" pitchFamily="18" charset="2"/>
              </a:rPr>
              <a:t> 81</a:t>
            </a:r>
            <a:r>
              <a:rPr lang="zh-CN" altLang="en-US" sz="1800" b="1" dirty="0">
                <a:solidFill>
                  <a:srgbClr val="C00000"/>
                </a:solidFill>
                <a:sym typeface="Symbol" pitchFamily="18" charset="2"/>
              </a:rPr>
              <a:t>，即 </a:t>
            </a:r>
            <a:r>
              <a:rPr lang="en-US" altLang="zh-CN" sz="1800" b="1" dirty="0">
                <a:solidFill>
                  <a:srgbClr val="C00000"/>
                </a:solidFill>
                <a:sym typeface="Symbol" pitchFamily="18" charset="2"/>
              </a:rPr>
              <a:t>-127</a:t>
            </a:r>
            <a:r>
              <a:rPr lang="zh-CN" altLang="en-US" sz="1800" b="1" dirty="0">
                <a:solidFill>
                  <a:srgbClr val="C00000"/>
                </a:solidFill>
                <a:sym typeface="Symbol" pitchFamily="18" charset="2"/>
              </a:rPr>
              <a:t>；</a:t>
            </a:r>
            <a:endParaRPr lang="en-US" altLang="zh-CN" sz="1800" b="1" dirty="0">
              <a:solidFill>
                <a:srgbClr val="C00000"/>
              </a:solidFill>
              <a:sym typeface="Symbol" pitchFamily="18" charset="2"/>
            </a:endParaRPr>
          </a:p>
          <a:p>
            <a:pPr marL="1200150" lvl="2"/>
            <a:r>
              <a:rPr lang="en-US" altLang="zh-CN" sz="1600" dirty="0">
                <a:solidFill>
                  <a:srgbClr val="0000CC"/>
                </a:solidFill>
                <a:sym typeface="Symbol" pitchFamily="18" charset="2"/>
              </a:rPr>
              <a:t>129=0x81, [-127]</a:t>
            </a:r>
            <a:r>
              <a:rPr lang="zh-CN" altLang="en-US" sz="1600" baseline="-25000" dirty="0">
                <a:solidFill>
                  <a:srgbClr val="0000CC"/>
                </a:solidFill>
                <a:sym typeface="Symbol" pitchFamily="18" charset="2"/>
              </a:rPr>
              <a:t>补</a:t>
            </a:r>
            <a:r>
              <a:rPr lang="en-US" altLang="zh-CN" sz="1600" dirty="0">
                <a:solidFill>
                  <a:srgbClr val="0000CC"/>
                </a:solidFill>
                <a:sym typeface="Symbol" pitchFamily="18" charset="2"/>
              </a:rPr>
              <a:t>=0x81</a:t>
            </a:r>
            <a:r>
              <a:rPr lang="zh-CN" altLang="en-US" sz="1600" dirty="0">
                <a:solidFill>
                  <a:srgbClr val="0000CC"/>
                </a:solidFill>
                <a:sym typeface="Symbol" pitchFamily="18" charset="2"/>
              </a:rPr>
              <a:t>；</a:t>
            </a:r>
            <a:endParaRPr lang="en-US" altLang="zh-CN" sz="1600" dirty="0">
              <a:solidFill>
                <a:srgbClr val="0000CC"/>
              </a:solidFill>
              <a:sym typeface="Symbol" pitchFamily="18" charset="2"/>
            </a:endParaRPr>
          </a:p>
          <a:p>
            <a:pPr marL="1200150" lvl="2"/>
            <a:r>
              <a:rPr lang="en-US" altLang="zh-CN" sz="1600" dirty="0">
                <a:solidFill>
                  <a:srgbClr val="0000CC"/>
                </a:solidFill>
                <a:sym typeface="Symbol" pitchFamily="18" charset="2"/>
              </a:rPr>
              <a:t>c=0x81=</a:t>
            </a:r>
            <a:r>
              <a:rPr lang="en-US" altLang="zh-CN" sz="1600" dirty="0">
                <a:solidFill>
                  <a:srgbClr val="C00000"/>
                </a:solidFill>
                <a:sym typeface="Symbol" pitchFamily="18" charset="2"/>
              </a:rPr>
              <a:t>1</a:t>
            </a:r>
            <a:r>
              <a:rPr lang="en-US" altLang="zh-CN" sz="1600" dirty="0">
                <a:solidFill>
                  <a:srgbClr val="0000CC"/>
                </a:solidFill>
                <a:sym typeface="Symbol" pitchFamily="18" charset="2"/>
              </a:rPr>
              <a:t>000 0001</a:t>
            </a:r>
            <a:r>
              <a:rPr lang="zh-CN" altLang="en-US" sz="1600" dirty="0">
                <a:solidFill>
                  <a:srgbClr val="0000CC"/>
                </a:solidFill>
                <a:sym typeface="Symbol" pitchFamily="18" charset="2"/>
              </a:rPr>
              <a:t>，符号位是</a:t>
            </a:r>
            <a:r>
              <a:rPr lang="en-US" altLang="zh-CN" sz="1600" dirty="0">
                <a:solidFill>
                  <a:srgbClr val="0000CC"/>
                </a:solidFill>
                <a:sym typeface="Symbol" pitchFamily="18" charset="2"/>
              </a:rPr>
              <a:t>1</a:t>
            </a:r>
            <a:r>
              <a:rPr lang="zh-CN" altLang="en-US" sz="1600" dirty="0">
                <a:solidFill>
                  <a:srgbClr val="0000CC"/>
                </a:solidFill>
                <a:sym typeface="Symbol" pitchFamily="18" charset="2"/>
              </a:rPr>
              <a:t>， 按有符号数的补码解释真值是</a:t>
            </a:r>
            <a:r>
              <a:rPr lang="en-US" altLang="zh-CN" sz="1600" dirty="0">
                <a:solidFill>
                  <a:srgbClr val="0000CC"/>
                </a:solidFill>
                <a:sym typeface="Symbol" pitchFamily="18" charset="2"/>
              </a:rPr>
              <a:t>-127</a:t>
            </a:r>
            <a:r>
              <a:rPr lang="zh-CN" altLang="en-US" sz="1600" dirty="0">
                <a:solidFill>
                  <a:srgbClr val="0000CC"/>
                </a:solidFill>
                <a:sym typeface="Symbol" pitchFamily="18" charset="2"/>
              </a:rPr>
              <a:t>；</a:t>
            </a:r>
            <a:endParaRPr lang="en-US" altLang="zh-CN" sz="1600" dirty="0">
              <a:solidFill>
                <a:srgbClr val="0000CC"/>
              </a:solidFill>
              <a:sym typeface="Symbol" pitchFamily="18" charset="2"/>
            </a:endParaRPr>
          </a:p>
          <a:p>
            <a:pPr marL="1200150" lvl="2"/>
            <a:r>
              <a:rPr lang="en-US" altLang="zh-CN" sz="1600" dirty="0">
                <a:sym typeface="Symbol" pitchFamily="18" charset="2"/>
              </a:rPr>
              <a:t>a=0xFF FF </a:t>
            </a:r>
            <a:r>
              <a:rPr lang="en-US" altLang="zh-CN" sz="1600" dirty="0" err="1">
                <a:sym typeface="Symbol" pitchFamily="18" charset="2"/>
              </a:rPr>
              <a:t>FF</a:t>
            </a:r>
            <a:r>
              <a:rPr lang="en-US" altLang="zh-CN" sz="1600" dirty="0">
                <a:sym typeface="Symbol" pitchFamily="18" charset="2"/>
              </a:rPr>
              <a:t> 81</a:t>
            </a:r>
            <a:r>
              <a:rPr lang="zh-CN" altLang="en-US" sz="1600" dirty="0">
                <a:sym typeface="Symbol" pitchFamily="18" charset="2"/>
              </a:rPr>
              <a:t>，按有符号数的补码解释真值是</a:t>
            </a:r>
            <a:r>
              <a:rPr lang="en-US" altLang="zh-CN" sz="1600" dirty="0">
                <a:sym typeface="Symbol" pitchFamily="18" charset="2"/>
              </a:rPr>
              <a:t>-127</a:t>
            </a:r>
            <a:r>
              <a:rPr lang="zh-CN" altLang="en-US" sz="1600" dirty="0">
                <a:sym typeface="Symbol" pitchFamily="18" charset="2"/>
              </a:rPr>
              <a:t>；</a:t>
            </a:r>
            <a:endParaRPr lang="en-US" altLang="zh-CN" sz="1600" dirty="0">
              <a:sym typeface="Symbol" pitchFamily="18" charset="2"/>
            </a:endParaRPr>
          </a:p>
          <a:p>
            <a:pPr marL="971550" lvl="1"/>
            <a:r>
              <a:rPr lang="zh-CN" altLang="en-US" sz="1800" b="1" dirty="0">
                <a:solidFill>
                  <a:srgbClr val="C00000"/>
                </a:solidFill>
                <a:sym typeface="Symbol" pitchFamily="18" charset="2"/>
              </a:rPr>
              <a:t>如：</a:t>
            </a:r>
            <a:r>
              <a:rPr lang="en-US" altLang="zh-CN" sz="1800" b="1" dirty="0">
                <a:solidFill>
                  <a:srgbClr val="C00000"/>
                </a:solidFill>
                <a:sym typeface="Symbol" pitchFamily="18" charset="2"/>
              </a:rPr>
              <a:t>char c=129;  unsigned a=c; </a:t>
            </a:r>
            <a:r>
              <a:rPr lang="zh-CN" altLang="en-US" sz="1800" b="1" dirty="0">
                <a:solidFill>
                  <a:srgbClr val="C00000"/>
                </a:solidFill>
                <a:sym typeface="Symbol" pitchFamily="18" charset="2"/>
              </a:rPr>
              <a:t>则</a:t>
            </a:r>
            <a:r>
              <a:rPr lang="en-US" altLang="zh-CN" sz="1800" b="1" dirty="0">
                <a:solidFill>
                  <a:srgbClr val="C00000"/>
                </a:solidFill>
                <a:sym typeface="Symbol" pitchFamily="18" charset="2"/>
              </a:rPr>
              <a:t>a=0xFF FF </a:t>
            </a:r>
            <a:r>
              <a:rPr lang="en-US" altLang="zh-CN" sz="1800" b="1" dirty="0" err="1">
                <a:solidFill>
                  <a:srgbClr val="C00000"/>
                </a:solidFill>
                <a:sym typeface="Symbol" pitchFamily="18" charset="2"/>
              </a:rPr>
              <a:t>FF</a:t>
            </a:r>
            <a:r>
              <a:rPr lang="en-US" altLang="zh-CN" sz="1800" b="1" dirty="0">
                <a:solidFill>
                  <a:srgbClr val="C00000"/>
                </a:solidFill>
                <a:sym typeface="Symbol" pitchFamily="18" charset="2"/>
              </a:rPr>
              <a:t> 81</a:t>
            </a:r>
            <a:r>
              <a:rPr lang="zh-CN" altLang="en-US" sz="1800" b="1" dirty="0">
                <a:solidFill>
                  <a:srgbClr val="C00000"/>
                </a:solidFill>
                <a:sym typeface="Symbol" pitchFamily="18" charset="2"/>
              </a:rPr>
              <a:t>，即</a:t>
            </a:r>
            <a:r>
              <a:rPr lang="en-US" altLang="zh-CN" sz="1800" b="1" dirty="0">
                <a:solidFill>
                  <a:srgbClr val="C00000"/>
                </a:solidFill>
                <a:sym typeface="Symbol" pitchFamily="18" charset="2"/>
              </a:rPr>
              <a:t>4294967169</a:t>
            </a:r>
            <a:r>
              <a:rPr lang="zh-CN" altLang="en-US" sz="1800" b="1" dirty="0">
                <a:solidFill>
                  <a:srgbClr val="C00000"/>
                </a:solidFill>
                <a:sym typeface="Symbol" pitchFamily="18" charset="2"/>
              </a:rPr>
              <a:t>；</a:t>
            </a:r>
            <a:endParaRPr lang="en-US" altLang="zh-CN" sz="1800" b="1" dirty="0">
              <a:solidFill>
                <a:srgbClr val="C00000"/>
              </a:solidFill>
              <a:sym typeface="Symbol" pitchFamily="18" charset="2"/>
            </a:endParaRPr>
          </a:p>
          <a:p>
            <a:pPr marL="1200150" lvl="2"/>
            <a:r>
              <a:rPr lang="en-US" altLang="zh-CN" sz="1600" dirty="0">
                <a:solidFill>
                  <a:srgbClr val="0000CC"/>
                </a:solidFill>
                <a:sym typeface="Symbol" pitchFamily="18" charset="2"/>
              </a:rPr>
              <a:t>129=0x81, [-127]</a:t>
            </a:r>
            <a:r>
              <a:rPr lang="zh-CN" altLang="en-US" sz="1600" baseline="-25000" dirty="0">
                <a:solidFill>
                  <a:srgbClr val="0000CC"/>
                </a:solidFill>
                <a:sym typeface="Symbol" pitchFamily="18" charset="2"/>
              </a:rPr>
              <a:t>补</a:t>
            </a:r>
            <a:r>
              <a:rPr lang="en-US" altLang="zh-CN" sz="1600" dirty="0">
                <a:solidFill>
                  <a:srgbClr val="0000CC"/>
                </a:solidFill>
                <a:sym typeface="Symbol" pitchFamily="18" charset="2"/>
              </a:rPr>
              <a:t>=0x81</a:t>
            </a:r>
            <a:r>
              <a:rPr lang="zh-CN" altLang="en-US" sz="1600" dirty="0">
                <a:solidFill>
                  <a:srgbClr val="0000CC"/>
                </a:solidFill>
                <a:sym typeface="Symbol" pitchFamily="18" charset="2"/>
              </a:rPr>
              <a:t>；</a:t>
            </a:r>
            <a:endParaRPr lang="en-US" altLang="zh-CN" sz="1600" dirty="0">
              <a:solidFill>
                <a:srgbClr val="0000CC"/>
              </a:solidFill>
              <a:sym typeface="Symbol" pitchFamily="18" charset="2"/>
            </a:endParaRPr>
          </a:p>
          <a:p>
            <a:pPr marL="1200150" lvl="2"/>
            <a:r>
              <a:rPr lang="en-US" altLang="zh-CN" sz="1600" dirty="0">
                <a:solidFill>
                  <a:srgbClr val="0000CC"/>
                </a:solidFill>
                <a:sym typeface="Symbol" pitchFamily="18" charset="2"/>
              </a:rPr>
              <a:t>c=0x81=</a:t>
            </a:r>
            <a:r>
              <a:rPr lang="en-US" altLang="zh-CN" sz="1600" dirty="0">
                <a:solidFill>
                  <a:srgbClr val="C00000"/>
                </a:solidFill>
                <a:sym typeface="Symbol" pitchFamily="18" charset="2"/>
              </a:rPr>
              <a:t>1</a:t>
            </a:r>
            <a:r>
              <a:rPr lang="en-US" altLang="zh-CN" sz="1600" dirty="0">
                <a:solidFill>
                  <a:srgbClr val="0000CC"/>
                </a:solidFill>
                <a:sym typeface="Symbol" pitchFamily="18" charset="2"/>
              </a:rPr>
              <a:t>000 0001</a:t>
            </a:r>
            <a:r>
              <a:rPr lang="zh-CN" altLang="en-US" sz="1600" dirty="0">
                <a:solidFill>
                  <a:srgbClr val="0000CC"/>
                </a:solidFill>
                <a:sym typeface="Symbol" pitchFamily="18" charset="2"/>
              </a:rPr>
              <a:t>，</a:t>
            </a:r>
            <a:r>
              <a:rPr lang="zh-CN" altLang="en-US" sz="1600" dirty="0">
                <a:sym typeface="Symbol" pitchFamily="18" charset="2"/>
              </a:rPr>
              <a:t>按有符号数的补码解释真值是</a:t>
            </a:r>
            <a:r>
              <a:rPr lang="en-US" altLang="zh-CN" sz="1600" dirty="0">
                <a:sym typeface="Symbol" pitchFamily="18" charset="2"/>
              </a:rPr>
              <a:t>4294967169 </a:t>
            </a:r>
            <a:r>
              <a:rPr lang="zh-CN" altLang="en-US" sz="1600" dirty="0">
                <a:solidFill>
                  <a:srgbClr val="0000CC"/>
                </a:solidFill>
                <a:sym typeface="Symbol" pitchFamily="18" charset="2"/>
              </a:rPr>
              <a:t>；</a:t>
            </a:r>
            <a:endParaRPr lang="en-US" altLang="zh-CN" sz="1600" dirty="0">
              <a:solidFill>
                <a:srgbClr val="0000CC"/>
              </a:solidFill>
              <a:sym typeface="Symbol" pitchFamily="18" charset="2"/>
            </a:endParaRPr>
          </a:p>
          <a:p>
            <a:pPr marL="1200150" lvl="2"/>
            <a:r>
              <a:rPr lang="en-US" altLang="zh-CN" sz="1600" dirty="0">
                <a:sym typeface="Symbol" pitchFamily="18" charset="2"/>
              </a:rPr>
              <a:t>a=0xFF FF </a:t>
            </a:r>
            <a:r>
              <a:rPr lang="en-US" altLang="zh-CN" sz="1600" dirty="0" err="1">
                <a:sym typeface="Symbol" pitchFamily="18" charset="2"/>
              </a:rPr>
              <a:t>FF</a:t>
            </a:r>
            <a:r>
              <a:rPr lang="en-US" altLang="zh-CN" sz="1600" dirty="0">
                <a:sym typeface="Symbol" pitchFamily="18" charset="2"/>
              </a:rPr>
              <a:t> 81</a:t>
            </a:r>
            <a:r>
              <a:rPr lang="zh-CN" altLang="en-US" sz="1600" dirty="0">
                <a:sym typeface="Symbol" pitchFamily="18" charset="2"/>
              </a:rPr>
              <a:t>，</a:t>
            </a:r>
            <a:r>
              <a:rPr lang="en-US" altLang="zh-CN" sz="1600" dirty="0">
                <a:sym typeface="Symbol" pitchFamily="18" charset="2"/>
              </a:rPr>
              <a:t>4294967169</a:t>
            </a:r>
            <a:endParaRPr lang="en-US" altLang="zh-CN" sz="1600" dirty="0">
              <a:solidFill>
                <a:srgbClr val="C00000"/>
              </a:solidFill>
              <a:sym typeface="Symbol" pitchFamily="18" charset="2"/>
            </a:endParaRPr>
          </a:p>
          <a:p>
            <a:pPr marL="971550" lvl="1"/>
            <a:r>
              <a:rPr lang="zh-CN" altLang="en-US" sz="1800" dirty="0">
                <a:sym typeface="Symbol" pitchFamily="18" charset="2"/>
              </a:rPr>
              <a:t>注：高位</a:t>
            </a:r>
            <a:r>
              <a:rPr lang="zh-CN" altLang="en-US" sz="1800" b="1" dirty="0">
                <a:solidFill>
                  <a:srgbClr val="006600"/>
                </a:solidFill>
                <a:sym typeface="Symbol" pitchFamily="18" charset="2"/>
              </a:rPr>
              <a:t>补的是</a:t>
            </a:r>
            <a:r>
              <a:rPr lang="zh-CN" altLang="en-US" sz="1800" b="1" dirty="0">
                <a:solidFill>
                  <a:srgbClr val="C00000"/>
                </a:solidFill>
                <a:sym typeface="Symbol" pitchFamily="18" charset="2"/>
              </a:rPr>
              <a:t>真值</a:t>
            </a:r>
            <a:r>
              <a:rPr lang="en-US" altLang="zh-CN" sz="1800" b="1" dirty="0">
                <a:solidFill>
                  <a:srgbClr val="C00000"/>
                </a:solidFill>
                <a:sym typeface="Symbol" pitchFamily="18" charset="2"/>
              </a:rPr>
              <a:t>0</a:t>
            </a:r>
            <a:r>
              <a:rPr lang="zh-CN" altLang="en-US" sz="1800" b="1" dirty="0">
                <a:solidFill>
                  <a:srgbClr val="006600"/>
                </a:solidFill>
                <a:sym typeface="Symbol" pitchFamily="18" charset="2"/>
              </a:rPr>
              <a:t>。由于</a:t>
            </a:r>
            <a:r>
              <a:rPr lang="zh-CN" altLang="en-US" sz="1800" b="1" dirty="0">
                <a:solidFill>
                  <a:srgbClr val="C00000"/>
                </a:solidFill>
                <a:sym typeface="Symbol" pitchFamily="18" charset="2"/>
              </a:rPr>
              <a:t>机内采用补码</a:t>
            </a:r>
            <a:r>
              <a:rPr lang="zh-CN" altLang="en-US" sz="1800" b="1" dirty="0">
                <a:solidFill>
                  <a:srgbClr val="006600"/>
                </a:solidFill>
                <a:sym typeface="Symbol" pitchFamily="18" charset="2"/>
              </a:rPr>
              <a:t>表示，利用字符数据的</a:t>
            </a:r>
            <a:r>
              <a:rPr lang="zh-CN" altLang="en-US" sz="1800" b="1" dirty="0">
                <a:solidFill>
                  <a:srgbClr val="C00000"/>
                </a:solidFill>
                <a:sym typeface="Symbol" pitchFamily="18" charset="2"/>
              </a:rPr>
              <a:t>符号位填充整型数据的高位字节</a:t>
            </a:r>
            <a:r>
              <a:rPr lang="zh-CN" altLang="en-US" sz="1800" b="1" dirty="0">
                <a:solidFill>
                  <a:srgbClr val="006600"/>
                </a:solidFill>
                <a:sym typeface="Symbol" pitchFamily="18" charset="2"/>
              </a:rPr>
              <a:t>；（符号位扩展）</a:t>
            </a:r>
            <a:endParaRPr lang="en-US" altLang="zh-CN" sz="1800" dirty="0">
              <a:sym typeface="Symbol" pitchFamily="18" charset="2"/>
            </a:endParaRPr>
          </a:p>
          <a:p>
            <a:pPr marL="1200150" lvl="2"/>
            <a:endParaRPr lang="en-US" altLang="zh-CN" dirty="0"/>
          </a:p>
          <a:p>
            <a:pPr marL="971550" lvl="1"/>
            <a:endParaRPr lang="en-US" altLang="zh-CN" dirty="0"/>
          </a:p>
          <a:p>
            <a:pPr marL="971550" lvl="1"/>
            <a:endParaRPr lang="en-US" altLang="zh-CN" dirty="0"/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zh-CN" dirty="0"/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zh-CN" dirty="0"/>
          </a:p>
          <a:p>
            <a:endParaRPr lang="en-US" altLang="zh-CN" dirty="0"/>
          </a:p>
          <a:p>
            <a:pPr>
              <a:spcBef>
                <a:spcPct val="50000"/>
              </a:spcBef>
              <a:buNone/>
            </a:pPr>
            <a:endParaRPr lang="en-US" altLang="zh-CN" dirty="0">
              <a:solidFill>
                <a:srgbClr val="000000"/>
              </a:solidFill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5611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C00000"/>
                </a:solidFill>
              </a:rPr>
              <a:t>不同字节长度</a:t>
            </a:r>
            <a:r>
              <a:rPr lang="zh-CN" altLang="en-US" dirty="0"/>
              <a:t>变量之间的赋值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zh-CN" sz="2000" dirty="0" err="1">
                <a:solidFill>
                  <a:srgbClr val="C00000"/>
                </a:solidFill>
              </a:rPr>
              <a:t>int</a:t>
            </a:r>
            <a:r>
              <a:rPr lang="en-US" altLang="zh-CN" sz="2000" dirty="0" err="1">
                <a:solidFill>
                  <a:srgbClr val="C00000"/>
                </a:solidFill>
                <a:sym typeface="Symbol" pitchFamily="18" charset="2"/>
              </a:rPr>
              <a:t>long</a:t>
            </a:r>
            <a:r>
              <a:rPr lang="en-US" altLang="zh-CN" sz="2000" dirty="0">
                <a:solidFill>
                  <a:srgbClr val="C00000"/>
                </a:solidFill>
                <a:sym typeface="Symbol" pitchFamily="18" charset="2"/>
              </a:rPr>
              <a:t> long int</a:t>
            </a:r>
            <a:r>
              <a:rPr lang="en-US" altLang="zh-CN" sz="2000" dirty="0">
                <a:sym typeface="Symbol" pitchFamily="18" charset="2"/>
              </a:rPr>
              <a:t>, </a:t>
            </a:r>
            <a:r>
              <a:rPr lang="zh-CN" altLang="en-US" sz="2000" dirty="0">
                <a:sym typeface="Symbol" pitchFamily="18" charset="2"/>
              </a:rPr>
              <a:t>将</a:t>
            </a:r>
            <a:r>
              <a:rPr lang="en-US" altLang="zh-CN" sz="2000" dirty="0">
                <a:sym typeface="Symbol" pitchFamily="18" charset="2"/>
              </a:rPr>
              <a:t>int</a:t>
            </a:r>
            <a:r>
              <a:rPr lang="zh-CN" altLang="en-US" sz="2000" dirty="0">
                <a:sym typeface="Symbol" pitchFamily="18" charset="2"/>
              </a:rPr>
              <a:t>的</a:t>
            </a:r>
            <a:r>
              <a:rPr lang="zh-CN" altLang="en-US" sz="2000" b="1" dirty="0">
                <a:solidFill>
                  <a:srgbClr val="006600"/>
                </a:solidFill>
                <a:sym typeface="Symbol" pitchFamily="18" charset="2"/>
              </a:rPr>
              <a:t>放到低</a:t>
            </a:r>
            <a:r>
              <a:rPr lang="en-US" altLang="zh-CN" sz="2000" b="1" dirty="0">
                <a:solidFill>
                  <a:srgbClr val="006600"/>
                </a:solidFill>
                <a:sym typeface="Symbol" pitchFamily="18" charset="2"/>
              </a:rPr>
              <a:t>4</a:t>
            </a:r>
            <a:r>
              <a:rPr lang="zh-CN" altLang="en-US" sz="2000" b="1" dirty="0">
                <a:solidFill>
                  <a:srgbClr val="006600"/>
                </a:solidFill>
                <a:sym typeface="Symbol" pitchFamily="18" charset="2"/>
              </a:rPr>
              <a:t>字节，高字节</a:t>
            </a:r>
            <a:r>
              <a:rPr lang="zh-CN" altLang="zh-CN" sz="2000" b="1" dirty="0">
                <a:solidFill>
                  <a:srgbClr val="006600"/>
                </a:solidFill>
                <a:sym typeface="Symbol" pitchFamily="18" charset="2"/>
              </a:rPr>
              <a:t>进行</a:t>
            </a:r>
            <a:r>
              <a:rPr lang="zh-CN" altLang="zh-CN" sz="2000" b="1" dirty="0">
                <a:solidFill>
                  <a:srgbClr val="C00000"/>
                </a:solidFill>
                <a:sym typeface="Symbol" pitchFamily="18" charset="2"/>
              </a:rPr>
              <a:t>符号扩展</a:t>
            </a:r>
            <a:r>
              <a:rPr lang="zh-CN" altLang="zh-CN" sz="2000" dirty="0">
                <a:solidFill>
                  <a:srgbClr val="C00000"/>
                </a:solidFill>
                <a:sym typeface="Symbol" pitchFamily="18" charset="2"/>
              </a:rPr>
              <a:t>。</a:t>
            </a:r>
          </a:p>
          <a:p>
            <a:pPr marL="971550" lvl="1"/>
            <a:r>
              <a:rPr lang="zh-CN" altLang="en-US" sz="1800" dirty="0">
                <a:sym typeface="Symbol" pitchFamily="18" charset="2"/>
              </a:rPr>
              <a:t>将</a:t>
            </a:r>
            <a:r>
              <a:rPr lang="en-US" altLang="zh-CN" sz="1800" dirty="0" err="1">
                <a:sym typeface="Symbol" pitchFamily="18" charset="2"/>
              </a:rPr>
              <a:t>int</a:t>
            </a:r>
            <a:r>
              <a:rPr lang="zh-CN" altLang="en-US" sz="1800" dirty="0">
                <a:sym typeface="Symbol" pitchFamily="18" charset="2"/>
              </a:rPr>
              <a:t>变量的</a:t>
            </a:r>
            <a:r>
              <a:rPr lang="zh-CN" altLang="zh-CN" sz="1800" dirty="0">
                <a:sym typeface="Symbol" pitchFamily="18" charset="2"/>
              </a:rPr>
              <a:t>低</a:t>
            </a:r>
            <a:r>
              <a:rPr lang="en-US" altLang="zh-CN" sz="1800" dirty="0">
                <a:sym typeface="Symbol" pitchFamily="18" charset="2"/>
              </a:rPr>
              <a:t>32</a:t>
            </a:r>
            <a:r>
              <a:rPr lang="zh-CN" altLang="zh-CN" sz="1800" dirty="0">
                <a:sym typeface="Symbol" pitchFamily="18" charset="2"/>
              </a:rPr>
              <a:t>位</a:t>
            </a:r>
            <a:r>
              <a:rPr lang="en-US" altLang="zh-CN" sz="1800" dirty="0">
                <a:sym typeface="Symbol" pitchFamily="18" charset="2"/>
              </a:rPr>
              <a:t>long </a:t>
            </a:r>
            <a:r>
              <a:rPr lang="en-US" altLang="zh-CN" sz="1800" dirty="0" err="1">
                <a:sym typeface="Symbol" pitchFamily="18" charset="2"/>
              </a:rPr>
              <a:t>long</a:t>
            </a:r>
            <a:r>
              <a:rPr lang="zh-CN" altLang="zh-CN" sz="1800" dirty="0">
                <a:sym typeface="Symbol" pitchFamily="18" charset="2"/>
              </a:rPr>
              <a:t>的低</a:t>
            </a:r>
            <a:r>
              <a:rPr lang="en-US" altLang="zh-CN" sz="1800" dirty="0">
                <a:sym typeface="Symbol" pitchFamily="18" charset="2"/>
              </a:rPr>
              <a:t>32</a:t>
            </a:r>
            <a:r>
              <a:rPr lang="zh-CN" altLang="zh-CN" sz="1800" dirty="0">
                <a:sym typeface="Symbol" pitchFamily="18" charset="2"/>
              </a:rPr>
              <a:t>位</a:t>
            </a:r>
            <a:r>
              <a:rPr lang="zh-CN" altLang="en-US" sz="1800" dirty="0">
                <a:sym typeface="Symbol" pitchFamily="18" charset="2"/>
              </a:rPr>
              <a:t>；</a:t>
            </a:r>
            <a:endParaRPr lang="en-US" altLang="zh-CN" sz="1800" dirty="0">
              <a:sym typeface="Symbol" pitchFamily="18" charset="2"/>
            </a:endParaRPr>
          </a:p>
          <a:p>
            <a:pPr marL="971550" lvl="1"/>
            <a:r>
              <a:rPr lang="en-US" altLang="zh-CN" sz="1800" dirty="0">
                <a:sym typeface="Symbol" pitchFamily="18" charset="2"/>
              </a:rPr>
              <a:t>long </a:t>
            </a:r>
            <a:r>
              <a:rPr lang="en-US" altLang="zh-CN" sz="1800" dirty="0" err="1">
                <a:sym typeface="Symbol" pitchFamily="18" charset="2"/>
              </a:rPr>
              <a:t>long</a:t>
            </a:r>
            <a:r>
              <a:rPr lang="zh-CN" altLang="zh-CN" sz="1800" dirty="0">
                <a:sym typeface="Symbol" pitchFamily="18" charset="2"/>
              </a:rPr>
              <a:t>的</a:t>
            </a:r>
            <a:r>
              <a:rPr lang="zh-CN" altLang="en-US" sz="1800" dirty="0">
                <a:sym typeface="Symbol" pitchFamily="18" charset="2"/>
              </a:rPr>
              <a:t>高</a:t>
            </a:r>
            <a:r>
              <a:rPr lang="en-US" altLang="zh-CN" sz="1800" dirty="0">
                <a:sym typeface="Symbol" pitchFamily="18" charset="2"/>
              </a:rPr>
              <a:t>32</a:t>
            </a:r>
            <a:r>
              <a:rPr lang="zh-CN" altLang="zh-CN" sz="1800" dirty="0">
                <a:sym typeface="Symbol" pitchFamily="18" charset="2"/>
              </a:rPr>
              <a:t>位</a:t>
            </a:r>
            <a:r>
              <a:rPr lang="zh-CN" altLang="en-US" sz="1800" dirty="0">
                <a:sym typeface="Symbol" pitchFamily="18" charset="2"/>
              </a:rPr>
              <a:t>填充</a:t>
            </a:r>
            <a:r>
              <a:rPr lang="en-US" altLang="zh-CN" sz="1800" dirty="0" err="1">
                <a:sym typeface="Symbol" pitchFamily="18" charset="2"/>
              </a:rPr>
              <a:t>int</a:t>
            </a:r>
            <a:r>
              <a:rPr lang="zh-CN" altLang="en-US" sz="1800" dirty="0">
                <a:sym typeface="Symbol" pitchFamily="18" charset="2"/>
              </a:rPr>
              <a:t>变量的符号位（符号扩展，由于补码表示）</a:t>
            </a:r>
            <a:endParaRPr lang="en-US" altLang="zh-CN" sz="1800" dirty="0"/>
          </a:p>
          <a:p>
            <a:pPr marL="971550" lvl="1"/>
            <a:r>
              <a:rPr lang="zh-CN" altLang="en-US" sz="1800" dirty="0"/>
              <a:t>如 </a:t>
            </a:r>
            <a:r>
              <a:rPr lang="en-US" altLang="zh-CN" sz="1800" dirty="0" err="1">
                <a:solidFill>
                  <a:srgbClr val="006600"/>
                </a:solidFill>
              </a:rPr>
              <a:t>int</a:t>
            </a:r>
            <a:r>
              <a:rPr lang="en-US" altLang="zh-CN" sz="1800" dirty="0">
                <a:solidFill>
                  <a:srgbClr val="006600"/>
                </a:solidFill>
              </a:rPr>
              <a:t> a=  3; </a:t>
            </a:r>
            <a:r>
              <a:rPr lang="en-US" altLang="zh-CN" sz="1800" dirty="0"/>
              <a:t>long </a:t>
            </a:r>
            <a:r>
              <a:rPr lang="en-US" altLang="zh-CN" sz="1800" dirty="0" err="1"/>
              <a:t>long</a:t>
            </a:r>
            <a:r>
              <a:rPr lang="en-US" altLang="zh-CN" sz="1800" dirty="0"/>
              <a:t> b=a; //b=  3, 0x3   </a:t>
            </a:r>
            <a:r>
              <a:rPr lang="en-US" altLang="zh-CN" sz="1800" dirty="0" smtClean="0"/>
              <a:t>//"</a:t>
            </a:r>
            <a:r>
              <a:rPr lang="en-US" altLang="zh-CN" sz="1800" dirty="0" err="1" smtClean="0"/>
              <a:t>lld</a:t>
            </a:r>
            <a:r>
              <a:rPr lang="en-US" altLang="zh-CN" sz="1800" dirty="0" smtClean="0"/>
              <a:t>", "</a:t>
            </a:r>
            <a:r>
              <a:rPr lang="en-US" altLang="zh-CN" sz="1800" dirty="0" err="1" smtClean="0"/>
              <a:t>llX</a:t>
            </a:r>
            <a:r>
              <a:rPr lang="en-US" altLang="zh-CN" sz="1800" dirty="0" smtClean="0"/>
              <a:t>"</a:t>
            </a:r>
            <a:r>
              <a:rPr lang="zh-CN" altLang="en-US" sz="1800" dirty="0" smtClean="0"/>
              <a:t>输出</a:t>
            </a:r>
            <a:r>
              <a:rPr lang="zh-CN" altLang="en-US" sz="1800" dirty="0"/>
              <a:t>；</a:t>
            </a:r>
            <a:endParaRPr lang="en-US" altLang="zh-CN" sz="1800" dirty="0"/>
          </a:p>
          <a:p>
            <a:pPr marL="971550" lvl="1"/>
            <a:r>
              <a:rPr lang="zh-CN" altLang="en-US" sz="1800" dirty="0"/>
              <a:t>如 </a:t>
            </a:r>
            <a:r>
              <a:rPr lang="en-US" altLang="zh-CN" sz="1800" dirty="0" err="1">
                <a:solidFill>
                  <a:srgbClr val="006600"/>
                </a:solidFill>
              </a:rPr>
              <a:t>int</a:t>
            </a:r>
            <a:r>
              <a:rPr lang="en-US" altLang="zh-CN" sz="1800" dirty="0">
                <a:solidFill>
                  <a:srgbClr val="006600"/>
                </a:solidFill>
              </a:rPr>
              <a:t> a= -3; </a:t>
            </a:r>
            <a:r>
              <a:rPr lang="en-US" altLang="zh-CN" sz="1800" dirty="0"/>
              <a:t>long </a:t>
            </a:r>
            <a:r>
              <a:rPr lang="en-US" altLang="zh-CN" sz="1800" dirty="0" err="1"/>
              <a:t>long</a:t>
            </a:r>
            <a:r>
              <a:rPr lang="en-US" altLang="zh-CN" sz="1800" dirty="0"/>
              <a:t> b=a; //b= -3, 0xFF FF </a:t>
            </a:r>
            <a:r>
              <a:rPr lang="en-US" altLang="zh-CN" sz="1800" dirty="0" err="1"/>
              <a:t>FF</a:t>
            </a:r>
            <a:r>
              <a:rPr lang="en-US" altLang="zh-CN" sz="1800" dirty="0"/>
              <a:t> </a:t>
            </a:r>
            <a:r>
              <a:rPr lang="en-US" altLang="zh-CN" sz="1800" dirty="0" err="1"/>
              <a:t>FF</a:t>
            </a:r>
            <a:r>
              <a:rPr lang="en-US" altLang="zh-CN" sz="1800" dirty="0"/>
              <a:t> </a:t>
            </a:r>
            <a:r>
              <a:rPr lang="en-US" altLang="zh-CN" sz="1800" dirty="0" err="1"/>
              <a:t>FF</a:t>
            </a:r>
            <a:r>
              <a:rPr lang="en-US" altLang="zh-CN" sz="1800" dirty="0"/>
              <a:t> </a:t>
            </a:r>
            <a:r>
              <a:rPr lang="en-US" altLang="zh-CN" sz="1800" dirty="0" err="1"/>
              <a:t>FF</a:t>
            </a:r>
            <a:r>
              <a:rPr lang="en-US" altLang="zh-CN" sz="1800" dirty="0"/>
              <a:t> </a:t>
            </a:r>
            <a:r>
              <a:rPr lang="en-US" altLang="zh-CN" sz="1800" dirty="0" err="1"/>
              <a:t>FF</a:t>
            </a:r>
            <a:r>
              <a:rPr lang="en-US" altLang="zh-CN" sz="1800" dirty="0"/>
              <a:t> FD</a:t>
            </a:r>
            <a:r>
              <a:rPr lang="zh-CN" altLang="en-US" sz="1800" dirty="0"/>
              <a:t>；</a:t>
            </a:r>
            <a:endParaRPr lang="en-US" altLang="zh-CN" sz="1800" dirty="0"/>
          </a:p>
          <a:p>
            <a:pPr marL="971550" lvl="1"/>
            <a:r>
              <a:rPr lang="zh-CN" altLang="en-US" dirty="0">
                <a:latin typeface="Times New Roman" pitchFamily="18" charset="0"/>
              </a:rPr>
              <a:t>注：</a:t>
            </a:r>
            <a:endParaRPr lang="en-US" altLang="zh-CN" dirty="0">
              <a:latin typeface="Times New Roman" pitchFamily="18" charset="0"/>
            </a:endParaRPr>
          </a:p>
          <a:p>
            <a:pPr marL="1200150" lvl="2"/>
            <a:r>
              <a:rPr lang="en-US" altLang="zh-CN" sz="1800" dirty="0"/>
              <a:t>[-3]</a:t>
            </a:r>
            <a:r>
              <a:rPr lang="zh-CN" altLang="en-US" sz="1800" baseline="-25000" dirty="0"/>
              <a:t>补</a:t>
            </a:r>
            <a:r>
              <a:rPr lang="en-US" altLang="zh-CN" sz="1800" dirty="0"/>
              <a:t>=1111 1111 1111 1111 1111 1111 1111 1110  </a:t>
            </a:r>
            <a:r>
              <a:rPr lang="zh-CN" altLang="en-US" sz="1800" dirty="0"/>
              <a:t>（</a:t>
            </a:r>
            <a:r>
              <a:rPr lang="en-US" altLang="zh-CN" sz="1800" dirty="0"/>
              <a:t>32</a:t>
            </a:r>
            <a:r>
              <a:rPr lang="zh-CN" altLang="en-US" sz="1800" dirty="0"/>
              <a:t>位</a:t>
            </a:r>
            <a:r>
              <a:rPr lang="en-US" altLang="zh-CN" sz="1800" dirty="0" err="1"/>
              <a:t>int</a:t>
            </a:r>
            <a:r>
              <a:rPr lang="zh-CN" altLang="en-US" sz="1800" dirty="0"/>
              <a:t>型）</a:t>
            </a:r>
            <a:endParaRPr lang="en-US" altLang="zh-CN" sz="1800" dirty="0"/>
          </a:p>
          <a:p>
            <a:pPr marL="1200150" lvl="2"/>
            <a:r>
              <a:rPr lang="en-US" altLang="zh-CN" sz="1800" dirty="0"/>
              <a:t>[-3]</a:t>
            </a:r>
            <a:r>
              <a:rPr lang="zh-CN" altLang="en-US" sz="1800" baseline="-25000" dirty="0"/>
              <a:t>补</a:t>
            </a:r>
            <a:r>
              <a:rPr lang="en-US" altLang="zh-CN" sz="1800" dirty="0"/>
              <a:t>=1111 1111 1111 1111 1111 1111 1111 1111 </a:t>
            </a:r>
          </a:p>
          <a:p>
            <a:pPr lvl="2" indent="0">
              <a:buNone/>
            </a:pPr>
            <a:r>
              <a:rPr lang="en-US" altLang="zh-CN" sz="1800" dirty="0">
                <a:solidFill>
                  <a:srgbClr val="030DCD"/>
                </a:solidFill>
              </a:rPr>
              <a:t>                 1111 1111 1111 1111 1111 1111 1111 1110  </a:t>
            </a:r>
            <a:r>
              <a:rPr lang="en-US" altLang="zh-CN" sz="1800" dirty="0"/>
              <a:t>(64</a:t>
            </a:r>
            <a:r>
              <a:rPr lang="zh-CN" altLang="en-US" sz="1800" dirty="0"/>
              <a:t>位</a:t>
            </a:r>
            <a:r>
              <a:rPr lang="en-US" altLang="zh-CN" sz="1800" dirty="0"/>
              <a:t>long </a:t>
            </a:r>
            <a:r>
              <a:rPr lang="en-US" altLang="zh-CN" sz="1800" dirty="0" err="1"/>
              <a:t>long</a:t>
            </a:r>
            <a:r>
              <a:rPr lang="zh-CN" altLang="en-US" sz="1800" dirty="0"/>
              <a:t>型</a:t>
            </a:r>
            <a:r>
              <a:rPr lang="en-US" altLang="zh-CN" sz="1800" dirty="0"/>
              <a:t>)</a:t>
            </a:r>
          </a:p>
          <a:p>
            <a:pPr marL="1200150" lvl="2"/>
            <a:r>
              <a:rPr lang="zh-CN" altLang="en-US" sz="1800" dirty="0">
                <a:latin typeface="Times New Roman" pitchFamily="18" charset="0"/>
              </a:rPr>
              <a:t>可以看出，</a:t>
            </a:r>
            <a:r>
              <a:rPr lang="en-US" altLang="zh-CN" sz="1800" dirty="0">
                <a:latin typeface="Times New Roman" pitchFamily="18" charset="0"/>
              </a:rPr>
              <a:t>b</a:t>
            </a:r>
            <a:r>
              <a:rPr lang="zh-CN" altLang="en-US" sz="1800" dirty="0">
                <a:latin typeface="Times New Roman" pitchFamily="18" charset="0"/>
              </a:rPr>
              <a:t>的低</a:t>
            </a:r>
            <a:r>
              <a:rPr lang="en-US" altLang="zh-CN" sz="1800" dirty="0">
                <a:latin typeface="Times New Roman" pitchFamily="18" charset="0"/>
              </a:rPr>
              <a:t>4</a:t>
            </a:r>
            <a:r>
              <a:rPr lang="zh-CN" altLang="en-US" sz="1800" dirty="0">
                <a:latin typeface="Times New Roman" pitchFamily="18" charset="0"/>
              </a:rPr>
              <a:t>个字节存放</a:t>
            </a:r>
            <a:r>
              <a:rPr lang="en-US" altLang="zh-CN" sz="1800" dirty="0">
                <a:latin typeface="Times New Roman" pitchFamily="18" charset="0"/>
              </a:rPr>
              <a:t>a</a:t>
            </a:r>
            <a:r>
              <a:rPr lang="zh-CN" altLang="en-US" sz="1800" dirty="0">
                <a:latin typeface="Times New Roman" pitchFamily="18" charset="0"/>
              </a:rPr>
              <a:t>的内容，高</a:t>
            </a:r>
            <a:r>
              <a:rPr lang="en-US" altLang="zh-CN" sz="1800" dirty="0">
                <a:latin typeface="Times New Roman" pitchFamily="18" charset="0"/>
              </a:rPr>
              <a:t>4</a:t>
            </a:r>
            <a:r>
              <a:rPr lang="zh-CN" altLang="en-US" sz="1800" dirty="0">
                <a:latin typeface="Times New Roman" pitchFamily="18" charset="0"/>
              </a:rPr>
              <a:t>个字节应该填充</a:t>
            </a:r>
            <a:r>
              <a:rPr lang="en-US" altLang="zh-CN" sz="1800" dirty="0">
                <a:latin typeface="Times New Roman" pitchFamily="18" charset="0"/>
              </a:rPr>
              <a:t>1</a:t>
            </a:r>
            <a:r>
              <a:rPr lang="zh-CN" altLang="en-US" sz="1800" dirty="0">
                <a:latin typeface="Times New Roman" pitchFamily="18" charset="0"/>
              </a:rPr>
              <a:t>，即</a:t>
            </a:r>
            <a:r>
              <a:rPr lang="en-US" altLang="zh-CN" sz="1800" dirty="0">
                <a:latin typeface="Times New Roman" pitchFamily="18" charset="0"/>
              </a:rPr>
              <a:t>a</a:t>
            </a:r>
            <a:r>
              <a:rPr lang="zh-CN" altLang="en-US" sz="1800" dirty="0">
                <a:latin typeface="Times New Roman" pitchFamily="18" charset="0"/>
              </a:rPr>
              <a:t>的符号位</a:t>
            </a:r>
            <a:r>
              <a:rPr lang="en-US" altLang="zh-CN" sz="1800" dirty="0">
                <a:latin typeface="Times New Roman" pitchFamily="18" charset="0"/>
              </a:rPr>
              <a:t>1</a:t>
            </a:r>
            <a:r>
              <a:rPr lang="zh-CN" altLang="en-US" sz="1800" dirty="0">
                <a:latin typeface="Times New Roman" pitchFamily="18" charset="0"/>
              </a:rPr>
              <a:t>；（</a:t>
            </a:r>
            <a:r>
              <a:rPr lang="zh-CN" altLang="en-US" sz="1800" dirty="0">
                <a:solidFill>
                  <a:srgbClr val="0000CC"/>
                </a:solidFill>
                <a:latin typeface="Times New Roman" pitchFamily="18" charset="0"/>
              </a:rPr>
              <a:t>符号扩展</a:t>
            </a:r>
            <a:r>
              <a:rPr lang="zh-CN" altLang="en-US" sz="1800" dirty="0">
                <a:latin typeface="Times New Roman" pitchFamily="18" charset="0"/>
              </a:rPr>
              <a:t>）</a:t>
            </a:r>
            <a:endParaRPr lang="en-US" altLang="zh-CN" sz="1800" dirty="0">
              <a:latin typeface="Times New Roman" pitchFamily="18" charset="0"/>
            </a:endParaRPr>
          </a:p>
          <a:p>
            <a:pPr marL="971550" lvl="1"/>
            <a:endParaRPr lang="en-US" altLang="zh-CN" dirty="0"/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zh-CN" dirty="0"/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zh-CN" dirty="0"/>
          </a:p>
          <a:p>
            <a:endParaRPr lang="en-US" altLang="zh-CN" dirty="0"/>
          </a:p>
          <a:p>
            <a:pPr>
              <a:spcBef>
                <a:spcPct val="50000"/>
              </a:spcBef>
              <a:buNone/>
            </a:pPr>
            <a:endParaRPr lang="en-US" altLang="zh-CN" dirty="0">
              <a:solidFill>
                <a:srgbClr val="000000"/>
              </a:solidFill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84059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C00000"/>
                </a:solidFill>
              </a:rPr>
              <a:t>不同字节长度</a:t>
            </a:r>
            <a:r>
              <a:rPr lang="zh-CN" altLang="en-US" dirty="0"/>
              <a:t>变量之间的赋值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zh-CN" dirty="0">
                <a:solidFill>
                  <a:srgbClr val="C00000"/>
                </a:solidFill>
              </a:rPr>
              <a:t>long </a:t>
            </a:r>
            <a:r>
              <a:rPr lang="en-US" altLang="zh-CN" dirty="0" err="1">
                <a:solidFill>
                  <a:srgbClr val="C00000"/>
                </a:solidFill>
              </a:rPr>
              <a:t>long</a:t>
            </a:r>
            <a:r>
              <a:rPr lang="en-US" altLang="zh-CN" dirty="0">
                <a:solidFill>
                  <a:srgbClr val="C00000"/>
                </a:solidFill>
              </a:rPr>
              <a:t> int </a:t>
            </a:r>
            <a:r>
              <a:rPr lang="en-US" altLang="zh-CN" dirty="0">
                <a:solidFill>
                  <a:srgbClr val="C00000"/>
                </a:solidFill>
                <a:sym typeface="Symbol" pitchFamily="18" charset="2"/>
              </a:rPr>
              <a:t></a:t>
            </a:r>
            <a:r>
              <a:rPr lang="en-US" altLang="zh-CN" dirty="0">
                <a:solidFill>
                  <a:srgbClr val="C00000"/>
                </a:solidFill>
              </a:rPr>
              <a:t> int</a:t>
            </a:r>
            <a:r>
              <a:rPr lang="zh-CN" altLang="en-US" dirty="0"/>
              <a:t>，</a:t>
            </a:r>
            <a:r>
              <a:rPr lang="zh-CN" altLang="en-US" dirty="0">
                <a:solidFill>
                  <a:srgbClr val="006600"/>
                </a:solidFill>
              </a:rPr>
              <a:t>截取</a:t>
            </a:r>
            <a:r>
              <a:rPr lang="en-US" altLang="zh-CN" dirty="0">
                <a:solidFill>
                  <a:srgbClr val="006600"/>
                </a:solidFill>
              </a:rPr>
              <a:t>long </a:t>
            </a:r>
            <a:r>
              <a:rPr lang="en-US" altLang="zh-CN" dirty="0" err="1">
                <a:solidFill>
                  <a:srgbClr val="006600"/>
                </a:solidFill>
              </a:rPr>
              <a:t>long</a:t>
            </a:r>
            <a:r>
              <a:rPr lang="zh-CN" altLang="en-US" dirty="0">
                <a:solidFill>
                  <a:srgbClr val="006600"/>
                </a:solidFill>
              </a:rPr>
              <a:t>的低</a:t>
            </a:r>
            <a:r>
              <a:rPr lang="en-US" altLang="zh-CN" dirty="0">
                <a:solidFill>
                  <a:srgbClr val="006600"/>
                </a:solidFill>
              </a:rPr>
              <a:t>4</a:t>
            </a:r>
            <a:r>
              <a:rPr lang="zh-CN" altLang="en-US" dirty="0">
                <a:solidFill>
                  <a:srgbClr val="006600"/>
                </a:solidFill>
              </a:rPr>
              <a:t>字节，</a:t>
            </a:r>
            <a:r>
              <a:rPr lang="zh-CN" altLang="zh-CN" dirty="0">
                <a:solidFill>
                  <a:srgbClr val="006600"/>
                </a:solidFill>
              </a:rPr>
              <a:t>高</a:t>
            </a:r>
            <a:r>
              <a:rPr lang="en-US" altLang="zh-CN" dirty="0">
                <a:solidFill>
                  <a:srgbClr val="006600"/>
                </a:solidFill>
              </a:rPr>
              <a:t>4</a:t>
            </a:r>
            <a:r>
              <a:rPr lang="zh-CN" altLang="en-US" dirty="0">
                <a:solidFill>
                  <a:srgbClr val="006600"/>
                </a:solidFill>
              </a:rPr>
              <a:t>字节被舍弃</a:t>
            </a:r>
            <a:r>
              <a:rPr lang="zh-CN" altLang="en-US" sz="2400" dirty="0"/>
              <a:t>；</a:t>
            </a:r>
            <a:endParaRPr lang="en-US" altLang="zh-CN" sz="2400" dirty="0"/>
          </a:p>
          <a:p>
            <a:pPr marL="971550" lvl="1"/>
            <a:r>
              <a:rPr lang="zh-CN" altLang="en-US" sz="1800" dirty="0">
                <a:sym typeface="Symbol" pitchFamily="18" charset="2"/>
              </a:rPr>
              <a:t>将</a:t>
            </a:r>
            <a:r>
              <a:rPr lang="en-US" altLang="zh-CN" sz="1800" dirty="0">
                <a:sym typeface="Symbol" pitchFamily="18" charset="2"/>
              </a:rPr>
              <a:t>long </a:t>
            </a:r>
            <a:r>
              <a:rPr lang="en-US" altLang="zh-CN" sz="1800" dirty="0" err="1">
                <a:sym typeface="Symbol" pitchFamily="18" charset="2"/>
              </a:rPr>
              <a:t>long</a:t>
            </a:r>
            <a:r>
              <a:rPr lang="zh-CN" altLang="en-US" sz="1800" dirty="0">
                <a:sym typeface="Symbol" pitchFamily="18" charset="2"/>
              </a:rPr>
              <a:t>变量的</a:t>
            </a:r>
            <a:r>
              <a:rPr lang="zh-CN" altLang="zh-CN" sz="1800" dirty="0">
                <a:sym typeface="Symbol" pitchFamily="18" charset="2"/>
              </a:rPr>
              <a:t>低</a:t>
            </a:r>
            <a:r>
              <a:rPr lang="en-US" altLang="zh-CN" sz="1800" dirty="0">
                <a:sym typeface="Symbol" pitchFamily="18" charset="2"/>
              </a:rPr>
              <a:t>32</a:t>
            </a:r>
            <a:r>
              <a:rPr lang="zh-CN" altLang="zh-CN" sz="1800" dirty="0">
                <a:sym typeface="Symbol" pitchFamily="18" charset="2"/>
              </a:rPr>
              <a:t>位</a:t>
            </a:r>
            <a:r>
              <a:rPr lang="en-US" altLang="zh-CN" sz="1800" dirty="0" err="1">
                <a:sym typeface="Symbol" pitchFamily="18" charset="2"/>
              </a:rPr>
              <a:t>int</a:t>
            </a:r>
            <a:r>
              <a:rPr lang="zh-CN" altLang="en-US" sz="1800" dirty="0">
                <a:sym typeface="Symbol" pitchFamily="18" charset="2"/>
              </a:rPr>
              <a:t>的</a:t>
            </a:r>
            <a:r>
              <a:rPr lang="en-US" altLang="zh-CN" sz="1800" dirty="0">
                <a:sym typeface="Symbol" pitchFamily="18" charset="2"/>
              </a:rPr>
              <a:t>32</a:t>
            </a:r>
            <a:r>
              <a:rPr lang="zh-CN" altLang="zh-CN" sz="1800" dirty="0">
                <a:sym typeface="Symbol" pitchFamily="18" charset="2"/>
              </a:rPr>
              <a:t>位</a:t>
            </a:r>
            <a:r>
              <a:rPr lang="zh-CN" altLang="en-US" sz="1800" dirty="0">
                <a:sym typeface="Symbol" pitchFamily="18" charset="2"/>
              </a:rPr>
              <a:t>中；</a:t>
            </a:r>
            <a:endParaRPr lang="en-US" altLang="zh-CN" sz="1800" dirty="0">
              <a:sym typeface="Symbol" pitchFamily="18" charset="2"/>
            </a:endParaRPr>
          </a:p>
          <a:p>
            <a:pPr marL="971550" lvl="1"/>
            <a:r>
              <a:rPr lang="zh-CN" altLang="en-US" sz="1800" dirty="0"/>
              <a:t>如</a:t>
            </a:r>
            <a:r>
              <a:rPr lang="en-US" altLang="zh-CN" sz="1800" dirty="0">
                <a:solidFill>
                  <a:srgbClr val="006600"/>
                </a:solidFill>
              </a:rPr>
              <a:t> </a:t>
            </a:r>
            <a:r>
              <a:rPr lang="en-US" altLang="zh-CN" sz="1800" dirty="0"/>
              <a:t>long </a:t>
            </a:r>
            <a:r>
              <a:rPr lang="en-US" altLang="zh-CN" sz="1800" dirty="0" err="1"/>
              <a:t>long</a:t>
            </a:r>
            <a:r>
              <a:rPr lang="en-US" altLang="zh-CN" sz="1800" dirty="0"/>
              <a:t> a=0x1234567890123456; </a:t>
            </a:r>
            <a:r>
              <a:rPr lang="en-US" altLang="zh-CN" sz="1800" dirty="0" err="1"/>
              <a:t>int</a:t>
            </a:r>
            <a:r>
              <a:rPr lang="en-US" altLang="zh-CN" sz="1800" dirty="0"/>
              <a:t> b=a; </a:t>
            </a:r>
          </a:p>
          <a:p>
            <a:pPr marL="971550" lvl="1"/>
            <a:r>
              <a:rPr lang="zh-CN" altLang="en-US" sz="1800" dirty="0"/>
              <a:t>则 </a:t>
            </a:r>
            <a:r>
              <a:rPr lang="en-US" altLang="zh-CN" sz="1800" dirty="0"/>
              <a:t>b=0x90123456;</a:t>
            </a:r>
          </a:p>
          <a:p>
            <a:pPr marL="1200150" lvl="2"/>
            <a:endParaRPr lang="en-US" altLang="zh-CN" sz="1800" dirty="0"/>
          </a:p>
          <a:p>
            <a:pPr marL="971550" lvl="1"/>
            <a:r>
              <a:rPr lang="zh-CN" altLang="en-US" sz="1800" dirty="0">
                <a:latin typeface="Times New Roman" pitchFamily="18" charset="0"/>
              </a:rPr>
              <a:t>注：</a:t>
            </a:r>
            <a:r>
              <a:rPr lang="zh-CN" altLang="en-US" sz="1800" b="1" dirty="0">
                <a:solidFill>
                  <a:srgbClr val="FF0000"/>
                </a:solidFill>
                <a:latin typeface="Times New Roman" pitchFamily="18" charset="0"/>
              </a:rPr>
              <a:t>转换后数据的</a:t>
            </a:r>
            <a:r>
              <a:rPr lang="zh-CN" altLang="en-US" sz="1800" b="1" u="sng" dirty="0">
                <a:solidFill>
                  <a:srgbClr val="FF0000"/>
                </a:solidFill>
                <a:latin typeface="Times New Roman" pitchFamily="18" charset="0"/>
              </a:rPr>
              <a:t>符号位</a:t>
            </a:r>
            <a:r>
              <a:rPr lang="zh-CN" altLang="en-US" sz="1800" b="1" dirty="0">
                <a:solidFill>
                  <a:srgbClr val="FF0000"/>
                </a:solidFill>
                <a:latin typeface="Times New Roman" pitchFamily="18" charset="0"/>
              </a:rPr>
              <a:t>取决于</a:t>
            </a:r>
            <a:r>
              <a:rPr lang="en-US" altLang="zh-CN" sz="1800" b="1" dirty="0">
                <a:solidFill>
                  <a:srgbClr val="FF0000"/>
                </a:solidFill>
                <a:latin typeface="Times New Roman" pitchFamily="18" charset="0"/>
              </a:rPr>
              <a:t>long </a:t>
            </a:r>
            <a:r>
              <a:rPr lang="en-US" altLang="zh-CN" sz="1800" b="1" dirty="0" err="1">
                <a:solidFill>
                  <a:srgbClr val="FF0000"/>
                </a:solidFill>
                <a:latin typeface="Times New Roman" pitchFamily="18" charset="0"/>
              </a:rPr>
              <a:t>long</a:t>
            </a:r>
            <a:r>
              <a:rPr lang="en-US" altLang="zh-CN" sz="1800" b="1" dirty="0">
                <a:solidFill>
                  <a:srgbClr val="FF0000"/>
                </a:solidFill>
                <a:latin typeface="Times New Roman" pitchFamily="18" charset="0"/>
              </a:rPr>
              <a:t> int</a:t>
            </a:r>
            <a:r>
              <a:rPr lang="zh-CN" altLang="en-US" sz="1800" b="1" dirty="0">
                <a:solidFill>
                  <a:srgbClr val="FF0000"/>
                </a:solidFill>
                <a:latin typeface="Times New Roman" pitchFamily="18" charset="0"/>
              </a:rPr>
              <a:t>型数据被截断后存放到</a:t>
            </a:r>
            <a:r>
              <a:rPr lang="en-US" altLang="zh-CN" sz="1800" b="1" dirty="0">
                <a:solidFill>
                  <a:srgbClr val="FF0000"/>
                </a:solidFill>
                <a:latin typeface="Times New Roman" pitchFamily="18" charset="0"/>
              </a:rPr>
              <a:t>int</a:t>
            </a:r>
            <a:r>
              <a:rPr lang="zh-CN" altLang="en-US" sz="1800" b="1" dirty="0">
                <a:solidFill>
                  <a:srgbClr val="FF0000"/>
                </a:solidFill>
                <a:latin typeface="Times New Roman" pitchFamily="18" charset="0"/>
              </a:rPr>
              <a:t>型数据的最高位是</a:t>
            </a:r>
            <a:r>
              <a:rPr lang="en-US" altLang="zh-CN" sz="1800" b="1" dirty="0">
                <a:solidFill>
                  <a:srgbClr val="FF0000"/>
                </a:solidFill>
                <a:latin typeface="Times New Roman" pitchFamily="18" charset="0"/>
              </a:rPr>
              <a:t>0</a:t>
            </a:r>
            <a:r>
              <a:rPr lang="zh-CN" altLang="en-US" sz="1800" b="1" dirty="0">
                <a:solidFill>
                  <a:srgbClr val="FF0000"/>
                </a:solidFill>
                <a:latin typeface="Times New Roman" pitchFamily="18" charset="0"/>
              </a:rPr>
              <a:t>还是</a:t>
            </a:r>
            <a:r>
              <a:rPr lang="en-US" altLang="zh-CN" sz="1800" b="1" dirty="0">
                <a:solidFill>
                  <a:srgbClr val="FF0000"/>
                </a:solidFill>
                <a:latin typeface="Times New Roman" pitchFamily="18" charset="0"/>
              </a:rPr>
              <a:t>1</a:t>
            </a:r>
            <a:r>
              <a:rPr lang="zh-CN" altLang="en-US" sz="1800" b="1" dirty="0">
                <a:solidFill>
                  <a:srgbClr val="FF0000"/>
                </a:solidFill>
                <a:latin typeface="Times New Roman" pitchFamily="18" charset="0"/>
              </a:rPr>
              <a:t>；</a:t>
            </a:r>
            <a:endParaRPr lang="en-US" altLang="zh-CN" sz="1800" b="1" dirty="0">
              <a:solidFill>
                <a:srgbClr val="FF0000"/>
              </a:solidFill>
              <a:latin typeface="Times New Roman" pitchFamily="18" charset="0"/>
            </a:endParaRPr>
          </a:p>
          <a:p>
            <a:pPr marL="1200150" lvl="2"/>
            <a:r>
              <a:rPr lang="zh-CN" altLang="en-US" sz="1800" dirty="0">
                <a:latin typeface="Times New Roman" pitchFamily="18" charset="0"/>
              </a:rPr>
              <a:t>如上例中，</a:t>
            </a:r>
            <a:r>
              <a:rPr lang="en-US" altLang="zh-CN" sz="1800" dirty="0">
                <a:solidFill>
                  <a:srgbClr val="006600"/>
                </a:solidFill>
                <a:latin typeface="Times New Roman" pitchFamily="18" charset="0"/>
              </a:rPr>
              <a:t>a</a:t>
            </a:r>
            <a:r>
              <a:rPr lang="zh-CN" altLang="en-US" sz="1800" dirty="0">
                <a:solidFill>
                  <a:srgbClr val="006600"/>
                </a:solidFill>
                <a:latin typeface="Times New Roman" pitchFamily="18" charset="0"/>
              </a:rPr>
              <a:t>是一个正数</a:t>
            </a:r>
            <a:r>
              <a:rPr lang="zh-CN" altLang="en-US" sz="1800" dirty="0">
                <a:latin typeface="Times New Roman" pitchFamily="18" charset="0"/>
              </a:rPr>
              <a:t>，</a:t>
            </a:r>
            <a:r>
              <a:rPr lang="zh-CN" altLang="en-US" sz="1800" b="1" dirty="0">
                <a:solidFill>
                  <a:srgbClr val="0000CC"/>
                </a:solidFill>
                <a:latin typeface="Times New Roman" pitchFamily="18" charset="0"/>
              </a:rPr>
              <a:t>而</a:t>
            </a:r>
            <a:r>
              <a:rPr lang="en-US" altLang="zh-CN" sz="1800" b="1" dirty="0">
                <a:solidFill>
                  <a:srgbClr val="0000CC"/>
                </a:solidFill>
                <a:latin typeface="Times New Roman" pitchFamily="18" charset="0"/>
              </a:rPr>
              <a:t>b</a:t>
            </a:r>
            <a:r>
              <a:rPr lang="zh-CN" altLang="en-US" sz="1800" b="1" dirty="0">
                <a:solidFill>
                  <a:srgbClr val="0000CC"/>
                </a:solidFill>
                <a:latin typeface="Times New Roman" pitchFamily="18" charset="0"/>
              </a:rPr>
              <a:t>的正负取决于</a:t>
            </a:r>
            <a:r>
              <a:rPr lang="en-US" altLang="zh-CN" sz="1800" b="1" dirty="0">
                <a:solidFill>
                  <a:srgbClr val="0000CC"/>
                </a:solidFill>
                <a:latin typeface="Times New Roman" pitchFamily="18" charset="0"/>
              </a:rPr>
              <a:t>a</a:t>
            </a:r>
            <a:r>
              <a:rPr lang="zh-CN" altLang="en-US" sz="1800" b="1" dirty="0">
                <a:solidFill>
                  <a:srgbClr val="0000CC"/>
                </a:solidFill>
                <a:latin typeface="Times New Roman" pitchFamily="18" charset="0"/>
              </a:rPr>
              <a:t>被截断后存放到</a:t>
            </a:r>
            <a:r>
              <a:rPr lang="en-US" altLang="zh-CN" sz="1800" b="1" dirty="0">
                <a:solidFill>
                  <a:srgbClr val="0000CC"/>
                </a:solidFill>
                <a:latin typeface="Times New Roman" pitchFamily="18" charset="0"/>
              </a:rPr>
              <a:t>b</a:t>
            </a:r>
            <a:r>
              <a:rPr lang="zh-CN" altLang="en-US" sz="1800" b="1" dirty="0">
                <a:solidFill>
                  <a:srgbClr val="0000CC"/>
                </a:solidFill>
                <a:latin typeface="Times New Roman" pitchFamily="18" charset="0"/>
              </a:rPr>
              <a:t>的部分的最高位是</a:t>
            </a:r>
            <a:r>
              <a:rPr lang="en-US" altLang="zh-CN" sz="1800" b="1" dirty="0">
                <a:solidFill>
                  <a:srgbClr val="0000CC"/>
                </a:solidFill>
                <a:latin typeface="Times New Roman" pitchFamily="18" charset="0"/>
              </a:rPr>
              <a:t>0</a:t>
            </a:r>
            <a:r>
              <a:rPr lang="zh-CN" altLang="en-US" sz="1800" b="1" dirty="0">
                <a:solidFill>
                  <a:srgbClr val="0000CC"/>
                </a:solidFill>
                <a:latin typeface="Times New Roman" pitchFamily="18" charset="0"/>
              </a:rPr>
              <a:t>还是</a:t>
            </a:r>
            <a:r>
              <a:rPr lang="en-US" altLang="zh-CN" sz="1800" b="1" dirty="0">
                <a:solidFill>
                  <a:srgbClr val="0000CC"/>
                </a:solidFill>
                <a:latin typeface="Times New Roman" pitchFamily="18" charset="0"/>
              </a:rPr>
              <a:t>1</a:t>
            </a:r>
            <a:r>
              <a:rPr lang="zh-CN" altLang="en-US" sz="1800" b="1" dirty="0">
                <a:solidFill>
                  <a:srgbClr val="0000CC"/>
                </a:solidFill>
                <a:latin typeface="Times New Roman" pitchFamily="18" charset="0"/>
              </a:rPr>
              <a:t>；</a:t>
            </a:r>
            <a:endParaRPr lang="en-US" altLang="zh-CN" sz="1800" b="1" dirty="0">
              <a:solidFill>
                <a:srgbClr val="0000CC"/>
              </a:solidFill>
              <a:latin typeface="Times New Roman" pitchFamily="18" charset="0"/>
            </a:endParaRPr>
          </a:p>
          <a:p>
            <a:pPr marL="971550" lvl="1"/>
            <a:r>
              <a:rPr lang="en-US" altLang="zh-CN" sz="1800" dirty="0">
                <a:latin typeface="Times New Roman" pitchFamily="18" charset="0"/>
              </a:rPr>
              <a:t>a</a:t>
            </a:r>
            <a:r>
              <a:rPr lang="zh-CN" altLang="en-US" sz="1800" dirty="0">
                <a:latin typeface="Times New Roman" pitchFamily="18" charset="0"/>
              </a:rPr>
              <a:t>被截断后存储到</a:t>
            </a:r>
            <a:r>
              <a:rPr lang="en-US" altLang="zh-CN" sz="1800" dirty="0">
                <a:latin typeface="Times New Roman" pitchFamily="18" charset="0"/>
              </a:rPr>
              <a:t>int</a:t>
            </a:r>
            <a:r>
              <a:rPr lang="zh-CN" altLang="en-US" sz="1800" dirty="0">
                <a:latin typeface="Times New Roman" pitchFamily="18" charset="0"/>
              </a:rPr>
              <a:t>型变量</a:t>
            </a:r>
            <a:r>
              <a:rPr lang="en-US" altLang="zh-CN" sz="1800" dirty="0">
                <a:latin typeface="Times New Roman" pitchFamily="18" charset="0"/>
              </a:rPr>
              <a:t>b</a:t>
            </a:r>
          </a:p>
          <a:p>
            <a:pPr marL="1200150" lvl="2"/>
            <a:r>
              <a:rPr lang="en-US" altLang="zh-CN" sz="1800" dirty="0">
                <a:latin typeface="Times New Roman" pitchFamily="18" charset="0"/>
              </a:rPr>
              <a:t>b=0x</a:t>
            </a:r>
            <a:r>
              <a:rPr lang="en-US" altLang="zh-CN" sz="1800" dirty="0"/>
              <a:t>90123456; </a:t>
            </a:r>
          </a:p>
          <a:p>
            <a:pPr marL="1200150" lvl="2"/>
            <a:r>
              <a:rPr lang="en-US" altLang="zh-CN" sz="1800" dirty="0"/>
              <a:t> 9</a:t>
            </a:r>
            <a:r>
              <a:rPr lang="zh-CN" altLang="en-US" sz="1800" dirty="0"/>
              <a:t>的二进制形式</a:t>
            </a:r>
            <a:r>
              <a:rPr lang="en-US" altLang="zh-CN" sz="1800" dirty="0">
                <a:solidFill>
                  <a:srgbClr val="C00000"/>
                </a:solidFill>
              </a:rPr>
              <a:t>1</a:t>
            </a:r>
            <a:r>
              <a:rPr lang="en-US" altLang="zh-CN" sz="1800" dirty="0"/>
              <a:t>001</a:t>
            </a:r>
            <a:r>
              <a:rPr lang="zh-CN" altLang="en-US" sz="1800" dirty="0"/>
              <a:t>，因此</a:t>
            </a:r>
            <a:r>
              <a:rPr lang="en-US" altLang="zh-CN" sz="1800" dirty="0"/>
              <a:t>b</a:t>
            </a:r>
            <a:r>
              <a:rPr lang="zh-CN" altLang="en-US" sz="1800" dirty="0"/>
              <a:t>被视为一个</a:t>
            </a:r>
            <a:r>
              <a:rPr lang="zh-CN" altLang="en-US" sz="1800" dirty="0">
                <a:solidFill>
                  <a:srgbClr val="C00000"/>
                </a:solidFill>
              </a:rPr>
              <a:t>负数</a:t>
            </a:r>
            <a:r>
              <a:rPr lang="zh-CN" altLang="en-US" sz="1800" dirty="0"/>
              <a:t>；</a:t>
            </a:r>
            <a:endParaRPr lang="en-US" altLang="zh-CN" sz="1800" dirty="0"/>
          </a:p>
          <a:p>
            <a:pPr marL="971550" lvl="1"/>
            <a:r>
              <a:rPr lang="zh-CN" altLang="en-US" sz="1800" dirty="0">
                <a:latin typeface="Times New Roman" pitchFamily="18" charset="0"/>
              </a:rPr>
              <a:t>若</a:t>
            </a:r>
            <a:r>
              <a:rPr lang="en-US" altLang="zh-CN" sz="1800" dirty="0">
                <a:solidFill>
                  <a:srgbClr val="006600"/>
                </a:solidFill>
              </a:rPr>
              <a:t> </a:t>
            </a:r>
            <a:r>
              <a:rPr lang="en-US" altLang="zh-CN" sz="1800" dirty="0"/>
              <a:t>long </a:t>
            </a:r>
            <a:r>
              <a:rPr lang="en-US" altLang="zh-CN" sz="1800" dirty="0" err="1"/>
              <a:t>long</a:t>
            </a:r>
            <a:r>
              <a:rPr lang="en-US" altLang="zh-CN" sz="1800" dirty="0"/>
              <a:t> a=0x12345678</a:t>
            </a:r>
            <a:r>
              <a:rPr lang="en-US" altLang="zh-CN" sz="1800" dirty="0">
                <a:solidFill>
                  <a:srgbClr val="C00000"/>
                </a:solidFill>
              </a:rPr>
              <a:t>7</a:t>
            </a:r>
            <a:r>
              <a:rPr lang="en-US" altLang="zh-CN" sz="1800" dirty="0"/>
              <a:t>0123456; int b=a; </a:t>
            </a:r>
            <a:r>
              <a:rPr lang="zh-CN" altLang="en-US" sz="1800" dirty="0"/>
              <a:t>，则</a:t>
            </a:r>
            <a:r>
              <a:rPr lang="en-US" altLang="zh-CN" sz="1800" dirty="0"/>
              <a:t>b=0x</a:t>
            </a:r>
            <a:r>
              <a:rPr lang="en-US" altLang="zh-CN" sz="1800" dirty="0">
                <a:solidFill>
                  <a:srgbClr val="C00000"/>
                </a:solidFill>
              </a:rPr>
              <a:t>7</a:t>
            </a:r>
            <a:r>
              <a:rPr lang="en-US" altLang="zh-CN" sz="1800" dirty="0"/>
              <a:t>0123456</a:t>
            </a:r>
            <a:r>
              <a:rPr lang="zh-CN" altLang="en-US" sz="1800" dirty="0"/>
              <a:t>被视为正数；</a:t>
            </a:r>
            <a:endParaRPr lang="en-US" altLang="zh-CN" sz="1800" dirty="0"/>
          </a:p>
          <a:p>
            <a:pPr marL="971550" lvl="1"/>
            <a:endParaRPr lang="en-US" altLang="zh-CN" dirty="0">
              <a:latin typeface="Times New Roman" pitchFamily="18" charset="0"/>
            </a:endParaRPr>
          </a:p>
          <a:p>
            <a:pPr marL="971550" lvl="1"/>
            <a:endParaRPr lang="en-US" altLang="zh-CN" dirty="0"/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zh-CN" dirty="0"/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zh-CN" dirty="0"/>
          </a:p>
          <a:p>
            <a:endParaRPr lang="en-US" altLang="zh-CN" dirty="0"/>
          </a:p>
          <a:p>
            <a:pPr>
              <a:spcBef>
                <a:spcPct val="50000"/>
              </a:spcBef>
              <a:buNone/>
            </a:pPr>
            <a:endParaRPr lang="en-US" altLang="zh-CN" dirty="0">
              <a:solidFill>
                <a:srgbClr val="000000"/>
              </a:solidFill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21829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C00000"/>
                </a:solidFill>
              </a:rPr>
              <a:t>不同字节长度</a:t>
            </a:r>
            <a:r>
              <a:rPr lang="zh-CN" altLang="en-US" dirty="0"/>
              <a:t>变量之间的赋值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zh-CN" dirty="0">
                <a:solidFill>
                  <a:srgbClr val="0000CC"/>
                </a:solidFill>
              </a:rPr>
              <a:t>unsigned int </a:t>
            </a:r>
            <a:r>
              <a:rPr lang="zh-CN" altLang="zh-CN" dirty="0">
                <a:solidFill>
                  <a:srgbClr val="0000CC"/>
                </a:solidFill>
              </a:rPr>
              <a:t>型</a:t>
            </a:r>
            <a:r>
              <a:rPr lang="zh-CN" altLang="zh-CN" dirty="0">
                <a:solidFill>
                  <a:srgbClr val="0000CC"/>
                </a:solidFill>
                <a:sym typeface="Symbol" pitchFamily="18" charset="2"/>
              </a:rPr>
              <a:t></a:t>
            </a:r>
            <a:r>
              <a:rPr lang="en-US" altLang="zh-CN" dirty="0">
                <a:solidFill>
                  <a:srgbClr val="0000CC"/>
                </a:solidFill>
                <a:sym typeface="Symbol" pitchFamily="18" charset="2"/>
              </a:rPr>
              <a:t>long </a:t>
            </a:r>
            <a:r>
              <a:rPr lang="en-US" altLang="zh-CN" dirty="0" err="1">
                <a:solidFill>
                  <a:srgbClr val="0000CC"/>
                </a:solidFill>
                <a:sym typeface="Symbol" pitchFamily="18" charset="2"/>
              </a:rPr>
              <a:t>long</a:t>
            </a:r>
            <a:r>
              <a:rPr lang="en-US" altLang="zh-CN" dirty="0">
                <a:solidFill>
                  <a:srgbClr val="0000CC"/>
                </a:solidFill>
                <a:sym typeface="Symbol" pitchFamily="18" charset="2"/>
              </a:rPr>
              <a:t> int</a:t>
            </a:r>
            <a:r>
              <a:rPr lang="zh-CN" altLang="en-US" sz="2200" dirty="0">
                <a:sym typeface="Symbol" pitchFamily="18" charset="2"/>
              </a:rPr>
              <a:t>；</a:t>
            </a:r>
            <a:endParaRPr lang="en-US" altLang="zh-CN" sz="2200" dirty="0">
              <a:sym typeface="Symbol" pitchFamily="18" charset="2"/>
            </a:endParaRPr>
          </a:p>
          <a:p>
            <a:pPr marL="971550" lvl="1"/>
            <a:r>
              <a:rPr lang="zh-CN" altLang="en-US" b="1" dirty="0">
                <a:solidFill>
                  <a:srgbClr val="006600"/>
                </a:solidFill>
                <a:sym typeface="Symbol" pitchFamily="18" charset="2"/>
              </a:rPr>
              <a:t>将</a:t>
            </a:r>
            <a:r>
              <a:rPr lang="en-US" altLang="zh-CN" b="1" dirty="0">
                <a:solidFill>
                  <a:srgbClr val="006600"/>
                </a:solidFill>
                <a:sym typeface="Symbol" pitchFamily="18" charset="2"/>
              </a:rPr>
              <a:t>unsigned</a:t>
            </a:r>
            <a:r>
              <a:rPr lang="zh-CN" altLang="en-US" b="1" dirty="0">
                <a:solidFill>
                  <a:srgbClr val="006600"/>
                </a:solidFill>
                <a:sym typeface="Symbol" pitchFamily="18" charset="2"/>
              </a:rPr>
              <a:t>的</a:t>
            </a:r>
            <a:r>
              <a:rPr lang="en-US" altLang="zh-CN" b="1" dirty="0">
                <a:solidFill>
                  <a:srgbClr val="006600"/>
                </a:solidFill>
                <a:sym typeface="Symbol" pitchFamily="18" charset="2"/>
              </a:rPr>
              <a:t>4</a:t>
            </a:r>
            <a:r>
              <a:rPr lang="zh-CN" altLang="en-US" b="1" dirty="0">
                <a:solidFill>
                  <a:srgbClr val="006600"/>
                </a:solidFill>
                <a:sym typeface="Symbol" pitchFamily="18" charset="2"/>
              </a:rPr>
              <a:t>字节放到</a:t>
            </a:r>
            <a:r>
              <a:rPr lang="en-US" altLang="zh-CN" b="1" dirty="0">
                <a:solidFill>
                  <a:srgbClr val="006600"/>
                </a:solidFill>
                <a:sym typeface="Symbol" pitchFamily="18" charset="2"/>
              </a:rPr>
              <a:t>long </a:t>
            </a:r>
            <a:r>
              <a:rPr lang="en-US" altLang="zh-CN" b="1" dirty="0" err="1">
                <a:solidFill>
                  <a:srgbClr val="006600"/>
                </a:solidFill>
                <a:sym typeface="Symbol" pitchFamily="18" charset="2"/>
              </a:rPr>
              <a:t>long</a:t>
            </a:r>
            <a:r>
              <a:rPr lang="zh-CN" altLang="en-US" b="1" dirty="0">
                <a:solidFill>
                  <a:srgbClr val="006600"/>
                </a:solidFill>
                <a:sym typeface="Symbol" pitchFamily="18" charset="2"/>
              </a:rPr>
              <a:t>的低</a:t>
            </a:r>
            <a:r>
              <a:rPr lang="en-US" altLang="zh-CN" b="1" dirty="0">
                <a:solidFill>
                  <a:srgbClr val="006600"/>
                </a:solidFill>
                <a:sym typeface="Symbol" pitchFamily="18" charset="2"/>
              </a:rPr>
              <a:t>4</a:t>
            </a:r>
            <a:r>
              <a:rPr lang="zh-CN" altLang="en-US" b="1" dirty="0">
                <a:solidFill>
                  <a:srgbClr val="006600"/>
                </a:solidFill>
                <a:sym typeface="Symbol" pitchFamily="18" charset="2"/>
              </a:rPr>
              <a:t>字节，高位</a:t>
            </a:r>
            <a:r>
              <a:rPr lang="en-US" altLang="zh-CN" b="1" dirty="0">
                <a:solidFill>
                  <a:srgbClr val="006600"/>
                </a:solidFill>
                <a:sym typeface="Symbol" pitchFamily="18" charset="2"/>
              </a:rPr>
              <a:t>4</a:t>
            </a:r>
            <a:r>
              <a:rPr lang="zh-CN" altLang="en-US" b="1" dirty="0">
                <a:solidFill>
                  <a:srgbClr val="006600"/>
                </a:solidFill>
                <a:sym typeface="Symbol" pitchFamily="18" charset="2"/>
              </a:rPr>
              <a:t>字节补</a:t>
            </a:r>
            <a:r>
              <a:rPr lang="en-US" altLang="zh-CN" b="1" dirty="0">
                <a:solidFill>
                  <a:srgbClr val="006600"/>
                </a:solidFill>
                <a:sym typeface="Symbol" pitchFamily="18" charset="2"/>
              </a:rPr>
              <a:t>0</a:t>
            </a:r>
            <a:r>
              <a:rPr lang="zh-CN" altLang="en-US" b="1" dirty="0">
                <a:solidFill>
                  <a:srgbClr val="006600"/>
                </a:solidFill>
                <a:sym typeface="Symbol" pitchFamily="18" charset="2"/>
              </a:rPr>
              <a:t>；</a:t>
            </a:r>
            <a:endParaRPr lang="en-US" altLang="zh-CN" b="1" dirty="0">
              <a:solidFill>
                <a:srgbClr val="006600"/>
              </a:solidFill>
              <a:sym typeface="Symbol" pitchFamily="18" charset="2"/>
            </a:endParaRPr>
          </a:p>
          <a:p>
            <a:pPr marL="971550" lvl="1"/>
            <a:r>
              <a:rPr lang="zh-CN" altLang="en-US" b="1" dirty="0">
                <a:solidFill>
                  <a:srgbClr val="C00000"/>
                </a:solidFill>
                <a:sym typeface="Symbol" pitchFamily="18" charset="2"/>
              </a:rPr>
              <a:t>可将无符号数理解为正整数（只是不需要存储符号位）</a:t>
            </a:r>
            <a:r>
              <a:rPr lang="zh-CN" altLang="en-US" b="1" dirty="0">
                <a:solidFill>
                  <a:srgbClr val="006600"/>
                </a:solidFill>
                <a:sym typeface="Symbol" pitchFamily="18" charset="2"/>
              </a:rPr>
              <a:t>，</a:t>
            </a:r>
            <a:r>
              <a:rPr lang="en-US" altLang="zh-CN" b="1" dirty="0">
                <a:solidFill>
                  <a:srgbClr val="006600"/>
                </a:solidFill>
                <a:sym typeface="Symbol" pitchFamily="18" charset="2"/>
              </a:rPr>
              <a:t>long </a:t>
            </a:r>
            <a:r>
              <a:rPr lang="en-US" altLang="zh-CN" b="1" dirty="0" err="1">
                <a:solidFill>
                  <a:srgbClr val="006600"/>
                </a:solidFill>
                <a:sym typeface="Symbol" pitchFamily="18" charset="2"/>
              </a:rPr>
              <a:t>long</a:t>
            </a:r>
            <a:r>
              <a:rPr lang="en-US" altLang="zh-CN" b="1" dirty="0">
                <a:solidFill>
                  <a:srgbClr val="006600"/>
                </a:solidFill>
                <a:sym typeface="Symbol" pitchFamily="18" charset="2"/>
              </a:rPr>
              <a:t> </a:t>
            </a:r>
            <a:r>
              <a:rPr lang="zh-CN" altLang="en-US" b="1" dirty="0">
                <a:solidFill>
                  <a:srgbClr val="006600"/>
                </a:solidFill>
                <a:sym typeface="Symbol" pitchFamily="18" charset="2"/>
              </a:rPr>
              <a:t>进行符号位扩展；</a:t>
            </a:r>
            <a:endParaRPr lang="en-US" altLang="zh-CN" b="1" dirty="0">
              <a:solidFill>
                <a:srgbClr val="006600"/>
              </a:solidFill>
              <a:sym typeface="Symbol" pitchFamily="18" charset="2"/>
            </a:endParaRPr>
          </a:p>
          <a:p>
            <a:pPr marL="971550" lvl="1"/>
            <a:endParaRPr lang="en-US" altLang="zh-CN" dirty="0">
              <a:sym typeface="Symbol" pitchFamily="18" charset="2"/>
            </a:endParaRPr>
          </a:p>
          <a:p>
            <a:pPr marL="971550" lvl="1"/>
            <a:r>
              <a:rPr lang="zh-CN" altLang="en-US" dirty="0">
                <a:sym typeface="Symbol" pitchFamily="18" charset="2"/>
              </a:rPr>
              <a:t>考察下述程序片段，理解类型转换</a:t>
            </a:r>
            <a:endParaRPr lang="en-US" altLang="zh-CN" dirty="0">
              <a:sym typeface="Symbol" pitchFamily="18" charset="2"/>
            </a:endParaRPr>
          </a:p>
          <a:p>
            <a:pPr marL="1028700" lvl="2" indent="0">
              <a:buNone/>
            </a:pPr>
            <a:r>
              <a:rPr lang="en-US" altLang="zh-CN" sz="2200" dirty="0">
                <a:sym typeface="Symbol" pitchFamily="18" charset="2"/>
              </a:rPr>
              <a:t>unsigned  u=0xA234;      //   4</a:t>
            </a:r>
            <a:r>
              <a:rPr lang="zh-CN" altLang="en-US" sz="2200" dirty="0">
                <a:sym typeface="Symbol" pitchFamily="18" charset="2"/>
              </a:rPr>
              <a:t>字节</a:t>
            </a:r>
            <a:endParaRPr lang="en-US" altLang="zh-CN" sz="2200" dirty="0">
              <a:sym typeface="Symbol" pitchFamily="18" charset="2"/>
            </a:endParaRPr>
          </a:p>
          <a:p>
            <a:pPr marL="1028700" lvl="2" indent="0">
              <a:buNone/>
            </a:pPr>
            <a:r>
              <a:rPr lang="en-US" altLang="zh-CN" sz="2200" dirty="0">
                <a:sym typeface="Symbol" pitchFamily="18" charset="2"/>
              </a:rPr>
              <a:t>long </a:t>
            </a:r>
            <a:r>
              <a:rPr lang="en-US" altLang="zh-CN" sz="2200" dirty="0" err="1">
                <a:sym typeface="Symbol" pitchFamily="18" charset="2"/>
              </a:rPr>
              <a:t>long</a:t>
            </a:r>
            <a:r>
              <a:rPr lang="en-US" altLang="zh-CN" sz="2200" dirty="0">
                <a:sym typeface="Symbol" pitchFamily="18" charset="2"/>
              </a:rPr>
              <a:t> </a:t>
            </a:r>
            <a:r>
              <a:rPr lang="en-US" altLang="zh-CN" sz="2200" dirty="0" err="1">
                <a:sym typeface="Symbol" pitchFamily="18" charset="2"/>
              </a:rPr>
              <a:t>ll</a:t>
            </a:r>
            <a:r>
              <a:rPr lang="en-US" altLang="zh-CN" sz="2200" dirty="0">
                <a:sym typeface="Symbol" pitchFamily="18" charset="2"/>
              </a:rPr>
              <a:t>=u;                  //  8</a:t>
            </a:r>
            <a:r>
              <a:rPr lang="zh-CN" altLang="en-US" sz="2200" dirty="0">
                <a:sym typeface="Symbol" pitchFamily="18" charset="2"/>
              </a:rPr>
              <a:t>字节</a:t>
            </a:r>
            <a:endParaRPr lang="en-US" altLang="zh-CN" sz="2200" dirty="0">
              <a:sym typeface="Symbol" pitchFamily="18" charset="2"/>
            </a:endParaRPr>
          </a:p>
          <a:p>
            <a:pPr marL="1028700" lvl="2" indent="0">
              <a:buNone/>
            </a:pPr>
            <a:r>
              <a:rPr lang="en-US" altLang="zh-CN" sz="2200" dirty="0" err="1">
                <a:sym typeface="Symbol" pitchFamily="18" charset="2"/>
              </a:rPr>
              <a:t>printf</a:t>
            </a:r>
            <a:r>
              <a:rPr lang="en-US" altLang="zh-CN" sz="2200" dirty="0" smtClean="0">
                <a:sym typeface="Symbol" pitchFamily="18" charset="2"/>
              </a:rPr>
              <a:t>("u</a:t>
            </a:r>
            <a:r>
              <a:rPr lang="en-US" altLang="zh-CN" sz="2200" dirty="0">
                <a:sym typeface="Symbol" pitchFamily="18" charset="2"/>
              </a:rPr>
              <a:t>=%X, </a:t>
            </a:r>
            <a:r>
              <a:rPr lang="en-US" altLang="zh-CN" sz="2200" dirty="0" err="1">
                <a:sym typeface="Symbol" pitchFamily="18" charset="2"/>
              </a:rPr>
              <a:t>ll</a:t>
            </a:r>
            <a:r>
              <a:rPr lang="en-US" altLang="zh-CN" sz="2200" dirty="0">
                <a:sym typeface="Symbol" pitchFamily="18" charset="2"/>
              </a:rPr>
              <a:t>=%X, %8X, %</a:t>
            </a:r>
            <a:r>
              <a:rPr lang="en-US" altLang="zh-CN" sz="2200" dirty="0" smtClean="0">
                <a:sym typeface="Symbol" pitchFamily="18" charset="2"/>
              </a:rPr>
              <a:t>08X\n",</a:t>
            </a:r>
            <a:r>
              <a:rPr lang="en-US" altLang="zh-CN" sz="2200" dirty="0" err="1">
                <a:sym typeface="Symbol" pitchFamily="18" charset="2"/>
              </a:rPr>
              <a:t>a,ll,ll,ll</a:t>
            </a:r>
            <a:r>
              <a:rPr lang="en-US" altLang="zh-CN" sz="2200" dirty="0">
                <a:sym typeface="Symbol" pitchFamily="18" charset="2"/>
              </a:rPr>
              <a:t>);</a:t>
            </a:r>
          </a:p>
          <a:p>
            <a:pPr marL="1028700" lvl="2" indent="0">
              <a:buNone/>
            </a:pPr>
            <a:endParaRPr lang="en-US" altLang="zh-CN" sz="2200" dirty="0">
              <a:sym typeface="Symbol" pitchFamily="18" charset="2"/>
            </a:endParaRPr>
          </a:p>
          <a:p>
            <a:pPr marL="1028700" lvl="2" indent="0">
              <a:buNone/>
            </a:pPr>
            <a:r>
              <a:rPr lang="en-US" altLang="zh-CN" sz="2200" dirty="0">
                <a:sym typeface="Symbol" pitchFamily="18" charset="2"/>
              </a:rPr>
              <a:t>//</a:t>
            </a:r>
            <a:r>
              <a:rPr lang="zh-CN" altLang="en-US" sz="2200" dirty="0">
                <a:sym typeface="Symbol" pitchFamily="18" charset="2"/>
              </a:rPr>
              <a:t>输出：</a:t>
            </a:r>
            <a:r>
              <a:rPr lang="en-US" altLang="zh-CN" sz="2200" dirty="0">
                <a:sym typeface="Symbol" pitchFamily="18" charset="2"/>
              </a:rPr>
              <a:t>u=A234, </a:t>
            </a:r>
            <a:r>
              <a:rPr lang="en-US" altLang="zh-CN" sz="2200" dirty="0" err="1">
                <a:sym typeface="Symbol" pitchFamily="18" charset="2"/>
              </a:rPr>
              <a:t>ll</a:t>
            </a:r>
            <a:r>
              <a:rPr lang="en-US" altLang="zh-CN" sz="2200" dirty="0">
                <a:sym typeface="Symbol" pitchFamily="18" charset="2"/>
              </a:rPr>
              <a:t>=A234,     A234, 0000A234</a:t>
            </a:r>
          </a:p>
          <a:p>
            <a:pPr marL="1200150" lvl="2"/>
            <a:endParaRPr lang="en-US" altLang="zh-CN" dirty="0">
              <a:sym typeface="Symbol" pitchFamily="18" charset="2"/>
            </a:endParaRPr>
          </a:p>
          <a:p>
            <a:pPr marL="971550" lvl="1"/>
            <a:endParaRPr lang="zh-CN" altLang="en-US" sz="2400" dirty="0">
              <a:sym typeface="Symbol" pitchFamily="18" charset="2"/>
            </a:endParaRPr>
          </a:p>
          <a:p>
            <a:pPr marL="971550" lvl="1"/>
            <a:endParaRPr lang="en-US" altLang="zh-CN" dirty="0"/>
          </a:p>
          <a:p>
            <a:endParaRPr lang="en-US" altLang="zh-CN" dirty="0"/>
          </a:p>
          <a:p>
            <a:pPr>
              <a:spcBef>
                <a:spcPct val="50000"/>
              </a:spcBef>
              <a:buNone/>
            </a:pPr>
            <a:endParaRPr lang="en-US" altLang="zh-CN" dirty="0">
              <a:solidFill>
                <a:srgbClr val="000000"/>
              </a:solidFill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0579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C00000"/>
                </a:solidFill>
              </a:rPr>
              <a:t>不同字节长度</a:t>
            </a:r>
            <a:r>
              <a:rPr lang="zh-CN" altLang="en-US" dirty="0"/>
              <a:t>变量之间的赋值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85775" y="1135063"/>
                <a:ext cx="8089900" cy="5276128"/>
              </a:xfrm>
            </p:spPr>
            <p:txBody>
              <a:bodyPr/>
              <a:lstStyle/>
              <a:p>
                <a:pPr marL="342900" indent="-342900">
                  <a:buFont typeface="Wingdings" panose="05000000000000000000" pitchFamily="2" charset="2"/>
                  <a:buChar char="l"/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𝑓𝑙𝑜𝑎𝑡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𝑑𝑜𝑢𝑏𝑙𝑒</m:t>
                    </m:r>
                  </m:oMath>
                </a14:m>
                <a:r>
                  <a:rPr lang="zh-CN" altLang="en-US" dirty="0" smtClean="0"/>
                  <a:t>：</a:t>
                </a:r>
                <a:r>
                  <a:rPr lang="zh-CN" altLang="en-US" dirty="0" smtClean="0">
                    <a:solidFill>
                      <a:srgbClr val="7030A0"/>
                    </a:solidFill>
                  </a:rPr>
                  <a:t>不会影响数据精度，也不会发生溢出</a:t>
                </a:r>
                <a:endParaRPr lang="en-US" altLang="zh-CN" dirty="0">
                  <a:solidFill>
                    <a:srgbClr val="7030A0"/>
                  </a:solidFill>
                </a:endParaRPr>
              </a:p>
              <a:p>
                <a:pPr marL="971550" lvl="1"/>
                <a:r>
                  <a:rPr lang="en-US" altLang="zh-CN" sz="1800" dirty="0"/>
                  <a:t>float</a:t>
                </a:r>
                <a:r>
                  <a:rPr lang="zh-CN" altLang="en-US" sz="1800" dirty="0"/>
                  <a:t>的符号位</a:t>
                </a:r>
                <a14:m>
                  <m:oMath xmlns:m="http://schemas.openxmlformats.org/officeDocument/2006/math">
                    <m:r>
                      <a:rPr lang="zh-CN" altLang="en-US" sz="180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zh-CN" sz="1800" dirty="0"/>
                  <a:t> double</a:t>
                </a:r>
                <a:r>
                  <a:rPr lang="zh-CN" altLang="en-US" sz="1800" dirty="0"/>
                  <a:t>的符号位；</a:t>
                </a:r>
                <a:endParaRPr lang="en-US" altLang="zh-CN" sz="1800" dirty="0"/>
              </a:p>
              <a:p>
                <a:pPr marL="971550" lvl="1"/>
                <a:r>
                  <a:rPr lang="en-US" altLang="zh-CN" sz="1800" dirty="0"/>
                  <a:t>float</a:t>
                </a:r>
                <a:r>
                  <a:rPr lang="zh-CN" altLang="en-US" sz="1800" dirty="0"/>
                  <a:t>的</a:t>
                </a:r>
                <a:r>
                  <a:rPr lang="en-US" altLang="zh-CN" sz="1800" dirty="0"/>
                  <a:t>8</a:t>
                </a:r>
                <a:r>
                  <a:rPr lang="zh-CN" altLang="en-US" sz="1800" dirty="0"/>
                  <a:t>位阶码 </a:t>
                </a:r>
                <a14:m>
                  <m:oMath xmlns:m="http://schemas.openxmlformats.org/officeDocument/2006/math">
                    <m:r>
                      <a:rPr lang="zh-CN" altLang="en-US" sz="1800" i="1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zh-CN" sz="1800" dirty="0"/>
                  <a:t> double</a:t>
                </a:r>
                <a:r>
                  <a:rPr lang="zh-CN" altLang="en-US" sz="1800" dirty="0"/>
                  <a:t>的</a:t>
                </a:r>
                <a:r>
                  <a:rPr lang="en-US" altLang="zh-CN" sz="1800" dirty="0"/>
                  <a:t> 11</a:t>
                </a:r>
                <a:r>
                  <a:rPr lang="zh-CN" altLang="en-US" sz="1800" dirty="0"/>
                  <a:t>位阶码；</a:t>
                </a:r>
                <a:endParaRPr lang="en-US" altLang="zh-CN" sz="1800" dirty="0"/>
              </a:p>
              <a:p>
                <a:pPr marL="971550" lvl="1"/>
                <a:r>
                  <a:rPr lang="en-US" altLang="zh-CN" sz="1800" dirty="0"/>
                  <a:t>float</a:t>
                </a:r>
                <a:r>
                  <a:rPr lang="zh-CN" altLang="en-US" sz="1800" dirty="0"/>
                  <a:t>的</a:t>
                </a:r>
                <a:r>
                  <a:rPr lang="en-US" altLang="zh-CN" sz="1800" dirty="0"/>
                  <a:t>23</a:t>
                </a:r>
                <a:r>
                  <a:rPr lang="zh-CN" altLang="en-US" sz="1800" dirty="0"/>
                  <a:t>位尾数 </a:t>
                </a:r>
                <a14:m>
                  <m:oMath xmlns:m="http://schemas.openxmlformats.org/officeDocument/2006/math">
                    <m:r>
                      <a:rPr lang="zh-CN" altLang="en-US" sz="1800" i="1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zh-CN" sz="1800" dirty="0"/>
                  <a:t> double</a:t>
                </a:r>
                <a:r>
                  <a:rPr lang="zh-CN" altLang="en-US" sz="1800" dirty="0"/>
                  <a:t>的</a:t>
                </a:r>
                <a:r>
                  <a:rPr lang="en-US" altLang="zh-CN" sz="1800" dirty="0"/>
                  <a:t> 52</a:t>
                </a:r>
                <a:r>
                  <a:rPr lang="zh-CN" altLang="en-US" sz="1800" dirty="0"/>
                  <a:t>位尾数</a:t>
                </a:r>
                <a:r>
                  <a:rPr lang="zh-CN" altLang="en-US" sz="1800" dirty="0" smtClean="0"/>
                  <a:t>；</a:t>
                </a:r>
                <a:endParaRPr lang="en-US" altLang="zh-CN" sz="1800" dirty="0" smtClean="0"/>
              </a:p>
              <a:p>
                <a:pPr marL="971550" lvl="1"/>
                <a:r>
                  <a:rPr lang="zh-CN" altLang="en-US" sz="1800" dirty="0" smtClean="0"/>
                  <a:t>能得到正常的数据</a:t>
                </a:r>
                <a:endParaRPr lang="en-US" altLang="zh-CN" sz="1800" dirty="0" smtClean="0"/>
              </a:p>
              <a:p>
                <a:pPr marL="971550" lvl="1"/>
                <a:r>
                  <a:rPr lang="zh-CN" altLang="en-US" sz="1800" dirty="0" smtClean="0"/>
                  <a:t>可以使用</a:t>
                </a:r>
                <a:endParaRPr lang="en-US" altLang="zh-CN" sz="1800" dirty="0"/>
              </a:p>
              <a:p>
                <a:pPr marL="342900" indent="-342900">
                  <a:buFont typeface="Wingdings" panose="05000000000000000000" pitchFamily="2" charset="2"/>
                  <a:buChar char="l"/>
                </a:pP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𝑑𝑜𝑢𝑏𝑙𝑒</m:t>
                    </m:r>
                  </m:oMath>
                </a14:m>
                <a:r>
                  <a:rPr lang="en-US" altLang="zh-CN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 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𝑓𝑙𝑜𝑎𝑡</m:t>
                    </m:r>
                  </m:oMath>
                </a14:m>
                <a:r>
                  <a:rPr lang="zh-CN" altLang="en-US" dirty="0" smtClean="0"/>
                  <a:t>：</a:t>
                </a:r>
                <a:r>
                  <a:rPr lang="zh-CN" altLang="en-US" dirty="0" smtClean="0">
                    <a:solidFill>
                      <a:srgbClr val="7030A0"/>
                    </a:solidFill>
                  </a:rPr>
                  <a:t>可能要</a:t>
                </a:r>
                <a:r>
                  <a:rPr lang="zh-CN" altLang="en-US" dirty="0" smtClean="0">
                    <a:solidFill>
                      <a:srgbClr val="C00000"/>
                    </a:solidFill>
                  </a:rPr>
                  <a:t>截取</a:t>
                </a:r>
                <a:r>
                  <a:rPr lang="zh-CN" altLang="en-US" dirty="0" smtClean="0">
                    <a:solidFill>
                      <a:srgbClr val="7030A0"/>
                    </a:solidFill>
                  </a:rPr>
                  <a:t>，导致精度减少，或溢出</a:t>
                </a:r>
                <a:endParaRPr lang="en-US" altLang="zh-CN" dirty="0">
                  <a:solidFill>
                    <a:srgbClr val="7030A0"/>
                  </a:solidFill>
                </a:endParaRPr>
              </a:p>
              <a:p>
                <a:pPr marL="971550" lvl="1"/>
                <a:r>
                  <a:rPr lang="en-US" altLang="zh-CN" sz="1800" dirty="0" smtClean="0">
                    <a:solidFill>
                      <a:srgbClr val="7030A0"/>
                    </a:solidFill>
                  </a:rPr>
                  <a:t>double </a:t>
                </a:r>
                <a:r>
                  <a:rPr lang="zh-CN" altLang="en-US" sz="1800" dirty="0">
                    <a:solidFill>
                      <a:srgbClr val="7030A0"/>
                    </a:solidFill>
                  </a:rPr>
                  <a:t>的符号位</a:t>
                </a:r>
                <a14:m>
                  <m:oMath xmlns:m="http://schemas.openxmlformats.org/officeDocument/2006/math">
                    <m:r>
                      <a:rPr lang="zh-CN" altLang="en-US" sz="18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zh-CN" sz="1800" dirty="0">
                    <a:solidFill>
                      <a:srgbClr val="7030A0"/>
                    </a:solidFill>
                  </a:rPr>
                  <a:t> float </a:t>
                </a:r>
                <a:r>
                  <a:rPr lang="zh-CN" altLang="en-US" sz="1800" dirty="0">
                    <a:solidFill>
                      <a:srgbClr val="7030A0"/>
                    </a:solidFill>
                  </a:rPr>
                  <a:t>的符号位；</a:t>
                </a:r>
                <a14:m>
                  <m:oMath xmlns:m="http://schemas.openxmlformats.org/officeDocument/2006/math">
                    <m:r>
                      <a:rPr lang="zh-CN" altLang="en-US" sz="18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√</m:t>
                    </m:r>
                  </m:oMath>
                </a14:m>
                <a:endParaRPr lang="en-US" altLang="zh-CN" sz="1800" dirty="0"/>
              </a:p>
              <a:p>
                <a:pPr marL="971550" lvl="1"/>
                <a:r>
                  <a:rPr lang="en-US" altLang="zh-CN" sz="1800" dirty="0"/>
                  <a:t>double</a:t>
                </a:r>
                <a:r>
                  <a:rPr lang="zh-CN" altLang="en-US" sz="1800" dirty="0"/>
                  <a:t>的</a:t>
                </a:r>
                <a:r>
                  <a:rPr lang="en-US" altLang="zh-CN" sz="1800" dirty="0"/>
                  <a:t>11</a:t>
                </a:r>
                <a:r>
                  <a:rPr lang="zh-CN" altLang="en-US" sz="1800" dirty="0"/>
                  <a:t>位阶码 </a:t>
                </a:r>
                <a14:m>
                  <m:oMath xmlns:m="http://schemas.openxmlformats.org/officeDocument/2006/math">
                    <m:r>
                      <a:rPr lang="zh-CN" altLang="en-US" sz="1800" i="1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zh-CN" sz="1800" dirty="0"/>
                  <a:t> float</a:t>
                </a:r>
                <a:r>
                  <a:rPr lang="zh-CN" altLang="en-US" sz="1800" dirty="0"/>
                  <a:t>的</a:t>
                </a:r>
                <a:r>
                  <a:rPr lang="en-US" altLang="zh-CN" sz="1800" dirty="0"/>
                  <a:t> 8</a:t>
                </a:r>
                <a:r>
                  <a:rPr lang="zh-CN" altLang="en-US" sz="1800" dirty="0"/>
                  <a:t>位阶码</a:t>
                </a:r>
                <a:endParaRPr lang="en-US" altLang="zh-CN" sz="1800" dirty="0"/>
              </a:p>
              <a:p>
                <a:pPr marL="1200150" lvl="2"/>
                <a:r>
                  <a:rPr lang="zh-CN" altLang="en-US" sz="1600" dirty="0" smtClean="0"/>
                  <a:t>截取阶码的低</a:t>
                </a:r>
                <a:r>
                  <a:rPr lang="en-US" altLang="zh-CN" sz="1600" dirty="0" smtClean="0"/>
                  <a:t>8</a:t>
                </a:r>
                <a:r>
                  <a:rPr lang="zh-CN" altLang="en-US" sz="1600" dirty="0" smtClean="0"/>
                  <a:t>位，可能发生溢出，或得到一个意想不到的数据；</a:t>
                </a:r>
                <a:endParaRPr lang="en-US" altLang="zh-CN" sz="1600" dirty="0"/>
              </a:p>
              <a:p>
                <a:pPr marL="971550" lvl="1"/>
                <a:r>
                  <a:rPr lang="en-US" altLang="zh-CN" sz="1800" dirty="0" smtClean="0"/>
                  <a:t>double</a:t>
                </a:r>
                <a:r>
                  <a:rPr lang="zh-CN" altLang="en-US" sz="1800" dirty="0"/>
                  <a:t>的</a:t>
                </a:r>
                <a:r>
                  <a:rPr lang="en-US" altLang="zh-CN" sz="1800" dirty="0"/>
                  <a:t>52</a:t>
                </a:r>
                <a:r>
                  <a:rPr lang="zh-CN" altLang="en-US" sz="1800" dirty="0"/>
                  <a:t>位尾数 </a:t>
                </a:r>
                <a14:m>
                  <m:oMath xmlns:m="http://schemas.openxmlformats.org/officeDocument/2006/math">
                    <m:r>
                      <a:rPr lang="zh-CN" altLang="en-US" sz="1800" i="1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zh-CN" sz="1800" dirty="0"/>
                  <a:t> float</a:t>
                </a:r>
                <a:r>
                  <a:rPr lang="zh-CN" altLang="en-US" sz="1800" dirty="0"/>
                  <a:t>的</a:t>
                </a:r>
                <a:r>
                  <a:rPr lang="en-US" altLang="zh-CN" sz="1800" dirty="0"/>
                  <a:t> 23</a:t>
                </a:r>
                <a:r>
                  <a:rPr lang="zh-CN" altLang="en-US" sz="1800" dirty="0"/>
                  <a:t>位尾数；</a:t>
                </a:r>
                <a:endParaRPr lang="en-US" altLang="zh-CN" sz="1800" dirty="0"/>
              </a:p>
              <a:p>
                <a:pPr marL="1200150" lvl="2"/>
                <a:r>
                  <a:rPr lang="zh-CN" altLang="en-US" sz="1600" dirty="0" smtClean="0">
                    <a:solidFill>
                      <a:srgbClr val="C00000"/>
                    </a:solidFill>
                  </a:rPr>
                  <a:t>截取</a:t>
                </a:r>
                <a:r>
                  <a:rPr lang="zh-CN" altLang="en-US" sz="1600" dirty="0"/>
                  <a:t>尾数部分的高</a:t>
                </a:r>
                <a:r>
                  <a:rPr lang="en-US" altLang="zh-CN" sz="1600" dirty="0"/>
                  <a:t>23</a:t>
                </a:r>
                <a:r>
                  <a:rPr lang="zh-CN" altLang="en-US" sz="1600" dirty="0"/>
                  <a:t>位，</a:t>
                </a:r>
                <a:r>
                  <a:rPr lang="zh-CN" altLang="en-US" sz="1600" dirty="0" smtClean="0"/>
                  <a:t>降低了浮点数</a:t>
                </a:r>
                <a:r>
                  <a:rPr lang="zh-CN" altLang="en-US" sz="1600" dirty="0"/>
                  <a:t>的精度；</a:t>
                </a:r>
                <a:endParaRPr lang="en-US" altLang="zh-CN" sz="1600" dirty="0"/>
              </a:p>
              <a:p>
                <a:pPr marL="971550" lvl="1"/>
                <a:r>
                  <a:rPr lang="zh-CN" altLang="en-US" sz="1800" b="1" u="sng" dirty="0" smtClean="0">
                    <a:solidFill>
                      <a:srgbClr val="C00000"/>
                    </a:solidFill>
                  </a:rPr>
                  <a:t>不要使用！！</a:t>
                </a:r>
                <a:endParaRPr lang="en-US" altLang="zh-CN" sz="1800" b="1" u="sng" dirty="0" smtClean="0">
                  <a:solidFill>
                    <a:srgbClr val="C00000"/>
                  </a:solidFill>
                </a:endParaRPr>
              </a:p>
              <a:p>
                <a:pPr marL="342900" indent="-342900">
                  <a:buFont typeface="Wingdings" panose="05000000000000000000" pitchFamily="2" charset="2"/>
                  <a:buChar char="l"/>
                </a:pP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85775" y="1135063"/>
                <a:ext cx="8089900" cy="5276128"/>
              </a:xfrm>
              <a:blipFill>
                <a:blip r:embed="rId2"/>
                <a:stretch>
                  <a:fillRect l="-151" t="-19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75321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执行部分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5774" y="1135063"/>
            <a:ext cx="8383905" cy="5345112"/>
          </a:xfrm>
        </p:spPr>
        <p:txBody>
          <a:bodyPr/>
          <a:lstStyle/>
          <a:p>
            <a:pPr eaLnBrk="1" hangingPunct="1">
              <a:lnSpc>
                <a:spcPct val="100000"/>
              </a:lnSpc>
              <a:spcBef>
                <a:spcPts val="600"/>
              </a:spcBef>
              <a:buClr>
                <a:schemeClr val="folHlink"/>
              </a:buClr>
              <a:buSzPct val="110000"/>
              <a:buFont typeface="Wingdings" panose="05000000000000000000" pitchFamily="2" charset="2"/>
              <a:buNone/>
              <a:defRPr/>
            </a:pPr>
            <a:r>
              <a:rPr lang="en-US" altLang="en-US" sz="2000" dirty="0">
                <a:solidFill>
                  <a:srgbClr val="0000CC"/>
                </a:solidFill>
              </a:rPr>
              <a:t> //</a:t>
            </a:r>
            <a:r>
              <a:rPr lang="zh-CN" altLang="en-US" sz="2000" dirty="0">
                <a:solidFill>
                  <a:srgbClr val="0000CC"/>
                </a:solidFill>
              </a:rPr>
              <a:t>利用声明</a:t>
            </a:r>
            <a:r>
              <a:rPr lang="zh-CN" altLang="en-US" sz="2000" dirty="0" smtClean="0">
                <a:solidFill>
                  <a:srgbClr val="0000CC"/>
                </a:solidFill>
              </a:rPr>
              <a:t>的变量、</a:t>
            </a:r>
            <a:r>
              <a:rPr lang="en-US" altLang="zh-CN" sz="2000" dirty="0">
                <a:solidFill>
                  <a:srgbClr val="0000CC"/>
                </a:solidFill>
              </a:rPr>
              <a:t>C</a:t>
            </a:r>
            <a:r>
              <a:rPr lang="zh-CN" altLang="en-US" sz="2000" dirty="0">
                <a:solidFill>
                  <a:srgbClr val="0000CC"/>
                </a:solidFill>
              </a:rPr>
              <a:t>提供的标准函数、运算等完成题目所要求的任务</a:t>
            </a:r>
            <a:endParaRPr lang="en-US" altLang="en-US" sz="2000" dirty="0">
              <a:solidFill>
                <a:srgbClr val="0000CC"/>
              </a:solidFill>
            </a:endParaRPr>
          </a:p>
          <a:p>
            <a:pPr eaLnBrk="1" hangingPunct="1">
              <a:lnSpc>
                <a:spcPct val="100000"/>
              </a:lnSpc>
              <a:spcBef>
                <a:spcPts val="600"/>
              </a:spcBef>
              <a:buClr>
                <a:schemeClr val="folHlink"/>
              </a:buClr>
              <a:buSzPct val="110000"/>
              <a:buFont typeface="Wingdings" panose="05000000000000000000" pitchFamily="2" charset="2"/>
              <a:buNone/>
              <a:defRPr/>
            </a:pPr>
            <a:r>
              <a:rPr lang="en-US" altLang="en-US" sz="2000" dirty="0">
                <a:solidFill>
                  <a:srgbClr val="000000"/>
                </a:solidFill>
              </a:rPr>
              <a:t>	</a:t>
            </a:r>
            <a:r>
              <a:rPr lang="en-US" altLang="en-US" sz="1800" dirty="0" err="1">
                <a:solidFill>
                  <a:srgbClr val="000000"/>
                </a:solidFill>
              </a:rPr>
              <a:t>printf</a:t>
            </a:r>
            <a:r>
              <a:rPr lang="en-US" altLang="en-US" sz="1800" dirty="0" smtClean="0">
                <a:solidFill>
                  <a:srgbClr val="000000"/>
                </a:solidFill>
              </a:rPr>
              <a:t>("</a:t>
            </a:r>
            <a:r>
              <a:rPr lang="en-US" altLang="en-US" sz="1800" dirty="0" err="1" smtClean="0">
                <a:solidFill>
                  <a:srgbClr val="000000"/>
                </a:solidFill>
              </a:rPr>
              <a:t>请输入苹果重量</a:t>
            </a:r>
            <a:r>
              <a:rPr lang="en-US" altLang="en-US" sz="1800" dirty="0">
                <a:solidFill>
                  <a:srgbClr val="000000"/>
                </a:solidFill>
              </a:rPr>
              <a:t>:\</a:t>
            </a:r>
            <a:r>
              <a:rPr lang="en-US" altLang="en-US" sz="1800" dirty="0" smtClean="0">
                <a:solidFill>
                  <a:srgbClr val="000000"/>
                </a:solidFill>
              </a:rPr>
              <a:t>n"); </a:t>
            </a:r>
            <a:r>
              <a:rPr lang="en-US" altLang="zh-CN" sz="1800" dirty="0" smtClean="0">
                <a:solidFill>
                  <a:srgbClr val="000000"/>
                </a:solidFill>
              </a:rPr>
              <a:t>       </a:t>
            </a:r>
            <a:r>
              <a:rPr lang="en-US" altLang="en-US" sz="1800" dirty="0">
                <a:solidFill>
                  <a:srgbClr val="000000"/>
                </a:solidFill>
              </a:rPr>
              <a:t>/* </a:t>
            </a:r>
            <a:r>
              <a:rPr lang="en-US" altLang="en-US" sz="1800" dirty="0" err="1">
                <a:solidFill>
                  <a:srgbClr val="000000"/>
                </a:solidFill>
              </a:rPr>
              <a:t>提示信息</a:t>
            </a:r>
            <a:r>
              <a:rPr lang="en-US" altLang="en-US" sz="1800" dirty="0">
                <a:solidFill>
                  <a:srgbClr val="000000"/>
                </a:solidFill>
              </a:rPr>
              <a:t>*/</a:t>
            </a:r>
          </a:p>
          <a:p>
            <a:pPr eaLnBrk="1" hangingPunct="1">
              <a:lnSpc>
                <a:spcPct val="100000"/>
              </a:lnSpc>
              <a:spcBef>
                <a:spcPts val="600"/>
              </a:spcBef>
              <a:buClr>
                <a:schemeClr val="folHlink"/>
              </a:buClr>
              <a:buSzPct val="110000"/>
              <a:buFont typeface="Wingdings" panose="05000000000000000000" pitchFamily="2" charset="2"/>
              <a:buNone/>
              <a:defRPr/>
            </a:pPr>
            <a:r>
              <a:rPr lang="en-US" altLang="en-US" sz="1800" dirty="0">
                <a:solidFill>
                  <a:srgbClr val="000000"/>
                </a:solidFill>
              </a:rPr>
              <a:t>	</a:t>
            </a:r>
            <a:r>
              <a:rPr lang="en-US" altLang="en-US" sz="1800" dirty="0" err="1">
                <a:solidFill>
                  <a:srgbClr val="0070C0"/>
                </a:solidFill>
              </a:rPr>
              <a:t>scanf</a:t>
            </a:r>
            <a:r>
              <a:rPr lang="en-US" altLang="en-US" sz="1800" dirty="0" smtClean="0">
                <a:solidFill>
                  <a:srgbClr val="0070C0"/>
                </a:solidFill>
              </a:rPr>
              <a:t>("%f",&amp;</a:t>
            </a:r>
            <a:r>
              <a:rPr lang="en-US" altLang="en-US" sz="1800" dirty="0" err="1">
                <a:solidFill>
                  <a:srgbClr val="0070C0"/>
                </a:solidFill>
              </a:rPr>
              <a:t>AppleWeight</a:t>
            </a:r>
            <a:r>
              <a:rPr lang="en-US" altLang="en-US" sz="1800" dirty="0">
                <a:solidFill>
                  <a:srgbClr val="0070C0"/>
                </a:solidFill>
              </a:rPr>
              <a:t>);</a:t>
            </a:r>
            <a:r>
              <a:rPr lang="en-US" altLang="en-US" sz="1800" dirty="0">
                <a:solidFill>
                  <a:srgbClr val="000000"/>
                </a:solidFill>
              </a:rPr>
              <a:t>	</a:t>
            </a:r>
            <a:r>
              <a:rPr lang="en-US" altLang="zh-CN" sz="1800" dirty="0">
                <a:solidFill>
                  <a:srgbClr val="000000"/>
                </a:solidFill>
              </a:rPr>
              <a:t>        </a:t>
            </a:r>
            <a:r>
              <a:rPr lang="en-US" altLang="en-US" sz="1800" dirty="0">
                <a:solidFill>
                  <a:srgbClr val="000000"/>
                </a:solidFill>
              </a:rPr>
              <a:t>/* </a:t>
            </a:r>
            <a:r>
              <a:rPr lang="en-US" altLang="en-US" sz="1800" dirty="0" err="1">
                <a:solidFill>
                  <a:srgbClr val="000000"/>
                </a:solidFill>
              </a:rPr>
              <a:t>输入苹果重量</a:t>
            </a:r>
            <a:r>
              <a:rPr lang="en-US" altLang="en-US" sz="1800" dirty="0">
                <a:solidFill>
                  <a:srgbClr val="000000"/>
                </a:solidFill>
              </a:rPr>
              <a:t>*/</a:t>
            </a:r>
          </a:p>
          <a:p>
            <a:pPr eaLnBrk="1" hangingPunct="1">
              <a:lnSpc>
                <a:spcPct val="100000"/>
              </a:lnSpc>
              <a:spcBef>
                <a:spcPts val="600"/>
              </a:spcBef>
              <a:buClr>
                <a:schemeClr val="folHlink"/>
              </a:buClr>
              <a:buSzPct val="110000"/>
              <a:buFont typeface="Wingdings" panose="05000000000000000000" pitchFamily="2" charset="2"/>
              <a:buNone/>
              <a:defRPr/>
            </a:pPr>
            <a:r>
              <a:rPr lang="en-US" altLang="en-US" sz="1800" dirty="0">
                <a:solidFill>
                  <a:srgbClr val="000000"/>
                </a:solidFill>
              </a:rPr>
              <a:t>	</a:t>
            </a:r>
            <a:r>
              <a:rPr lang="en-US" altLang="en-US" sz="1800" dirty="0" err="1">
                <a:solidFill>
                  <a:srgbClr val="000000"/>
                </a:solidFill>
              </a:rPr>
              <a:t>printf</a:t>
            </a:r>
            <a:r>
              <a:rPr lang="en-US" altLang="en-US" sz="1800" dirty="0" smtClean="0">
                <a:solidFill>
                  <a:srgbClr val="000000"/>
                </a:solidFill>
              </a:rPr>
              <a:t>("</a:t>
            </a:r>
            <a:r>
              <a:rPr lang="en-US" altLang="en-US" sz="1800" dirty="0" err="1" smtClean="0">
                <a:solidFill>
                  <a:srgbClr val="000000"/>
                </a:solidFill>
              </a:rPr>
              <a:t>请输入香蕉重量</a:t>
            </a:r>
            <a:r>
              <a:rPr lang="en-US" altLang="en-US" sz="1800" dirty="0">
                <a:solidFill>
                  <a:srgbClr val="000000"/>
                </a:solidFill>
              </a:rPr>
              <a:t>:\</a:t>
            </a:r>
            <a:r>
              <a:rPr lang="en-US" altLang="en-US" sz="1800" dirty="0" smtClean="0">
                <a:solidFill>
                  <a:srgbClr val="000000"/>
                </a:solidFill>
              </a:rPr>
              <a:t>n");        </a:t>
            </a:r>
            <a:r>
              <a:rPr lang="en-US" altLang="en-US" sz="1800" dirty="0">
                <a:solidFill>
                  <a:srgbClr val="000000"/>
                </a:solidFill>
              </a:rPr>
              <a:t>/* </a:t>
            </a:r>
            <a:r>
              <a:rPr lang="en-US" altLang="en-US" sz="1800" dirty="0" err="1">
                <a:solidFill>
                  <a:srgbClr val="000000"/>
                </a:solidFill>
              </a:rPr>
              <a:t>提示信息</a:t>
            </a:r>
            <a:r>
              <a:rPr lang="en-US" altLang="en-US" sz="1800" dirty="0">
                <a:solidFill>
                  <a:srgbClr val="000000"/>
                </a:solidFill>
              </a:rPr>
              <a:t>*/</a:t>
            </a:r>
          </a:p>
          <a:p>
            <a:pPr eaLnBrk="1" hangingPunct="1">
              <a:lnSpc>
                <a:spcPct val="100000"/>
              </a:lnSpc>
              <a:spcBef>
                <a:spcPts val="600"/>
              </a:spcBef>
              <a:buClr>
                <a:schemeClr val="folHlink"/>
              </a:buClr>
              <a:buSzPct val="110000"/>
              <a:buFont typeface="Wingdings" panose="05000000000000000000" pitchFamily="2" charset="2"/>
              <a:buNone/>
              <a:defRPr/>
            </a:pPr>
            <a:r>
              <a:rPr lang="en-US" altLang="en-US" sz="1800" dirty="0">
                <a:solidFill>
                  <a:srgbClr val="000000"/>
                </a:solidFill>
              </a:rPr>
              <a:t>	</a:t>
            </a:r>
            <a:r>
              <a:rPr lang="en-US" altLang="en-US" sz="1800" dirty="0" err="1">
                <a:solidFill>
                  <a:srgbClr val="0070C0"/>
                </a:solidFill>
              </a:rPr>
              <a:t>scanf</a:t>
            </a:r>
            <a:r>
              <a:rPr lang="en-US" altLang="en-US" sz="1800" dirty="0" smtClean="0">
                <a:solidFill>
                  <a:srgbClr val="0070C0"/>
                </a:solidFill>
              </a:rPr>
              <a:t>("%f",&amp;</a:t>
            </a:r>
            <a:r>
              <a:rPr lang="en-US" altLang="en-US" sz="1800" dirty="0" err="1">
                <a:solidFill>
                  <a:srgbClr val="0070C0"/>
                </a:solidFill>
              </a:rPr>
              <a:t>BananaWeight</a:t>
            </a:r>
            <a:r>
              <a:rPr lang="en-US" altLang="en-US" sz="1800" dirty="0">
                <a:solidFill>
                  <a:srgbClr val="0070C0"/>
                </a:solidFill>
              </a:rPr>
              <a:t>);    </a:t>
            </a:r>
            <a:r>
              <a:rPr lang="en-US" altLang="en-US" sz="1800" dirty="0" smtClean="0">
                <a:solidFill>
                  <a:srgbClr val="0070C0"/>
                </a:solidFill>
              </a:rPr>
              <a:t>    </a:t>
            </a:r>
            <a:r>
              <a:rPr lang="en-US" altLang="en-US" sz="1800" dirty="0">
                <a:solidFill>
                  <a:srgbClr val="000000"/>
                </a:solidFill>
              </a:rPr>
              <a:t>/* </a:t>
            </a:r>
            <a:r>
              <a:rPr lang="en-US" altLang="en-US" sz="1800" dirty="0" err="1">
                <a:solidFill>
                  <a:srgbClr val="000000"/>
                </a:solidFill>
              </a:rPr>
              <a:t>输入香蕉重量</a:t>
            </a:r>
            <a:r>
              <a:rPr lang="en-US" altLang="en-US" sz="1800" dirty="0">
                <a:solidFill>
                  <a:srgbClr val="000000"/>
                </a:solidFill>
              </a:rPr>
              <a:t>*/</a:t>
            </a:r>
          </a:p>
          <a:p>
            <a:pPr eaLnBrk="1" hangingPunct="1">
              <a:lnSpc>
                <a:spcPct val="100000"/>
              </a:lnSpc>
              <a:spcBef>
                <a:spcPts val="600"/>
              </a:spcBef>
              <a:buClr>
                <a:schemeClr val="folHlink"/>
              </a:buClr>
              <a:buSzPct val="110000"/>
              <a:buFont typeface="Wingdings" panose="05000000000000000000" pitchFamily="2" charset="2"/>
              <a:buNone/>
              <a:defRPr/>
            </a:pPr>
            <a:r>
              <a:rPr lang="en-US" altLang="en-US" sz="1800" dirty="0">
                <a:solidFill>
                  <a:srgbClr val="000000"/>
                </a:solidFill>
              </a:rPr>
              <a:t>	Total=</a:t>
            </a:r>
            <a:r>
              <a:rPr lang="en-US" altLang="en-US" sz="1800" dirty="0" err="1">
                <a:solidFill>
                  <a:srgbClr val="000000"/>
                </a:solidFill>
              </a:rPr>
              <a:t>ApplePrice</a:t>
            </a:r>
            <a:r>
              <a:rPr lang="en-US" altLang="en-US" sz="1800" dirty="0">
                <a:solidFill>
                  <a:srgbClr val="000000"/>
                </a:solidFill>
              </a:rPr>
              <a:t>*</a:t>
            </a:r>
            <a:r>
              <a:rPr lang="en-US" altLang="en-US" sz="1800" dirty="0" err="1">
                <a:solidFill>
                  <a:srgbClr val="000000"/>
                </a:solidFill>
              </a:rPr>
              <a:t>AppleWeight+BananaPrice</a:t>
            </a:r>
            <a:r>
              <a:rPr lang="en-US" altLang="en-US" sz="1800" dirty="0">
                <a:solidFill>
                  <a:srgbClr val="000000"/>
                </a:solidFill>
              </a:rPr>
              <a:t>*</a:t>
            </a:r>
            <a:r>
              <a:rPr lang="en-US" altLang="en-US" sz="1800" dirty="0" err="1">
                <a:solidFill>
                  <a:srgbClr val="000000"/>
                </a:solidFill>
              </a:rPr>
              <a:t>BananaWeight</a:t>
            </a:r>
            <a:r>
              <a:rPr lang="en-US" altLang="en-US" sz="1800" dirty="0">
                <a:solidFill>
                  <a:srgbClr val="000000"/>
                </a:solidFill>
              </a:rPr>
              <a:t>;  /* </a:t>
            </a:r>
            <a:r>
              <a:rPr lang="en-US" altLang="en-US" sz="1800" dirty="0" err="1">
                <a:solidFill>
                  <a:srgbClr val="000000"/>
                </a:solidFill>
              </a:rPr>
              <a:t>计算应付款</a:t>
            </a:r>
            <a:r>
              <a:rPr lang="en-US" altLang="en-US" sz="1800" dirty="0">
                <a:solidFill>
                  <a:srgbClr val="000000"/>
                </a:solidFill>
              </a:rPr>
              <a:t>*/</a:t>
            </a:r>
          </a:p>
          <a:p>
            <a:pPr eaLnBrk="1" hangingPunct="1">
              <a:lnSpc>
                <a:spcPct val="100000"/>
              </a:lnSpc>
              <a:spcBef>
                <a:spcPts val="600"/>
              </a:spcBef>
              <a:buClr>
                <a:schemeClr val="folHlink"/>
              </a:buClr>
              <a:buSzPct val="110000"/>
              <a:buFont typeface="Wingdings" panose="05000000000000000000" pitchFamily="2" charset="2"/>
              <a:buNone/>
              <a:defRPr/>
            </a:pPr>
            <a:r>
              <a:rPr lang="en-US" altLang="en-US" sz="1800" dirty="0">
                <a:solidFill>
                  <a:srgbClr val="000000"/>
                </a:solidFill>
              </a:rPr>
              <a:t>	</a:t>
            </a:r>
            <a:r>
              <a:rPr lang="en-US" altLang="en-US" sz="1800" dirty="0" err="1">
                <a:solidFill>
                  <a:srgbClr val="0070C0"/>
                </a:solidFill>
              </a:rPr>
              <a:t>printf</a:t>
            </a:r>
            <a:r>
              <a:rPr lang="en-US" altLang="en-US" sz="1800" dirty="0" smtClean="0">
                <a:solidFill>
                  <a:srgbClr val="0070C0"/>
                </a:solidFill>
              </a:rPr>
              <a:t>("</a:t>
            </a:r>
            <a:r>
              <a:rPr lang="en-US" altLang="en-US" sz="1800" dirty="0" err="1" smtClean="0">
                <a:solidFill>
                  <a:srgbClr val="0070C0"/>
                </a:solidFill>
              </a:rPr>
              <a:t>应付款</a:t>
            </a:r>
            <a:r>
              <a:rPr lang="en-US" altLang="en-US" sz="1800" dirty="0">
                <a:solidFill>
                  <a:srgbClr val="0070C0"/>
                </a:solidFill>
              </a:rPr>
              <a:t>: %</a:t>
            </a:r>
            <a:r>
              <a:rPr lang="en-US" altLang="en-US" sz="1800" dirty="0" smtClean="0">
                <a:solidFill>
                  <a:srgbClr val="0070C0"/>
                </a:solidFill>
              </a:rPr>
              <a:t>f\</a:t>
            </a:r>
            <a:r>
              <a:rPr lang="en-US" altLang="en-US" sz="1800" dirty="0" err="1" smtClean="0">
                <a:solidFill>
                  <a:srgbClr val="0070C0"/>
                </a:solidFill>
              </a:rPr>
              <a:t>n",</a:t>
            </a:r>
            <a:r>
              <a:rPr lang="en-US" altLang="en-US" sz="1800" dirty="0" err="1">
                <a:solidFill>
                  <a:srgbClr val="0070C0"/>
                </a:solidFill>
              </a:rPr>
              <a:t>Total</a:t>
            </a:r>
            <a:r>
              <a:rPr lang="en-US" altLang="en-US" sz="1800" dirty="0">
                <a:solidFill>
                  <a:srgbClr val="0070C0"/>
                </a:solidFill>
              </a:rPr>
              <a:t>);   </a:t>
            </a:r>
            <a:r>
              <a:rPr lang="en-US" altLang="zh-CN" sz="1800" dirty="0">
                <a:solidFill>
                  <a:srgbClr val="0070C0"/>
                </a:solidFill>
              </a:rPr>
              <a:t>       </a:t>
            </a:r>
            <a:r>
              <a:rPr lang="en-US" altLang="en-US" sz="1800" dirty="0">
                <a:solidFill>
                  <a:srgbClr val="000000"/>
                </a:solidFill>
              </a:rPr>
              <a:t>/* </a:t>
            </a:r>
            <a:r>
              <a:rPr lang="en-US" altLang="en-US" sz="1800" dirty="0" err="1">
                <a:solidFill>
                  <a:srgbClr val="000000"/>
                </a:solidFill>
              </a:rPr>
              <a:t>输出应付款</a:t>
            </a:r>
            <a:r>
              <a:rPr lang="en-US" altLang="en-US" sz="1800" dirty="0">
                <a:solidFill>
                  <a:srgbClr val="000000"/>
                </a:solidFill>
              </a:rPr>
              <a:t>*/</a:t>
            </a:r>
            <a:endParaRPr lang="en-US" altLang="zh-CN" sz="1800" dirty="0">
              <a:solidFill>
                <a:srgbClr val="000000"/>
              </a:solidFill>
            </a:endParaRPr>
          </a:p>
          <a:p>
            <a:pPr eaLnBrk="1" hangingPunct="1">
              <a:lnSpc>
                <a:spcPct val="100000"/>
              </a:lnSpc>
              <a:spcBef>
                <a:spcPts val="600"/>
              </a:spcBef>
              <a:buClr>
                <a:schemeClr val="folHlink"/>
              </a:buClr>
              <a:buSzPct val="110000"/>
              <a:buFont typeface="Wingdings" panose="05000000000000000000" pitchFamily="2" charset="2"/>
              <a:buNone/>
              <a:defRPr/>
            </a:pPr>
            <a:r>
              <a:rPr lang="en-US" altLang="zh-CN" sz="1800" dirty="0">
                <a:solidFill>
                  <a:srgbClr val="000000"/>
                </a:solidFill>
              </a:rPr>
              <a:t>           return 0;</a:t>
            </a:r>
            <a:endParaRPr lang="en-US" altLang="en-US" sz="1800" dirty="0">
              <a:solidFill>
                <a:srgbClr val="000000"/>
              </a:solidFill>
            </a:endParaRPr>
          </a:p>
          <a:p>
            <a:pPr eaLnBrk="1" hangingPunct="1">
              <a:lnSpc>
                <a:spcPct val="100000"/>
              </a:lnSpc>
              <a:spcBef>
                <a:spcPts val="600"/>
              </a:spcBef>
              <a:buClr>
                <a:schemeClr val="folHlink"/>
              </a:buClr>
              <a:buSzPct val="110000"/>
              <a:buFont typeface="Wingdings" panose="05000000000000000000" pitchFamily="2" charset="2"/>
              <a:buNone/>
              <a:defRPr/>
            </a:pPr>
            <a:r>
              <a:rPr lang="en-US" altLang="zh-CN" sz="1800" dirty="0">
                <a:solidFill>
                  <a:srgbClr val="000000"/>
                </a:solidFill>
              </a:rPr>
              <a:t> </a:t>
            </a:r>
            <a:r>
              <a:rPr lang="en-US" altLang="en-US" sz="1800" dirty="0">
                <a:solidFill>
                  <a:srgbClr val="000000"/>
                </a:solidFill>
              </a:rPr>
              <a:t>}  /* </a:t>
            </a:r>
            <a:r>
              <a:rPr lang="en-US" altLang="en-US" sz="1800" dirty="0" err="1">
                <a:solidFill>
                  <a:srgbClr val="000000"/>
                </a:solidFill>
              </a:rPr>
              <a:t>主函数结束</a:t>
            </a:r>
            <a:r>
              <a:rPr lang="en-US" altLang="en-US" sz="1800" dirty="0">
                <a:solidFill>
                  <a:srgbClr val="000000"/>
                </a:solidFill>
              </a:rPr>
              <a:t>*/</a:t>
            </a:r>
          </a:p>
          <a:p>
            <a:pPr eaLnBrk="1" hangingPunct="1">
              <a:lnSpc>
                <a:spcPct val="100000"/>
              </a:lnSpc>
              <a:spcBef>
                <a:spcPts val="0"/>
              </a:spcBef>
              <a:buClr>
                <a:schemeClr val="folHlink"/>
              </a:buClr>
              <a:buSzPct val="110000"/>
              <a:buFont typeface="Wingdings" panose="05000000000000000000" pitchFamily="2" charset="2"/>
              <a:buNone/>
              <a:defRPr/>
            </a:pPr>
            <a:endParaRPr lang="en-US" altLang="zh-CN" sz="2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1651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C00000"/>
                </a:solidFill>
              </a:rPr>
              <a:t>各类数值型数据间的混合运算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b="1" dirty="0">
                <a:solidFill>
                  <a:srgbClr val="0303DF"/>
                </a:solidFill>
              </a:rPr>
              <a:t>编译器会对类型之间进行自动转换（</a:t>
            </a:r>
            <a:r>
              <a:rPr lang="zh-CN" altLang="en-US" b="1" dirty="0">
                <a:solidFill>
                  <a:srgbClr val="C00000"/>
                </a:solidFill>
              </a:rPr>
              <a:t>隐式转换</a:t>
            </a:r>
            <a:r>
              <a:rPr lang="zh-CN" altLang="en-US" b="1" dirty="0">
                <a:solidFill>
                  <a:srgbClr val="0303DF"/>
                </a:solidFill>
              </a:rPr>
              <a:t>）</a:t>
            </a:r>
            <a:endParaRPr lang="en-US" altLang="zh-CN" b="1" dirty="0">
              <a:solidFill>
                <a:srgbClr val="0303DF"/>
              </a:solidFill>
            </a:endParaRPr>
          </a:p>
          <a:p>
            <a:pPr marL="971550" lvl="1"/>
            <a:r>
              <a:rPr lang="zh-CN" altLang="en-US" dirty="0">
                <a:latin typeface="+mn-ea"/>
              </a:rPr>
              <a:t>字符型、有符号整型、无符号整形、单精度型、双精度型数据可以混合运算；</a:t>
            </a:r>
          </a:p>
          <a:p>
            <a:pPr marL="971550" lvl="1"/>
            <a:r>
              <a:rPr lang="zh-CN" altLang="en-US" b="1" dirty="0">
                <a:solidFill>
                  <a:srgbClr val="006600"/>
                </a:solidFill>
                <a:latin typeface="+mn-ea"/>
              </a:rPr>
              <a:t>不同类型的数据要先转换成同一类型（</a:t>
            </a:r>
            <a:r>
              <a:rPr lang="zh-CN" altLang="en-US" b="1" u="sng" dirty="0">
                <a:solidFill>
                  <a:srgbClr val="FF0000"/>
                </a:solidFill>
                <a:latin typeface="+mn-ea"/>
              </a:rPr>
              <a:t>隐式转换</a:t>
            </a:r>
            <a:r>
              <a:rPr lang="zh-CN" altLang="en-US" b="1" dirty="0">
                <a:solidFill>
                  <a:srgbClr val="006600"/>
                </a:solidFill>
                <a:latin typeface="+mn-ea"/>
              </a:rPr>
              <a:t>），然后进行运算；</a:t>
            </a:r>
            <a:endParaRPr lang="en-US" altLang="zh-CN" b="1" dirty="0">
              <a:solidFill>
                <a:srgbClr val="0000CC"/>
              </a:solidFill>
              <a:latin typeface="+mn-ea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b="1" u="sng" dirty="0">
                <a:solidFill>
                  <a:srgbClr val="0000CC"/>
                </a:solidFill>
              </a:rPr>
              <a:t>隐式转换</a:t>
            </a:r>
            <a:r>
              <a:rPr lang="zh-CN" altLang="en-US" b="1" u="sng" dirty="0">
                <a:solidFill>
                  <a:srgbClr val="0000CC"/>
                </a:solidFill>
                <a:latin typeface="+mn-ea"/>
              </a:rPr>
              <a:t>转换规则</a:t>
            </a:r>
            <a:r>
              <a:rPr lang="zh-CN" altLang="en-US" b="1" dirty="0" smtClean="0">
                <a:solidFill>
                  <a:srgbClr val="0000CC"/>
                </a:solidFill>
                <a:latin typeface="+mn-ea"/>
              </a:rPr>
              <a:t>：</a:t>
            </a:r>
            <a:r>
              <a:rPr lang="zh-CN" altLang="en-US" b="1" dirty="0" smtClean="0">
                <a:solidFill>
                  <a:srgbClr val="C00000"/>
                </a:solidFill>
                <a:latin typeface="+mn-ea"/>
                <a:sym typeface="Wingdings" panose="05000000000000000000" pitchFamily="2" charset="2"/>
              </a:rPr>
              <a:t>防止隐式转换</a:t>
            </a:r>
            <a:r>
              <a:rPr lang="zh-CN" altLang="en-US" b="1" dirty="0">
                <a:solidFill>
                  <a:srgbClr val="C00000"/>
                </a:solidFill>
                <a:latin typeface="+mn-ea"/>
                <a:sym typeface="Wingdings" panose="05000000000000000000" pitchFamily="2" charset="2"/>
              </a:rPr>
              <a:t>后数据丢失</a:t>
            </a:r>
            <a:endParaRPr lang="en-US" altLang="zh-CN" b="1" dirty="0">
              <a:solidFill>
                <a:srgbClr val="C00000"/>
              </a:solidFill>
              <a:latin typeface="+mn-ea"/>
            </a:endParaRPr>
          </a:p>
          <a:p>
            <a:pPr marL="971550" lvl="1"/>
            <a:r>
              <a:rPr lang="zh-CN" altLang="en-US" b="1" dirty="0">
                <a:solidFill>
                  <a:srgbClr val="006699"/>
                </a:solidFill>
                <a:latin typeface="+mn-ea"/>
                <a:sym typeface="Wingdings" panose="05000000000000000000" pitchFamily="2" charset="2"/>
              </a:rPr>
              <a:t>如果字节数</a:t>
            </a:r>
            <a:r>
              <a:rPr lang="zh-CN" altLang="en-US" b="1" dirty="0">
                <a:solidFill>
                  <a:srgbClr val="C00000"/>
                </a:solidFill>
                <a:latin typeface="+mn-ea"/>
                <a:sym typeface="Wingdings" panose="05000000000000000000" pitchFamily="2" charset="2"/>
              </a:rPr>
              <a:t>不同</a:t>
            </a:r>
            <a:r>
              <a:rPr lang="zh-CN" altLang="en-US" b="1" dirty="0">
                <a:solidFill>
                  <a:srgbClr val="006699"/>
                </a:solidFill>
                <a:latin typeface="+mn-ea"/>
                <a:sym typeface="Wingdings" panose="05000000000000000000" pitchFamily="2" charset="2"/>
              </a:rPr>
              <a:t>，一般</a:t>
            </a:r>
            <a:r>
              <a:rPr lang="zh-CN" altLang="en-US" b="1" dirty="0">
                <a:solidFill>
                  <a:srgbClr val="7030A0"/>
                </a:solidFill>
                <a:latin typeface="+mn-ea"/>
                <a:sym typeface="Wingdings" panose="05000000000000000000" pitchFamily="2" charset="2"/>
              </a:rPr>
              <a:t>向占用字节数较多</a:t>
            </a:r>
            <a:r>
              <a:rPr lang="zh-CN" altLang="en-US" b="1" dirty="0">
                <a:solidFill>
                  <a:srgbClr val="006699"/>
                </a:solidFill>
                <a:latin typeface="+mn-ea"/>
                <a:sym typeface="Wingdings" panose="05000000000000000000" pitchFamily="2" charset="2"/>
              </a:rPr>
              <a:t>的类型转换；</a:t>
            </a:r>
            <a:endParaRPr lang="en-US" altLang="zh-CN" b="1" dirty="0">
              <a:solidFill>
                <a:srgbClr val="006699"/>
              </a:solidFill>
              <a:latin typeface="+mn-ea"/>
              <a:sym typeface="Wingdings" panose="05000000000000000000" pitchFamily="2" charset="2"/>
            </a:endParaRPr>
          </a:p>
          <a:p>
            <a:pPr marL="971550" lvl="1"/>
            <a:r>
              <a:rPr lang="zh-CN" altLang="en-US" b="1" dirty="0">
                <a:solidFill>
                  <a:srgbClr val="006699"/>
                </a:solidFill>
                <a:latin typeface="+mn-ea"/>
                <a:sym typeface="Wingdings" panose="05000000000000000000" pitchFamily="2" charset="2"/>
              </a:rPr>
              <a:t>如果字节数</a:t>
            </a:r>
            <a:r>
              <a:rPr lang="zh-CN" altLang="en-US" b="1" dirty="0">
                <a:solidFill>
                  <a:srgbClr val="C00000"/>
                </a:solidFill>
                <a:latin typeface="+mn-ea"/>
                <a:sym typeface="Wingdings" panose="05000000000000000000" pitchFamily="2" charset="2"/>
              </a:rPr>
              <a:t>相同</a:t>
            </a:r>
            <a:r>
              <a:rPr lang="zh-CN" altLang="en-US" b="1" dirty="0">
                <a:solidFill>
                  <a:srgbClr val="006699"/>
                </a:solidFill>
                <a:latin typeface="+mn-ea"/>
                <a:sym typeface="Wingdings" panose="05000000000000000000" pitchFamily="2" charset="2"/>
              </a:rPr>
              <a:t>，则</a:t>
            </a:r>
            <a:r>
              <a:rPr lang="zh-CN" altLang="en-US" b="1" dirty="0">
                <a:solidFill>
                  <a:srgbClr val="7030A0"/>
                </a:solidFill>
                <a:latin typeface="+mn-ea"/>
                <a:sym typeface="Wingdings" panose="05000000000000000000" pitchFamily="2" charset="2"/>
              </a:rPr>
              <a:t>向表示范围较大</a:t>
            </a:r>
            <a:r>
              <a:rPr lang="zh-CN" altLang="en-US" b="1" dirty="0">
                <a:solidFill>
                  <a:srgbClr val="006699"/>
                </a:solidFill>
                <a:latin typeface="+mn-ea"/>
                <a:sym typeface="Wingdings" panose="05000000000000000000" pitchFamily="2" charset="2"/>
              </a:rPr>
              <a:t>的数据类型转换；</a:t>
            </a:r>
            <a:endParaRPr lang="en-US" altLang="zh-CN" b="1" dirty="0">
              <a:solidFill>
                <a:srgbClr val="0000CC"/>
              </a:solidFill>
              <a:latin typeface="+mn-ea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b="1" u="sng" dirty="0">
                <a:solidFill>
                  <a:srgbClr val="0000CC"/>
                </a:solidFill>
              </a:rPr>
              <a:t>隐式转换只是运算时</a:t>
            </a:r>
            <a:r>
              <a:rPr lang="zh-CN" altLang="en-US" b="1" u="sng" dirty="0">
                <a:solidFill>
                  <a:srgbClr val="C00000"/>
                </a:solidFill>
              </a:rPr>
              <a:t>临时转换</a:t>
            </a:r>
            <a:r>
              <a:rPr lang="zh-CN" altLang="en-US" b="1" u="sng" dirty="0">
                <a:solidFill>
                  <a:srgbClr val="0000CC"/>
                </a:solidFill>
              </a:rPr>
              <a:t>数据类型，</a:t>
            </a:r>
            <a:r>
              <a:rPr lang="zh-CN" altLang="en-US" b="1" u="sng" dirty="0">
                <a:solidFill>
                  <a:srgbClr val="C00000"/>
                </a:solidFill>
              </a:rPr>
              <a:t>原数据的类型和值并未发生改变</a:t>
            </a:r>
            <a:r>
              <a:rPr lang="zh-CN" altLang="en-US" b="1" u="sng" dirty="0">
                <a:solidFill>
                  <a:srgbClr val="0000CC"/>
                </a:solidFill>
              </a:rPr>
              <a:t>；</a:t>
            </a:r>
            <a:endParaRPr lang="zh-CN" altLang="en-US" u="sng" dirty="0"/>
          </a:p>
        </p:txBody>
      </p:sp>
    </p:spTree>
    <p:extLst>
      <p:ext uri="{BB962C8B-B14F-4D97-AF65-F5344CB8AC3E}">
        <p14:creationId xmlns:p14="http://schemas.microsoft.com/office/powerpoint/2010/main" val="3444448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rgbClr val="7030A0"/>
                </a:solidFill>
              </a:rPr>
              <a:t>自学：</a:t>
            </a:r>
            <a:r>
              <a:rPr lang="zh-CN" altLang="en-US" dirty="0" smtClean="0"/>
              <a:t>混合</a:t>
            </a:r>
            <a:r>
              <a:rPr lang="zh-CN" altLang="en-US" dirty="0"/>
              <a:t>运算（受编译器影响）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342900" indent="-342900">
                  <a:lnSpc>
                    <a:spcPct val="100000"/>
                  </a:lnSpc>
                  <a:spcBef>
                    <a:spcPts val="600"/>
                  </a:spcBef>
                  <a:buFont typeface="Wingdings" panose="05000000000000000000" pitchFamily="2" charset="2"/>
                  <a:buChar char="l"/>
                </a:pPr>
                <a:r>
                  <a:rPr lang="en-US" altLang="zh-CN" sz="2000" dirty="0">
                    <a:solidFill>
                      <a:srgbClr val="006600"/>
                    </a:solidFill>
                  </a:rPr>
                  <a:t>short</a:t>
                </a:r>
                <a14:m>
                  <m:oMath xmlns:m="http://schemas.openxmlformats.org/officeDocument/2006/math">
                    <m:r>
                      <a:rPr lang="en-US" altLang="zh-CN" sz="200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</m:oMath>
                </a14:m>
                <a:r>
                  <a:rPr lang="en-US" altLang="zh-CN" sz="2000" dirty="0">
                    <a:solidFill>
                      <a:srgbClr val="006600"/>
                    </a:solidFill>
                  </a:rPr>
                  <a:t>char </a:t>
                </a:r>
                <a:r>
                  <a:rPr lang="en-US" altLang="zh-CN" sz="2000" dirty="0">
                    <a:solidFill>
                      <a:srgbClr val="006600"/>
                    </a:solidFill>
                    <a:sym typeface="Wingdings" panose="05000000000000000000" pitchFamily="2" charset="2"/>
                  </a:rPr>
                  <a:t>short    </a:t>
                </a:r>
                <a:r>
                  <a:rPr lang="en-US" altLang="zh-CN" sz="2000" dirty="0">
                    <a:solidFill>
                      <a:srgbClr val="C00000"/>
                    </a:solidFill>
                    <a:sym typeface="Wingdings" panose="05000000000000000000" pitchFamily="2" charset="2"/>
                  </a:rPr>
                  <a:t>//</a:t>
                </a:r>
                <a:r>
                  <a:rPr lang="zh-CN" altLang="en-US" sz="2000" dirty="0">
                    <a:solidFill>
                      <a:srgbClr val="C00000"/>
                    </a:solidFill>
                    <a:sym typeface="Wingdings" panose="05000000000000000000" pitchFamily="2" charset="2"/>
                  </a:rPr>
                  <a:t>短字节</a:t>
                </a:r>
                <a:r>
                  <a:rPr lang="en-US" altLang="zh-CN" sz="2000" dirty="0">
                    <a:solidFill>
                      <a:srgbClr val="C00000"/>
                    </a:solidFill>
                    <a:sym typeface="Wingdings" panose="05000000000000000000" pitchFamily="2" charset="2"/>
                  </a:rPr>
                  <a:t></a:t>
                </a:r>
                <a:r>
                  <a:rPr lang="zh-CN" altLang="en-US" sz="2000" dirty="0">
                    <a:solidFill>
                      <a:srgbClr val="C00000"/>
                    </a:solidFill>
                    <a:sym typeface="Wingdings" panose="05000000000000000000" pitchFamily="2" charset="2"/>
                  </a:rPr>
                  <a:t>长字节</a:t>
                </a:r>
                <a:endParaRPr lang="en-US" altLang="zh-CN" sz="2000" dirty="0">
                  <a:solidFill>
                    <a:srgbClr val="C00000"/>
                  </a:solidFill>
                  <a:sym typeface="Wingdings" panose="05000000000000000000" pitchFamily="2" charset="2"/>
                </a:endParaRPr>
              </a:p>
              <a:p>
                <a:pPr marL="342900" indent="-342900">
                  <a:lnSpc>
                    <a:spcPct val="100000"/>
                  </a:lnSpc>
                  <a:spcBef>
                    <a:spcPts val="600"/>
                  </a:spcBef>
                  <a:buFont typeface="Wingdings" panose="05000000000000000000" pitchFamily="2" charset="2"/>
                  <a:buChar char="l"/>
                </a:pPr>
                <a:r>
                  <a:rPr lang="en-US" altLang="zh-CN" sz="2000" dirty="0">
                    <a:solidFill>
                      <a:srgbClr val="006600"/>
                    </a:solidFill>
                  </a:rPr>
                  <a:t>int</a:t>
                </a:r>
                <a:r>
                  <a:rPr lang="en-US" altLang="zh-CN" sz="2000" dirty="0">
                    <a:solidFill>
                      <a:srgbClr val="00660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solidFill>
                          <a:srgbClr val="0066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 </m:t>
                    </m:r>
                  </m:oMath>
                </a14:m>
                <a:r>
                  <a:rPr lang="en-US" altLang="zh-CN" sz="2000" dirty="0">
                    <a:solidFill>
                      <a:srgbClr val="006600"/>
                    </a:solidFill>
                  </a:rPr>
                  <a:t>unsigned</a:t>
                </a:r>
                <a:r>
                  <a:rPr lang="zh-CN" altLang="en-US" sz="2000" dirty="0">
                    <a:solidFill>
                      <a:srgbClr val="006600"/>
                    </a:solidFill>
                  </a:rPr>
                  <a:t>：</a:t>
                </a:r>
                <a:r>
                  <a:rPr lang="en-US" altLang="zh-CN" sz="2000" dirty="0">
                    <a:solidFill>
                      <a:srgbClr val="006600"/>
                    </a:solidFill>
                  </a:rPr>
                  <a:t> </a:t>
                </a:r>
                <a:r>
                  <a:rPr lang="en-US" altLang="zh-CN" sz="2000" dirty="0">
                    <a:solidFill>
                      <a:srgbClr val="C00000"/>
                    </a:solidFill>
                  </a:rPr>
                  <a:t>//</a:t>
                </a:r>
                <a:r>
                  <a:rPr lang="zh-CN" altLang="en-US" sz="2000" dirty="0">
                    <a:solidFill>
                      <a:srgbClr val="C00000"/>
                    </a:solidFill>
                  </a:rPr>
                  <a:t>转换成无符号数运算</a:t>
                </a:r>
                <a:endParaRPr lang="en-US" altLang="zh-CN" sz="2000" dirty="0">
                  <a:solidFill>
                    <a:srgbClr val="C00000"/>
                  </a:solidFill>
                </a:endParaRPr>
              </a:p>
              <a:p>
                <a:pPr marL="971550" lvl="1">
                  <a:lnSpc>
                    <a:spcPct val="100000"/>
                  </a:lnSpc>
                  <a:spcBef>
                    <a:spcPts val="600"/>
                  </a:spcBef>
                </a:pPr>
                <a:r>
                  <a:rPr lang="en-US" altLang="zh-CN" sz="1800" dirty="0"/>
                  <a:t>int  a= -25,b; unsigned c= 15,d;</a:t>
                </a:r>
              </a:p>
              <a:p>
                <a:pPr marL="971550" lvl="1">
                  <a:lnSpc>
                    <a:spcPct val="100000"/>
                  </a:lnSpc>
                  <a:spcBef>
                    <a:spcPts val="600"/>
                  </a:spcBef>
                </a:pPr>
                <a:r>
                  <a:rPr lang="en-US" altLang="zh-CN" sz="1800" dirty="0">
                    <a:solidFill>
                      <a:srgbClr val="000000"/>
                    </a:solidFill>
                  </a:rPr>
                  <a:t>b=</a:t>
                </a:r>
                <a:r>
                  <a:rPr lang="en-US" altLang="zh-CN" sz="1800" dirty="0" err="1">
                    <a:solidFill>
                      <a:srgbClr val="000000"/>
                    </a:solidFill>
                  </a:rPr>
                  <a:t>a+c</a:t>
                </a:r>
                <a:r>
                  <a:rPr lang="en-US" altLang="zh-CN" sz="1800" dirty="0"/>
                  <a:t>;   //b= -10;  b</a:t>
                </a:r>
                <a:r>
                  <a:rPr lang="zh-CN" altLang="en-US" sz="1800" dirty="0"/>
                  <a:t>是有符号数</a:t>
                </a:r>
                <a:r>
                  <a:rPr lang="en-US" altLang="zh-CN" sz="1800" dirty="0"/>
                  <a:t>; </a:t>
                </a:r>
                <a:r>
                  <a:rPr lang="en-US" altLang="zh-CN" sz="1800" dirty="0">
                    <a:solidFill>
                      <a:srgbClr val="C00000"/>
                    </a:solidFill>
                  </a:rPr>
                  <a:t>a</a:t>
                </a:r>
                <a:r>
                  <a:rPr lang="zh-CN" altLang="en-US" sz="1800" dirty="0">
                    <a:solidFill>
                      <a:srgbClr val="C00000"/>
                    </a:solidFill>
                  </a:rPr>
                  <a:t>与</a:t>
                </a:r>
                <a:r>
                  <a:rPr lang="en-US" altLang="zh-CN" sz="1800" dirty="0">
                    <a:solidFill>
                      <a:srgbClr val="C00000"/>
                    </a:solidFill>
                  </a:rPr>
                  <a:t>b</a:t>
                </a:r>
                <a:r>
                  <a:rPr lang="zh-CN" altLang="en-US" sz="1800" dirty="0">
                    <a:solidFill>
                      <a:srgbClr val="C00000"/>
                    </a:solidFill>
                  </a:rPr>
                  <a:t>的类型只是运算时临时转换</a:t>
                </a:r>
                <a:r>
                  <a:rPr lang="zh-CN" altLang="en-US" sz="1800" dirty="0"/>
                  <a:t>；</a:t>
                </a:r>
                <a:endParaRPr lang="en-US" altLang="zh-CN" sz="1800" dirty="0"/>
              </a:p>
              <a:p>
                <a:pPr marL="971550" lvl="1">
                  <a:lnSpc>
                    <a:spcPct val="100000"/>
                  </a:lnSpc>
                  <a:spcBef>
                    <a:spcPts val="600"/>
                  </a:spcBef>
                </a:pPr>
                <a:r>
                  <a:rPr lang="en-US" altLang="zh-CN" sz="1800" dirty="0"/>
                  <a:t>d=</a:t>
                </a:r>
                <a:r>
                  <a:rPr lang="en-US" altLang="zh-CN" sz="1800" dirty="0" err="1"/>
                  <a:t>a+c</a:t>
                </a:r>
                <a:r>
                  <a:rPr lang="en-US" altLang="zh-CN" sz="1800" dirty="0"/>
                  <a:t>;   //d</a:t>
                </a:r>
                <a:r>
                  <a:rPr lang="zh-CN" altLang="en-US" sz="1800" dirty="0"/>
                  <a:t>的机内形式是</a:t>
                </a:r>
                <a:r>
                  <a:rPr lang="en-US" altLang="zh-CN" sz="1800" dirty="0"/>
                  <a:t>-10</a:t>
                </a:r>
                <a:r>
                  <a:rPr lang="zh-CN" altLang="en-US" sz="1800" dirty="0"/>
                  <a:t>的补码；</a:t>
                </a:r>
                <a:r>
                  <a:rPr lang="en-US" altLang="zh-CN" sz="1800" dirty="0"/>
                  <a:t>d</a:t>
                </a:r>
                <a:r>
                  <a:rPr lang="zh-CN" altLang="en-US" sz="1800" dirty="0"/>
                  <a:t>是无符号数</a:t>
                </a:r>
                <a:r>
                  <a:rPr lang="en-US" altLang="zh-CN" sz="1800" dirty="0"/>
                  <a:t>; </a:t>
                </a:r>
                <a:r>
                  <a:rPr lang="en-US" altLang="zh-CN" sz="1800" dirty="0" err="1">
                    <a:solidFill>
                      <a:srgbClr val="C00000"/>
                    </a:solidFill>
                  </a:rPr>
                  <a:t>a,c</a:t>
                </a:r>
                <a:r>
                  <a:rPr lang="zh-CN" altLang="en-US" sz="1800" dirty="0">
                    <a:solidFill>
                      <a:srgbClr val="C00000"/>
                    </a:solidFill>
                  </a:rPr>
                  <a:t>类型临时转换</a:t>
                </a:r>
                <a:r>
                  <a:rPr lang="zh-CN" altLang="en-US" sz="1800" dirty="0"/>
                  <a:t>；</a:t>
                </a:r>
                <a:r>
                  <a:rPr lang="en-US" altLang="zh-CN" sz="1800" dirty="0"/>
                  <a:t> </a:t>
                </a:r>
                <a:endParaRPr lang="en-US" altLang="zh-CN" sz="1800" dirty="0">
                  <a:solidFill>
                    <a:srgbClr val="000000"/>
                  </a:solidFill>
                </a:endParaRPr>
              </a:p>
              <a:p>
                <a:pPr marL="342900" indent="-342900">
                  <a:lnSpc>
                    <a:spcPct val="100000"/>
                  </a:lnSpc>
                  <a:spcBef>
                    <a:spcPts val="600"/>
                  </a:spcBef>
                  <a:buFont typeface="Wingdings" panose="05000000000000000000" pitchFamily="2" charset="2"/>
                  <a:buChar char="l"/>
                </a:pPr>
                <a:r>
                  <a:rPr lang="zh-CN" altLang="en-US" sz="2000" dirty="0">
                    <a:solidFill>
                      <a:srgbClr val="000000"/>
                    </a:solidFill>
                  </a:rPr>
                  <a:t> </a:t>
                </a:r>
                <a:r>
                  <a:rPr lang="en-US" altLang="zh-CN" sz="2000" dirty="0" err="1">
                    <a:solidFill>
                      <a:srgbClr val="006600"/>
                    </a:solidFill>
                    <a:sym typeface="Wingdings" panose="05000000000000000000" pitchFamily="2" charset="2"/>
                  </a:rPr>
                  <a:t>short+float</a:t>
                </a:r>
                <a:r>
                  <a:rPr lang="en-US" altLang="zh-CN" sz="2000" dirty="0" err="1" smtClean="0">
                    <a:solidFill>
                      <a:srgbClr val="006600"/>
                    </a:solidFill>
                    <a:sym typeface="Wingdings" panose="05000000000000000000" pitchFamily="2" charset="2"/>
                  </a:rPr>
                  <a:t>float</a:t>
                </a:r>
                <a:endParaRPr lang="en-US" altLang="zh-CN" sz="2000" dirty="0" smtClean="0">
                  <a:solidFill>
                    <a:srgbClr val="006600"/>
                  </a:solidFill>
                  <a:sym typeface="Wingdings" panose="05000000000000000000" pitchFamily="2" charset="2"/>
                </a:endParaRPr>
              </a:p>
              <a:p>
                <a:pPr marL="342900" indent="-342900">
                  <a:lnSpc>
                    <a:spcPct val="100000"/>
                  </a:lnSpc>
                  <a:spcBef>
                    <a:spcPts val="600"/>
                  </a:spcBef>
                  <a:buFont typeface="Wingdings" panose="05000000000000000000" pitchFamily="2" charset="2"/>
                  <a:buChar char="l"/>
                </a:pPr>
                <a:r>
                  <a:rPr lang="en-US" altLang="zh-CN" sz="2000" dirty="0">
                    <a:solidFill>
                      <a:srgbClr val="006600"/>
                    </a:solidFill>
                    <a:sym typeface="Wingdings" panose="05000000000000000000" pitchFamily="2" charset="2"/>
                  </a:rPr>
                  <a:t>l</a:t>
                </a:r>
                <a:r>
                  <a:rPr lang="en-US" altLang="zh-CN" sz="2000" dirty="0" smtClean="0">
                    <a:solidFill>
                      <a:srgbClr val="006600"/>
                    </a:solidFill>
                    <a:sym typeface="Wingdings" panose="05000000000000000000" pitchFamily="2" charset="2"/>
                  </a:rPr>
                  <a:t>ong </a:t>
                </a:r>
                <a:r>
                  <a:rPr lang="en-US" altLang="zh-CN" sz="2000" err="1" smtClean="0">
                    <a:solidFill>
                      <a:srgbClr val="006600"/>
                    </a:solidFill>
                    <a:sym typeface="Wingdings" panose="05000000000000000000" pitchFamily="2" charset="2"/>
                  </a:rPr>
                  <a:t>long+float</a:t>
                </a:r>
                <a:r>
                  <a:rPr lang="en-US" altLang="zh-CN" sz="2000" smtClean="0">
                    <a:solidFill>
                      <a:srgbClr val="006600"/>
                    </a:solidFill>
                    <a:sym typeface="Wingdings" panose="05000000000000000000" pitchFamily="2" charset="2"/>
                  </a:rPr>
                  <a:t>float</a:t>
                </a:r>
                <a:endParaRPr lang="en-US" altLang="zh-CN" sz="2000" dirty="0">
                  <a:solidFill>
                    <a:srgbClr val="006600"/>
                  </a:solidFill>
                  <a:sym typeface="Wingdings" panose="05000000000000000000" pitchFamily="2" charset="2"/>
                </a:endParaRPr>
              </a:p>
              <a:p>
                <a:pPr marL="342900" indent="-342900">
                  <a:lnSpc>
                    <a:spcPct val="100000"/>
                  </a:lnSpc>
                  <a:spcBef>
                    <a:spcPts val="600"/>
                  </a:spcBef>
                  <a:buFont typeface="Wingdings" panose="05000000000000000000" pitchFamily="2" charset="2"/>
                  <a:buChar char="l"/>
                </a:pPr>
                <a:r>
                  <a:rPr lang="en-US" altLang="zh-CN" sz="2000" dirty="0" err="1" smtClean="0">
                    <a:solidFill>
                      <a:srgbClr val="006600"/>
                    </a:solidFill>
                  </a:rPr>
                  <a:t>short+double</a:t>
                </a:r>
                <a:r>
                  <a:rPr lang="en-US" altLang="zh-CN" sz="2000" dirty="0" err="1">
                    <a:solidFill>
                      <a:srgbClr val="006600"/>
                    </a:solidFill>
                    <a:sym typeface="Wingdings" panose="05000000000000000000" pitchFamily="2" charset="2"/>
                  </a:rPr>
                  <a:t>double</a:t>
                </a:r>
                <a:r>
                  <a:rPr lang="en-US" altLang="zh-CN" sz="2000" dirty="0">
                    <a:solidFill>
                      <a:srgbClr val="006600"/>
                    </a:solidFill>
                    <a:sym typeface="Wingdings" panose="05000000000000000000" pitchFamily="2" charset="2"/>
                  </a:rPr>
                  <a:t>    </a:t>
                </a:r>
                <a:r>
                  <a:rPr lang="en-US" altLang="zh-CN" sz="2000" dirty="0">
                    <a:solidFill>
                      <a:srgbClr val="C00000"/>
                    </a:solidFill>
                    <a:sym typeface="Wingdings" panose="05000000000000000000" pitchFamily="2" charset="2"/>
                  </a:rPr>
                  <a:t>//</a:t>
                </a:r>
                <a:r>
                  <a:rPr lang="zh-CN" altLang="en-US" sz="2000" dirty="0">
                    <a:solidFill>
                      <a:srgbClr val="C00000"/>
                    </a:solidFill>
                    <a:sym typeface="Wingdings" panose="05000000000000000000" pitchFamily="2" charset="2"/>
                  </a:rPr>
                  <a:t>短字节</a:t>
                </a:r>
                <a:r>
                  <a:rPr lang="en-US" altLang="zh-CN" sz="2000" dirty="0">
                    <a:solidFill>
                      <a:srgbClr val="C00000"/>
                    </a:solidFill>
                    <a:sym typeface="Wingdings" panose="05000000000000000000" pitchFamily="2" charset="2"/>
                  </a:rPr>
                  <a:t></a:t>
                </a:r>
                <a:r>
                  <a:rPr lang="zh-CN" altLang="en-US" sz="2000" dirty="0">
                    <a:solidFill>
                      <a:srgbClr val="C00000"/>
                    </a:solidFill>
                    <a:sym typeface="Wingdings" panose="05000000000000000000" pitchFamily="2" charset="2"/>
                  </a:rPr>
                  <a:t>长字节</a:t>
                </a:r>
                <a:endParaRPr lang="en-US" altLang="zh-CN" sz="2000" dirty="0">
                  <a:solidFill>
                    <a:srgbClr val="006600"/>
                  </a:solidFill>
                  <a:sym typeface="Wingdings" panose="05000000000000000000" pitchFamily="2" charset="2"/>
                </a:endParaRPr>
              </a:p>
              <a:p>
                <a:pPr marL="971550" lvl="1">
                  <a:lnSpc>
                    <a:spcPct val="100000"/>
                  </a:lnSpc>
                  <a:spcBef>
                    <a:spcPts val="600"/>
                  </a:spcBef>
                </a:pPr>
                <a:r>
                  <a:rPr lang="en-US" altLang="zh-CN" sz="1800" dirty="0">
                    <a:sym typeface="Wingdings" panose="05000000000000000000" pitchFamily="2" charset="2"/>
                  </a:rPr>
                  <a:t>short a=10; double d=0.1;   </a:t>
                </a:r>
                <a:r>
                  <a:rPr lang="en-US" altLang="zh-CN" sz="1800" b="1" dirty="0">
                    <a:solidFill>
                      <a:srgbClr val="0000CC"/>
                    </a:solidFill>
                    <a:sym typeface="Wingdings" panose="05000000000000000000" pitchFamily="2" charset="2"/>
                  </a:rPr>
                  <a:t>//a=</a:t>
                </a:r>
                <a:r>
                  <a:rPr lang="en-US" altLang="zh-CN" sz="1800" b="1" dirty="0" err="1">
                    <a:solidFill>
                      <a:srgbClr val="0000CC"/>
                    </a:solidFill>
                    <a:sym typeface="Wingdings" panose="05000000000000000000" pitchFamily="2" charset="2"/>
                  </a:rPr>
                  <a:t>a+d</a:t>
                </a:r>
                <a:r>
                  <a:rPr lang="en-US" altLang="zh-CN" sz="1800" b="1" dirty="0">
                    <a:solidFill>
                      <a:srgbClr val="0000CC"/>
                    </a:solidFill>
                    <a:sym typeface="Wingdings" panose="05000000000000000000" pitchFamily="2" charset="2"/>
                  </a:rPr>
                  <a:t>;</a:t>
                </a:r>
                <a:r>
                  <a:rPr lang="zh-CN" altLang="en-US" sz="1800" b="1" dirty="0">
                    <a:solidFill>
                      <a:srgbClr val="0000CC"/>
                    </a:solidFill>
                    <a:sym typeface="Wingdings" panose="05000000000000000000" pitchFamily="2" charset="2"/>
                  </a:rPr>
                  <a:t>可能将结果截取</a:t>
                </a:r>
                <a:endParaRPr lang="en-US" altLang="zh-CN" sz="1800" b="1" dirty="0">
                  <a:solidFill>
                    <a:srgbClr val="0000CC"/>
                  </a:solidFill>
                  <a:sym typeface="Wingdings" panose="05000000000000000000" pitchFamily="2" charset="2"/>
                </a:endParaRPr>
              </a:p>
              <a:p>
                <a:pPr marL="342900" indent="-342900">
                  <a:lnSpc>
                    <a:spcPct val="100000"/>
                  </a:lnSpc>
                  <a:spcBef>
                    <a:spcPts val="600"/>
                  </a:spcBef>
                  <a:buFont typeface="Wingdings" panose="05000000000000000000" pitchFamily="2" charset="2"/>
                  <a:buChar char="l"/>
                </a:pPr>
                <a:r>
                  <a:rPr lang="en-US" altLang="zh-CN" sz="2000" dirty="0" err="1" smtClean="0">
                    <a:solidFill>
                      <a:srgbClr val="006600"/>
                    </a:solidFill>
                    <a:sym typeface="Wingdings" panose="05000000000000000000" pitchFamily="2" charset="2"/>
                  </a:rPr>
                  <a:t>float+double</a:t>
                </a:r>
                <a:r>
                  <a:rPr lang="en-US" altLang="zh-CN" sz="2000" dirty="0" err="1">
                    <a:solidFill>
                      <a:srgbClr val="006600"/>
                    </a:solidFill>
                    <a:sym typeface="Wingdings" panose="05000000000000000000" pitchFamily="2" charset="2"/>
                  </a:rPr>
                  <a:t>double</a:t>
                </a:r>
                <a:endParaRPr lang="en-US" altLang="zh-CN" sz="2000" dirty="0">
                  <a:solidFill>
                    <a:srgbClr val="006600"/>
                  </a:solidFill>
                  <a:sym typeface="Wingdings" panose="05000000000000000000" pitchFamily="2" charset="2"/>
                </a:endParaRPr>
              </a:p>
              <a:p>
                <a:pPr marL="971550" lvl="1">
                  <a:lnSpc>
                    <a:spcPct val="100000"/>
                  </a:lnSpc>
                  <a:spcBef>
                    <a:spcPts val="600"/>
                  </a:spcBef>
                </a:pPr>
                <a:r>
                  <a:rPr lang="en-US" altLang="zh-CN" sz="1800" dirty="0">
                    <a:sym typeface="Wingdings" panose="05000000000000000000" pitchFamily="2" charset="2"/>
                  </a:rPr>
                  <a:t>float </a:t>
                </a:r>
                <a:r>
                  <a:rPr lang="en-US" altLang="zh-CN" sz="1800" dirty="0" err="1">
                    <a:sym typeface="Wingdings" panose="05000000000000000000" pitchFamily="2" charset="2"/>
                  </a:rPr>
                  <a:t>a,c</a:t>
                </a:r>
                <a:r>
                  <a:rPr lang="en-US" altLang="zh-CN" sz="1800" dirty="0">
                    <a:sym typeface="Wingdings" panose="05000000000000000000" pitchFamily="2" charset="2"/>
                  </a:rPr>
                  <a:t>; double b;  </a:t>
                </a:r>
                <a:r>
                  <a:rPr lang="en-US" altLang="zh-CN" sz="1800" b="1" dirty="0">
                    <a:solidFill>
                      <a:srgbClr val="C00000"/>
                    </a:solidFill>
                    <a:sym typeface="Wingdings" panose="05000000000000000000" pitchFamily="2" charset="2"/>
                  </a:rPr>
                  <a:t>c=</a:t>
                </a:r>
                <a:r>
                  <a:rPr lang="en-US" altLang="zh-CN" sz="1800" b="1" dirty="0" err="1">
                    <a:solidFill>
                      <a:srgbClr val="C00000"/>
                    </a:solidFill>
                    <a:sym typeface="Wingdings" panose="05000000000000000000" pitchFamily="2" charset="2"/>
                  </a:rPr>
                  <a:t>a+b</a:t>
                </a:r>
                <a:r>
                  <a:rPr lang="en-US" altLang="zh-CN" sz="1800" dirty="0">
                    <a:sym typeface="Wingdings" panose="05000000000000000000" pitchFamily="2" charset="2"/>
                  </a:rPr>
                  <a:t>;</a:t>
                </a:r>
                <a:r>
                  <a:rPr lang="zh-CN" altLang="en-US" sz="1800" dirty="0">
                    <a:sym typeface="Wingdings" panose="05000000000000000000" pitchFamily="2" charset="2"/>
                  </a:rPr>
                  <a:t>有的编译器</a:t>
                </a:r>
                <a:r>
                  <a:rPr lang="en-US" altLang="zh-CN" sz="1800" dirty="0">
                    <a:sym typeface="Wingdings" panose="05000000000000000000" pitchFamily="2" charset="2"/>
                  </a:rPr>
                  <a:t>(VC++)</a:t>
                </a:r>
                <a:r>
                  <a:rPr lang="zh-CN" altLang="en-US" sz="1800" dirty="0">
                    <a:sym typeface="Wingdings" panose="05000000000000000000" pitchFamily="2" charset="2"/>
                  </a:rPr>
                  <a:t>会给出</a:t>
                </a:r>
                <a:r>
                  <a:rPr lang="en-US" altLang="zh-CN" sz="1800" dirty="0">
                    <a:solidFill>
                      <a:srgbClr val="0000CC"/>
                    </a:solidFill>
                    <a:sym typeface="Wingdings" panose="05000000000000000000" pitchFamily="2" charset="2"/>
                  </a:rPr>
                  <a:t>warning, </a:t>
                </a:r>
                <a:r>
                  <a:rPr lang="en-US" altLang="zh-CN" sz="1800" dirty="0" smtClean="0">
                    <a:solidFill>
                      <a:srgbClr val="0000CC"/>
                    </a:solidFill>
                    <a:sym typeface="Wingdings" panose="05000000000000000000" pitchFamily="2" charset="2"/>
                  </a:rPr>
                  <a:t>"possible </a:t>
                </a:r>
                <a:r>
                  <a:rPr lang="en-US" altLang="zh-CN" sz="1800" dirty="0">
                    <a:solidFill>
                      <a:srgbClr val="0000CC"/>
                    </a:solidFill>
                    <a:sym typeface="Wingdings" panose="05000000000000000000" pitchFamily="2" charset="2"/>
                  </a:rPr>
                  <a:t>loss of </a:t>
                </a:r>
                <a:r>
                  <a:rPr lang="en-US" altLang="zh-CN" sz="1800" dirty="0" smtClean="0">
                    <a:solidFill>
                      <a:srgbClr val="0000CC"/>
                    </a:solidFill>
                    <a:sym typeface="Wingdings" panose="05000000000000000000" pitchFamily="2" charset="2"/>
                  </a:rPr>
                  <a:t>data</a:t>
                </a:r>
                <a:r>
                  <a:rPr lang="en-US" altLang="zh-CN" sz="1800" dirty="0" smtClean="0">
                    <a:sym typeface="Wingdings" panose="05000000000000000000" pitchFamily="2" charset="2"/>
                  </a:rPr>
                  <a:t>"; </a:t>
                </a:r>
                <a:r>
                  <a:rPr lang="zh-CN" altLang="en-US" sz="1800" dirty="0">
                    <a:sym typeface="Wingdings" panose="05000000000000000000" pitchFamily="2" charset="2"/>
                  </a:rPr>
                  <a:t>变量与实际数据类型不匹配。</a:t>
                </a:r>
                <a:r>
                  <a:rPr lang="en-US" altLang="zh-CN" sz="1800" dirty="0">
                    <a:sym typeface="Wingdings" panose="05000000000000000000" pitchFamily="2" charset="2"/>
                  </a:rPr>
                  <a:t> </a:t>
                </a:r>
                <a:endParaRPr lang="en-US" altLang="zh-CN" sz="1800" dirty="0">
                  <a:solidFill>
                    <a:srgbClr val="000000"/>
                  </a:solidFill>
                  <a:sym typeface="Wingdings" panose="05000000000000000000" pitchFamily="2" charset="2"/>
                </a:endParaRPr>
              </a:p>
              <a:p>
                <a:pPr marL="342900" indent="-342900">
                  <a:lnSpc>
                    <a:spcPct val="100000"/>
                  </a:lnSpc>
                  <a:spcBef>
                    <a:spcPts val="600"/>
                  </a:spcBef>
                  <a:buFont typeface="Wingdings" panose="05000000000000000000" pitchFamily="2" charset="2"/>
                  <a:buChar char="l"/>
                </a:pPr>
                <a:r>
                  <a:rPr lang="zh-CN" altLang="en-US" sz="2000" b="1" dirty="0">
                    <a:solidFill>
                      <a:srgbClr val="006600"/>
                    </a:solidFill>
                    <a:sym typeface="Wingdings" panose="05000000000000000000" pitchFamily="2" charset="2"/>
                  </a:rPr>
                  <a:t>注：上述类型之间的转换是编译器自动转换的。</a:t>
                </a:r>
                <a:endParaRPr lang="en-US" altLang="zh-CN" sz="2000" b="1" dirty="0">
                  <a:solidFill>
                    <a:srgbClr val="006600"/>
                  </a:solidFill>
                </a:endParaRPr>
              </a:p>
              <a:p>
                <a:pPr marL="342900" indent="-342900">
                  <a:buFont typeface="Wingdings" panose="05000000000000000000" pitchFamily="2" charset="2"/>
                  <a:buChar char="l"/>
                </a:pPr>
                <a:r>
                  <a:rPr lang="zh-CN" altLang="en-US" sz="2000" b="1" dirty="0">
                    <a:solidFill>
                      <a:srgbClr val="FF0000"/>
                    </a:solidFill>
                  </a:rPr>
                  <a:t>建议：采用显式的类型之间的强制转换，以使程序清晰明了；</a:t>
                </a: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798" r="-1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54441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1AE2A3-7E68-4CCD-98A5-22139A774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rgbClr val="7030A0"/>
                </a:solidFill>
              </a:rPr>
              <a:t>自学：</a:t>
            </a:r>
            <a:r>
              <a:rPr lang="zh-CN" altLang="en-US" dirty="0" smtClean="0"/>
              <a:t>有</a:t>
            </a:r>
            <a:r>
              <a:rPr lang="zh-CN" altLang="en-US" dirty="0"/>
              <a:t>符号数与无符号数之间的混合运算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0907D8B-D922-459F-8F37-985D1D074B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9135" y="1135063"/>
            <a:ext cx="8226540" cy="5345112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dirty="0"/>
              <a:t>例</a:t>
            </a:r>
            <a:r>
              <a:rPr lang="en-US" altLang="zh-CN" sz="2000" dirty="0"/>
              <a:t>1</a:t>
            </a:r>
            <a:r>
              <a:rPr lang="zh-CN" altLang="en-US" sz="2000" dirty="0"/>
              <a:t>：</a:t>
            </a:r>
            <a:r>
              <a:rPr lang="zh-CN" altLang="en-US" sz="2000" b="1" dirty="0">
                <a:solidFill>
                  <a:srgbClr val="FF0000"/>
                </a:solidFill>
              </a:rPr>
              <a:t>相同字节</a:t>
            </a:r>
            <a:r>
              <a:rPr lang="zh-CN" altLang="en-US" sz="2000" dirty="0"/>
              <a:t>有符号数与无符号运算</a:t>
            </a:r>
            <a:r>
              <a:rPr lang="zh-CN" altLang="en-US" sz="2000" b="1" dirty="0">
                <a:solidFill>
                  <a:srgbClr val="FF0000"/>
                </a:solidFill>
              </a:rPr>
              <a:t>，转换成无符号数进行运算</a:t>
            </a:r>
            <a:endParaRPr lang="en-US" altLang="zh-CN" sz="2000" b="1" dirty="0">
              <a:solidFill>
                <a:srgbClr val="FF0000"/>
              </a:solidFill>
            </a:endParaRPr>
          </a:p>
          <a:p>
            <a:pPr marL="914400" lvl="1" indent="-285750">
              <a:lnSpc>
                <a:spcPct val="120000"/>
              </a:lnSpc>
            </a:pPr>
            <a:r>
              <a:rPr lang="en-US" altLang="zh-CN" sz="1800" dirty="0">
                <a:solidFill>
                  <a:srgbClr val="0000CC"/>
                </a:solidFill>
              </a:rPr>
              <a:t>int</a:t>
            </a:r>
            <a:r>
              <a:rPr lang="en-US" altLang="zh-CN" sz="1800" dirty="0"/>
              <a:t> a= -5</a:t>
            </a:r>
            <a:r>
              <a:rPr lang="zh-CN" altLang="en-US" sz="1800" dirty="0"/>
              <a:t>；       </a:t>
            </a:r>
            <a:r>
              <a:rPr lang="en-US" altLang="zh-CN" sz="1800" dirty="0"/>
              <a:t>//</a:t>
            </a:r>
            <a:r>
              <a:rPr lang="zh-CN" altLang="en-US" sz="1800" dirty="0"/>
              <a:t>机器数：</a:t>
            </a:r>
            <a:r>
              <a:rPr lang="en-US" altLang="zh-CN" sz="1800" dirty="0"/>
              <a:t> 0xFFFFFFFE</a:t>
            </a:r>
          </a:p>
          <a:p>
            <a:pPr marL="914400" lvl="1" indent="-285750">
              <a:lnSpc>
                <a:spcPct val="120000"/>
              </a:lnSpc>
            </a:pPr>
            <a:r>
              <a:rPr lang="en-US" altLang="zh-CN" sz="1800" dirty="0">
                <a:solidFill>
                  <a:srgbClr val="0000CC"/>
                </a:solidFill>
              </a:rPr>
              <a:t>unsigned</a:t>
            </a:r>
            <a:r>
              <a:rPr lang="en-US" altLang="zh-CN" sz="1800" dirty="0"/>
              <a:t> b=3;  //</a:t>
            </a:r>
            <a:r>
              <a:rPr lang="zh-CN" altLang="en-US" sz="1800" dirty="0"/>
              <a:t>机器数： </a:t>
            </a:r>
            <a:r>
              <a:rPr lang="en-US" altLang="zh-CN" sz="1800" dirty="0"/>
              <a:t>0x3</a:t>
            </a:r>
            <a:r>
              <a:rPr lang="zh-CN" altLang="en-US" sz="1800" dirty="0"/>
              <a:t>， </a:t>
            </a:r>
            <a:r>
              <a:rPr lang="en-US" altLang="zh-CN" sz="1800" dirty="0" smtClean="0"/>
              <a:t>"%08x"</a:t>
            </a:r>
            <a:r>
              <a:rPr lang="zh-CN" altLang="en-US" sz="1800" dirty="0" smtClean="0"/>
              <a:t> </a:t>
            </a:r>
            <a:r>
              <a:rPr lang="zh-CN" altLang="en-US" sz="1800" dirty="0"/>
              <a:t>：</a:t>
            </a:r>
            <a:r>
              <a:rPr lang="en-US" altLang="zh-CN" sz="1800" dirty="0"/>
              <a:t>00000003</a:t>
            </a:r>
          </a:p>
          <a:p>
            <a:pPr marL="914400" lvl="1" indent="-285750">
              <a:lnSpc>
                <a:spcPct val="120000"/>
              </a:lnSpc>
            </a:pPr>
            <a:r>
              <a:rPr lang="en-US" altLang="zh-CN" sz="1800" b="1" dirty="0">
                <a:solidFill>
                  <a:srgbClr val="C00000"/>
                </a:solidFill>
              </a:rPr>
              <a:t>a&gt;b</a:t>
            </a:r>
            <a:r>
              <a:rPr lang="zh-CN" altLang="en-US" sz="1800" b="1" dirty="0">
                <a:solidFill>
                  <a:srgbClr val="C00000"/>
                </a:solidFill>
              </a:rPr>
              <a:t>，</a:t>
            </a:r>
            <a:r>
              <a:rPr lang="zh-CN" altLang="en-US" sz="1800" b="1" dirty="0" smtClean="0">
                <a:solidFill>
                  <a:srgbClr val="C00000"/>
                </a:solidFill>
              </a:rPr>
              <a:t>即</a:t>
            </a:r>
            <a:r>
              <a:rPr lang="en-US" altLang="zh-CN" sz="1800" b="1" dirty="0" smtClean="0">
                <a:solidFill>
                  <a:srgbClr val="C00000"/>
                </a:solidFill>
              </a:rPr>
              <a:t>-5&gt;3</a:t>
            </a:r>
            <a:r>
              <a:rPr lang="zh-CN" altLang="en-US" sz="1800" b="1" dirty="0" smtClean="0">
                <a:solidFill>
                  <a:srgbClr val="C00000"/>
                </a:solidFill>
              </a:rPr>
              <a:t>是</a:t>
            </a:r>
            <a:r>
              <a:rPr lang="zh-CN" altLang="en-US" sz="1800" b="1" dirty="0">
                <a:solidFill>
                  <a:srgbClr val="C00000"/>
                </a:solidFill>
              </a:rPr>
              <a:t>成立的</a:t>
            </a:r>
            <a:r>
              <a:rPr lang="zh-CN" altLang="en-US" sz="1800" dirty="0"/>
              <a:t>；</a:t>
            </a:r>
            <a:endParaRPr lang="en-US" altLang="zh-CN" sz="1800" dirty="0"/>
          </a:p>
          <a:p>
            <a:pPr marL="914400" lvl="1" indent="-285750">
              <a:lnSpc>
                <a:spcPct val="120000"/>
              </a:lnSpc>
            </a:pPr>
            <a:r>
              <a:rPr lang="zh-CN" altLang="en-US" sz="1800" dirty="0"/>
              <a:t>在比较运算中，</a:t>
            </a:r>
            <a:r>
              <a:rPr lang="zh-CN" altLang="en-US" sz="1800" b="1" dirty="0">
                <a:solidFill>
                  <a:srgbClr val="7030A0"/>
                </a:solidFill>
              </a:rPr>
              <a:t>对于字长相等的两数</a:t>
            </a:r>
            <a:r>
              <a:rPr lang="zh-CN" altLang="en-US" sz="1800" b="1" dirty="0" smtClean="0">
                <a:solidFill>
                  <a:srgbClr val="7030A0"/>
                </a:solidFill>
              </a:rPr>
              <a:t>，按照无符号数进行比较；</a:t>
            </a:r>
            <a:endParaRPr lang="en-US" altLang="zh-CN" sz="1800" b="1" dirty="0" smtClean="0">
              <a:solidFill>
                <a:srgbClr val="7030A0"/>
              </a:solidFill>
            </a:endParaRPr>
          </a:p>
          <a:p>
            <a:pPr marL="914400" lvl="1" indent="-285750">
              <a:lnSpc>
                <a:spcPct val="120000"/>
              </a:lnSpc>
            </a:pPr>
            <a:r>
              <a:rPr lang="zh-CN" altLang="en-US" sz="1800" dirty="0" smtClean="0"/>
              <a:t>即机器</a:t>
            </a:r>
            <a:r>
              <a:rPr lang="zh-CN" altLang="en-US" sz="1800" dirty="0" smtClean="0">
                <a:solidFill>
                  <a:srgbClr val="0303DF"/>
                </a:solidFill>
              </a:rPr>
              <a:t>将两数均视为无符号数，然后对两个数的机器数进行比较大小</a:t>
            </a:r>
            <a:r>
              <a:rPr lang="zh-CN" altLang="en-US" sz="1800" dirty="0" smtClean="0"/>
              <a:t>；</a:t>
            </a:r>
            <a:endParaRPr lang="en-US" altLang="zh-CN" sz="1800" dirty="0" smtClean="0"/>
          </a:p>
          <a:p>
            <a:pPr marL="914400" lvl="1" indent="-285750">
              <a:lnSpc>
                <a:spcPct val="120000"/>
              </a:lnSpc>
            </a:pPr>
            <a:r>
              <a:rPr lang="zh-CN" altLang="en-US" sz="1800" dirty="0" smtClean="0"/>
              <a:t>对于该例，</a:t>
            </a:r>
            <a:r>
              <a:rPr lang="en-US" altLang="zh-CN" sz="1800" dirty="0" smtClean="0"/>
              <a:t>0xFFFFFFFE&gt;00000003</a:t>
            </a:r>
            <a:r>
              <a:rPr lang="zh-CN" altLang="en-US" sz="1800" dirty="0" smtClean="0"/>
              <a:t>，显然有</a:t>
            </a:r>
            <a:r>
              <a:rPr lang="en-US" altLang="zh-CN" sz="1800" dirty="0" smtClean="0"/>
              <a:t>a&gt;b</a:t>
            </a:r>
            <a:r>
              <a:rPr lang="zh-CN" altLang="en-US" sz="1800" dirty="0" smtClean="0"/>
              <a:t>，即</a:t>
            </a:r>
            <a:r>
              <a:rPr lang="en-US" altLang="zh-CN" sz="1800" b="1" dirty="0">
                <a:solidFill>
                  <a:srgbClr val="C00000"/>
                </a:solidFill>
              </a:rPr>
              <a:t>-5&gt;3</a:t>
            </a:r>
            <a:r>
              <a:rPr lang="zh-CN" altLang="en-US" sz="1800" dirty="0" smtClean="0"/>
              <a:t>成立</a:t>
            </a:r>
            <a:r>
              <a:rPr lang="en-US" altLang="zh-CN" sz="1800" dirty="0"/>
              <a:t>;</a:t>
            </a:r>
            <a:endParaRPr lang="en-US" altLang="zh-CN" dirty="0"/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dirty="0"/>
              <a:t>例</a:t>
            </a:r>
            <a:r>
              <a:rPr lang="en-US" altLang="zh-CN" sz="2000" dirty="0"/>
              <a:t>2</a:t>
            </a:r>
            <a:r>
              <a:rPr lang="zh-CN" altLang="en-US" sz="2000" dirty="0"/>
              <a:t>：</a:t>
            </a:r>
            <a:r>
              <a:rPr lang="zh-CN" altLang="en-US" sz="2000" b="1" dirty="0">
                <a:solidFill>
                  <a:srgbClr val="FF0000"/>
                </a:solidFill>
              </a:rPr>
              <a:t>不同字节</a:t>
            </a:r>
            <a:r>
              <a:rPr lang="zh-CN" altLang="en-US" sz="2000" dirty="0"/>
              <a:t>有符号数与无符号数运算</a:t>
            </a:r>
            <a:r>
              <a:rPr lang="zh-CN" altLang="en-US" sz="2000" b="1" dirty="0">
                <a:solidFill>
                  <a:srgbClr val="FF0000"/>
                </a:solidFill>
              </a:rPr>
              <a:t>，转换成较长字节的类型</a:t>
            </a:r>
            <a:endParaRPr lang="en-US" altLang="zh-CN" sz="2000" b="1" dirty="0">
              <a:solidFill>
                <a:srgbClr val="FF0000"/>
              </a:solidFill>
            </a:endParaRPr>
          </a:p>
          <a:p>
            <a:pPr marL="914400" lvl="1" indent="-285750">
              <a:lnSpc>
                <a:spcPct val="120000"/>
              </a:lnSpc>
            </a:pPr>
            <a:r>
              <a:rPr lang="en-US" altLang="zh-CN" sz="1800" dirty="0">
                <a:solidFill>
                  <a:srgbClr val="0000CC"/>
                </a:solidFill>
              </a:rPr>
              <a:t>int</a:t>
            </a:r>
            <a:r>
              <a:rPr lang="en-US" altLang="zh-CN" sz="1800" dirty="0"/>
              <a:t> a= </a:t>
            </a:r>
            <a:r>
              <a:rPr lang="en-US" altLang="zh-CN" sz="1800" dirty="0" smtClean="0"/>
              <a:t>5</a:t>
            </a:r>
            <a:r>
              <a:rPr lang="zh-CN" altLang="en-US" sz="1800" dirty="0"/>
              <a:t>；      </a:t>
            </a:r>
            <a:r>
              <a:rPr lang="zh-CN" altLang="en-US" sz="1800" dirty="0" smtClean="0"/>
              <a:t>             </a:t>
            </a:r>
            <a:r>
              <a:rPr lang="en-US" altLang="zh-CN" sz="1800" dirty="0" smtClean="0"/>
              <a:t>//</a:t>
            </a:r>
            <a:r>
              <a:rPr lang="zh-CN" altLang="en-US" sz="1800" dirty="0" smtClean="0"/>
              <a:t>机器数：</a:t>
            </a:r>
            <a:r>
              <a:rPr lang="en-US" altLang="zh-CN" sz="1800" dirty="0" smtClean="0"/>
              <a:t> 0x00000005</a:t>
            </a:r>
            <a:endParaRPr lang="en-US" altLang="zh-CN" sz="1800" dirty="0"/>
          </a:p>
          <a:p>
            <a:pPr marL="914400" lvl="1" indent="-285750">
              <a:lnSpc>
                <a:spcPct val="120000"/>
              </a:lnSpc>
            </a:pPr>
            <a:r>
              <a:rPr lang="en-US" altLang="zh-CN" sz="1800" dirty="0">
                <a:solidFill>
                  <a:srgbClr val="0000CC"/>
                </a:solidFill>
              </a:rPr>
              <a:t>unsigned short </a:t>
            </a:r>
            <a:r>
              <a:rPr lang="en-US" altLang="zh-CN" sz="1800" dirty="0"/>
              <a:t>b</a:t>
            </a:r>
            <a:r>
              <a:rPr lang="en-US" altLang="zh-CN" sz="1800" dirty="0" smtClean="0"/>
              <a:t>= -3</a:t>
            </a:r>
            <a:r>
              <a:rPr lang="en-US" altLang="zh-CN" sz="1800" dirty="0"/>
              <a:t>;  //</a:t>
            </a:r>
            <a:r>
              <a:rPr lang="zh-CN" altLang="en-US" sz="1800" dirty="0"/>
              <a:t>机器数</a:t>
            </a:r>
            <a:r>
              <a:rPr lang="zh-CN" altLang="en-US" sz="1800" dirty="0" smtClean="0"/>
              <a:t>：</a:t>
            </a:r>
            <a:r>
              <a:rPr lang="en-US" altLang="zh-CN" sz="1800" dirty="0" smtClean="0"/>
              <a:t>0xFD</a:t>
            </a:r>
            <a:endParaRPr lang="en-US" altLang="zh-CN" sz="1800" dirty="0"/>
          </a:p>
          <a:p>
            <a:pPr marL="914400" lvl="1" indent="-285750">
              <a:lnSpc>
                <a:spcPct val="120000"/>
              </a:lnSpc>
            </a:pPr>
            <a:r>
              <a:rPr lang="en-US" altLang="zh-CN" sz="1800" b="1" dirty="0">
                <a:solidFill>
                  <a:srgbClr val="C00000"/>
                </a:solidFill>
              </a:rPr>
              <a:t>a&lt;b</a:t>
            </a:r>
            <a:r>
              <a:rPr lang="zh-CN" altLang="en-US" sz="1800" b="1" dirty="0">
                <a:solidFill>
                  <a:srgbClr val="C00000"/>
                </a:solidFill>
              </a:rPr>
              <a:t>，</a:t>
            </a:r>
            <a:r>
              <a:rPr lang="zh-CN" altLang="en-US" sz="1800" b="1" dirty="0" smtClean="0">
                <a:solidFill>
                  <a:srgbClr val="C00000"/>
                </a:solidFill>
              </a:rPr>
              <a:t>即</a:t>
            </a:r>
            <a:r>
              <a:rPr lang="en-US" altLang="zh-CN" sz="1800" b="1" dirty="0" smtClean="0">
                <a:solidFill>
                  <a:srgbClr val="C00000"/>
                </a:solidFill>
              </a:rPr>
              <a:t>5&lt; -3</a:t>
            </a:r>
            <a:r>
              <a:rPr lang="zh-CN" altLang="en-US" sz="1800" b="1" dirty="0" smtClean="0">
                <a:solidFill>
                  <a:srgbClr val="C00000"/>
                </a:solidFill>
              </a:rPr>
              <a:t>是</a:t>
            </a:r>
            <a:r>
              <a:rPr lang="zh-CN" altLang="en-US" sz="1800" b="1" dirty="0">
                <a:solidFill>
                  <a:srgbClr val="C00000"/>
                </a:solidFill>
              </a:rPr>
              <a:t>成立的</a:t>
            </a:r>
            <a:r>
              <a:rPr lang="zh-CN" altLang="en-US" sz="1800" dirty="0"/>
              <a:t>；</a:t>
            </a:r>
            <a:endParaRPr lang="en-US" altLang="zh-CN" sz="1800" dirty="0"/>
          </a:p>
          <a:p>
            <a:pPr marL="914400" lvl="1" indent="-285750">
              <a:lnSpc>
                <a:spcPct val="120000"/>
              </a:lnSpc>
            </a:pPr>
            <a:r>
              <a:rPr lang="en-US" altLang="zh-CN" sz="1800" dirty="0" smtClean="0"/>
              <a:t>a</a:t>
            </a:r>
            <a:r>
              <a:rPr lang="zh-CN" altLang="en-US" sz="1800" dirty="0"/>
              <a:t>占用</a:t>
            </a:r>
            <a:r>
              <a:rPr lang="en-US" altLang="zh-CN" sz="1800" dirty="0"/>
              <a:t>4</a:t>
            </a:r>
            <a:r>
              <a:rPr lang="zh-CN" altLang="en-US" sz="1800" dirty="0"/>
              <a:t>字节，</a:t>
            </a:r>
            <a:r>
              <a:rPr lang="en-US" altLang="zh-CN" sz="1800" dirty="0"/>
              <a:t>b</a:t>
            </a:r>
            <a:r>
              <a:rPr lang="zh-CN" altLang="en-US" sz="1800" dirty="0"/>
              <a:t>占用</a:t>
            </a:r>
            <a:r>
              <a:rPr lang="en-US" altLang="zh-CN" sz="1800" dirty="0"/>
              <a:t>2</a:t>
            </a:r>
            <a:r>
              <a:rPr lang="zh-CN" altLang="en-US" sz="1800" dirty="0" smtClean="0"/>
              <a:t>字节；</a:t>
            </a:r>
            <a:endParaRPr lang="en-US" altLang="zh-CN" sz="1800" dirty="0" smtClean="0"/>
          </a:p>
          <a:p>
            <a:pPr marL="914400" lvl="1" indent="-285750">
              <a:lnSpc>
                <a:spcPct val="120000"/>
              </a:lnSpc>
            </a:pPr>
            <a:r>
              <a:rPr lang="zh-CN" altLang="en-US" sz="1800" dirty="0" smtClean="0"/>
              <a:t>机器将短字节</a:t>
            </a:r>
            <a:r>
              <a:rPr lang="zh-CN" altLang="en-US" sz="1800" dirty="0"/>
              <a:t>的</a:t>
            </a:r>
            <a:r>
              <a:rPr lang="zh-CN" altLang="en-US" sz="1800" dirty="0" smtClean="0"/>
              <a:t>数据的</a:t>
            </a:r>
            <a:r>
              <a:rPr lang="zh-CN" altLang="en-US" sz="1800" dirty="0" smtClean="0">
                <a:solidFill>
                  <a:srgbClr val="0000CC"/>
                </a:solidFill>
              </a:rPr>
              <a:t>进行符号位扩展（将无符号理解为正数）</a:t>
            </a:r>
            <a:r>
              <a:rPr lang="zh-CN" altLang="en-US" sz="1800" dirty="0" smtClean="0"/>
              <a:t>转换</a:t>
            </a:r>
            <a:r>
              <a:rPr lang="zh-CN" altLang="en-US" sz="1800" dirty="0"/>
              <a:t>成</a:t>
            </a:r>
            <a:r>
              <a:rPr lang="en-US" altLang="zh-CN" sz="1800" dirty="0"/>
              <a:t>4</a:t>
            </a:r>
            <a:r>
              <a:rPr lang="zh-CN" altLang="en-US" sz="1800" dirty="0"/>
              <a:t>字节</a:t>
            </a:r>
            <a:r>
              <a:rPr lang="zh-CN" altLang="en-US" sz="1800" dirty="0" smtClean="0"/>
              <a:t>的数，</a:t>
            </a:r>
            <a:r>
              <a:rPr lang="zh-CN" altLang="en-US" sz="1800" dirty="0"/>
              <a:t>然后</a:t>
            </a:r>
            <a:r>
              <a:rPr lang="zh-CN" altLang="en-US" sz="1800" dirty="0" smtClean="0">
                <a:solidFill>
                  <a:srgbClr val="7030A0"/>
                </a:solidFill>
              </a:rPr>
              <a:t>按无符号</a:t>
            </a:r>
            <a:r>
              <a:rPr lang="zh-CN" altLang="en-US" sz="1800" dirty="0">
                <a:solidFill>
                  <a:srgbClr val="7030A0"/>
                </a:solidFill>
              </a:rPr>
              <a:t>数进行</a:t>
            </a:r>
            <a:r>
              <a:rPr lang="zh-CN" altLang="en-US" sz="1800" dirty="0" smtClean="0">
                <a:solidFill>
                  <a:srgbClr val="7030A0"/>
                </a:solidFill>
              </a:rPr>
              <a:t>比较；</a:t>
            </a:r>
            <a:endParaRPr lang="en-US" altLang="zh-CN" sz="1800" dirty="0" smtClean="0">
              <a:solidFill>
                <a:srgbClr val="7030A0"/>
              </a:solidFill>
            </a:endParaRPr>
          </a:p>
          <a:p>
            <a:pPr marL="914400" lvl="1" indent="-285750">
              <a:lnSpc>
                <a:spcPct val="120000"/>
              </a:lnSpc>
            </a:pPr>
            <a:r>
              <a:rPr lang="en-US" altLang="zh-CN" sz="1800" dirty="0" smtClean="0"/>
              <a:t>0x00000005&lt;0x0000FD</a:t>
            </a:r>
            <a:r>
              <a:rPr lang="zh-CN" altLang="en-US" sz="1800" dirty="0" smtClean="0"/>
              <a:t>，</a:t>
            </a:r>
            <a:r>
              <a:rPr lang="zh-CN" altLang="en-US" sz="1800" dirty="0" smtClean="0">
                <a:solidFill>
                  <a:srgbClr val="7030A0"/>
                </a:solidFill>
              </a:rPr>
              <a:t>显然有</a:t>
            </a:r>
            <a:r>
              <a:rPr lang="en-US" altLang="zh-CN" sz="1800" dirty="0" smtClean="0">
                <a:solidFill>
                  <a:srgbClr val="C00000"/>
                </a:solidFill>
              </a:rPr>
              <a:t>a&lt;b</a:t>
            </a:r>
            <a:r>
              <a:rPr lang="zh-CN" altLang="en-US" sz="1800" dirty="0" smtClean="0">
                <a:solidFill>
                  <a:srgbClr val="7030A0"/>
                </a:solidFill>
              </a:rPr>
              <a:t>，即 </a:t>
            </a:r>
            <a:r>
              <a:rPr lang="en-US" altLang="zh-CN" sz="1800" dirty="0" smtClean="0">
                <a:solidFill>
                  <a:srgbClr val="C00000"/>
                </a:solidFill>
              </a:rPr>
              <a:t>5&lt;-3</a:t>
            </a:r>
            <a:r>
              <a:rPr lang="zh-CN" altLang="en-US" sz="1800" dirty="0" smtClean="0">
                <a:solidFill>
                  <a:srgbClr val="7030A0"/>
                </a:solidFill>
              </a:rPr>
              <a:t>成立</a:t>
            </a:r>
            <a:r>
              <a:rPr lang="zh-CN" altLang="en-US" sz="1800" dirty="0"/>
              <a:t>；</a:t>
            </a:r>
            <a:endParaRPr lang="en-US" altLang="zh-CN" sz="1800" dirty="0"/>
          </a:p>
          <a:p>
            <a:pPr marL="971550" lvl="1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29124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类型强制转换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kumimoji="1" lang="zh-CN" altLang="en-US" sz="2000" b="1" dirty="0">
                <a:solidFill>
                  <a:srgbClr val="000099"/>
                </a:solidFill>
              </a:rPr>
              <a:t>强制转换是通过类型转换运算符来实现</a:t>
            </a:r>
            <a:endParaRPr kumimoji="1" lang="en-US" altLang="zh-CN" sz="2000" b="1" dirty="0">
              <a:solidFill>
                <a:srgbClr val="000099"/>
              </a:solidFill>
            </a:endParaRPr>
          </a:p>
          <a:p>
            <a:pPr marL="1085850" lvl="1" indent="-457200">
              <a:lnSpc>
                <a:spcPct val="100000"/>
              </a:lnSpc>
              <a:spcBef>
                <a:spcPts val="600"/>
              </a:spcBef>
            </a:pPr>
            <a:r>
              <a:rPr lang="zh-CN" altLang="en-US" sz="1800" b="1" dirty="0">
                <a:solidFill>
                  <a:srgbClr val="FF0000"/>
                </a:solidFill>
              </a:rPr>
              <a:t>一般形式：（类型说明符）表达式</a:t>
            </a:r>
            <a:endParaRPr lang="en-US" altLang="zh-CN" sz="1800" b="1" dirty="0">
              <a:solidFill>
                <a:srgbClr val="FF0000"/>
              </a:solidFill>
            </a:endParaRPr>
          </a:p>
          <a:p>
            <a:pPr marL="1085850" lvl="1" indent="-457200">
              <a:lnSpc>
                <a:spcPct val="100000"/>
              </a:lnSpc>
              <a:spcBef>
                <a:spcPts val="600"/>
              </a:spcBef>
            </a:pPr>
            <a:r>
              <a:rPr lang="zh-CN" altLang="en-US" sz="1800" dirty="0"/>
              <a:t>功能：</a:t>
            </a:r>
            <a:r>
              <a:rPr lang="zh-CN" altLang="en-US" sz="1800" b="1" dirty="0"/>
              <a:t>把表达式的结果强制转换为类型说明符所表示的类型；</a:t>
            </a:r>
            <a:endParaRPr lang="en-US" altLang="zh-CN" sz="1800" b="1" dirty="0"/>
          </a:p>
          <a:p>
            <a:pPr lvl="1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CN" sz="1800" b="1" dirty="0"/>
              <a:t>                </a:t>
            </a:r>
            <a:r>
              <a:rPr lang="zh-CN" altLang="en-US" sz="1800" b="1" dirty="0">
                <a:solidFill>
                  <a:srgbClr val="006600"/>
                </a:solidFill>
              </a:rPr>
              <a:t>数据类型只是运算时临时转换，原数据类型和值并未发生改变；</a:t>
            </a:r>
            <a:endParaRPr lang="en-US" altLang="zh-CN" sz="1800" b="1" dirty="0">
              <a:solidFill>
                <a:srgbClr val="006600"/>
              </a:solidFill>
            </a:endParaRPr>
          </a:p>
          <a:p>
            <a:pPr marL="457200" indent="-4572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kumimoji="1" lang="zh-CN" altLang="en-US" sz="2000" b="1" dirty="0">
                <a:solidFill>
                  <a:srgbClr val="000099"/>
                </a:solidFill>
              </a:rPr>
              <a:t>如：</a:t>
            </a:r>
            <a:endParaRPr kumimoji="1" lang="en-US" altLang="zh-CN" sz="2000" b="1" dirty="0">
              <a:solidFill>
                <a:srgbClr val="000099"/>
              </a:solidFill>
            </a:endParaRPr>
          </a:p>
          <a:p>
            <a:pPr marL="1085850" lvl="1" indent="-457200">
              <a:lnSpc>
                <a:spcPct val="100000"/>
              </a:lnSpc>
              <a:spcBef>
                <a:spcPts val="600"/>
              </a:spcBef>
            </a:pPr>
            <a:r>
              <a:rPr lang="en-US" altLang="zh-CN" sz="1800" dirty="0"/>
              <a:t>float f, x, y;</a:t>
            </a:r>
          </a:p>
          <a:p>
            <a:pPr marL="1085850" lvl="1" indent="-457200">
              <a:lnSpc>
                <a:spcPct val="100000"/>
              </a:lnSpc>
              <a:spcBef>
                <a:spcPts val="600"/>
              </a:spcBef>
            </a:pPr>
            <a:r>
              <a:rPr lang="en-US" altLang="zh-CN" sz="1800" dirty="0" err="1"/>
              <a:t>int</a:t>
            </a:r>
            <a:r>
              <a:rPr lang="en-US" altLang="zh-CN" sz="1800" dirty="0"/>
              <a:t> a;</a:t>
            </a:r>
          </a:p>
          <a:p>
            <a:pPr marL="1085850" lvl="1" indent="-457200">
              <a:lnSpc>
                <a:spcPct val="100000"/>
              </a:lnSpc>
              <a:spcBef>
                <a:spcPts val="600"/>
              </a:spcBef>
            </a:pPr>
            <a:r>
              <a:rPr lang="en-US" altLang="zh-CN" sz="1800" dirty="0"/>
              <a:t>a= </a:t>
            </a:r>
            <a:r>
              <a:rPr lang="en-US" altLang="zh-CN" sz="1800" dirty="0">
                <a:solidFill>
                  <a:srgbClr val="0000CC"/>
                </a:solidFill>
              </a:rPr>
              <a:t>(int)</a:t>
            </a:r>
            <a:r>
              <a:rPr lang="en-US" altLang="zh-CN" sz="1800" dirty="0"/>
              <a:t>f;       //</a:t>
            </a:r>
            <a:r>
              <a:rPr lang="zh-CN" altLang="en-US" sz="1800" dirty="0"/>
              <a:t>将浮点数</a:t>
            </a:r>
            <a:r>
              <a:rPr lang="en-US" altLang="zh-CN" sz="1800" dirty="0"/>
              <a:t>f</a:t>
            </a:r>
            <a:r>
              <a:rPr lang="zh-CN" altLang="en-US" sz="1800" dirty="0"/>
              <a:t>的结果强制转换为整型量并赋予</a:t>
            </a:r>
            <a:r>
              <a:rPr lang="en-US" altLang="zh-CN" sz="1800" dirty="0"/>
              <a:t>a</a:t>
            </a:r>
            <a:r>
              <a:rPr lang="zh-CN" altLang="en-US" sz="1800" dirty="0"/>
              <a:t>；</a:t>
            </a:r>
            <a:endParaRPr lang="en-US" altLang="zh-CN" sz="1800" dirty="0"/>
          </a:p>
          <a:p>
            <a:pPr marL="1085850" lvl="1" indent="-457200">
              <a:lnSpc>
                <a:spcPct val="100000"/>
              </a:lnSpc>
              <a:spcBef>
                <a:spcPts val="600"/>
              </a:spcBef>
            </a:pPr>
            <a:r>
              <a:rPr lang="en-US" altLang="zh-CN" sz="1800" dirty="0"/>
              <a:t>a= (</a:t>
            </a:r>
            <a:r>
              <a:rPr lang="en-US" altLang="zh-CN" sz="1800" dirty="0">
                <a:solidFill>
                  <a:srgbClr val="0000CC"/>
                </a:solidFill>
              </a:rPr>
              <a:t>int</a:t>
            </a:r>
            <a:r>
              <a:rPr lang="en-US" altLang="zh-CN" sz="1800" dirty="0"/>
              <a:t>)(</a:t>
            </a:r>
            <a:r>
              <a:rPr lang="en-US" altLang="zh-CN" sz="1800" dirty="0" err="1"/>
              <a:t>x+y</a:t>
            </a:r>
            <a:r>
              <a:rPr lang="en-US" altLang="zh-CN" sz="1800" dirty="0"/>
              <a:t>)      //</a:t>
            </a:r>
            <a:r>
              <a:rPr lang="zh-CN" altLang="en-US" sz="1800" dirty="0"/>
              <a:t>将</a:t>
            </a:r>
            <a:r>
              <a:rPr lang="en-US" altLang="zh-CN" sz="1800" dirty="0" err="1"/>
              <a:t>x+y</a:t>
            </a:r>
            <a:r>
              <a:rPr lang="zh-CN" altLang="en-US" sz="1800" dirty="0"/>
              <a:t>的结果强制转换为整型量</a:t>
            </a:r>
            <a:r>
              <a:rPr lang="en-US" altLang="zh-CN" sz="1800" dirty="0"/>
              <a:t>;</a:t>
            </a:r>
          </a:p>
          <a:p>
            <a:pPr marL="1085850" lvl="1" indent="-457200">
              <a:lnSpc>
                <a:spcPct val="100000"/>
              </a:lnSpc>
              <a:spcBef>
                <a:spcPts val="600"/>
              </a:spcBef>
            </a:pPr>
            <a:r>
              <a:rPr lang="en-US" altLang="zh-CN" sz="1800" dirty="0"/>
              <a:t>f= (</a:t>
            </a:r>
            <a:r>
              <a:rPr lang="en-US" altLang="zh-CN" sz="1800" dirty="0">
                <a:solidFill>
                  <a:srgbClr val="0000CC"/>
                </a:solidFill>
              </a:rPr>
              <a:t>float</a:t>
            </a:r>
            <a:r>
              <a:rPr lang="en-US" altLang="zh-CN" sz="1800" dirty="0"/>
              <a:t>)</a:t>
            </a:r>
            <a:r>
              <a:rPr lang="en-US" altLang="zh-CN" sz="1800" dirty="0" err="1"/>
              <a:t>a+b</a:t>
            </a:r>
            <a:r>
              <a:rPr lang="en-US" altLang="zh-CN" sz="1800" dirty="0"/>
              <a:t>       //</a:t>
            </a:r>
            <a:r>
              <a:rPr lang="zh-CN" altLang="en-US" sz="1800" dirty="0"/>
              <a:t>将</a:t>
            </a:r>
            <a:r>
              <a:rPr lang="en-US" altLang="zh-CN" sz="1800" dirty="0"/>
              <a:t>a</a:t>
            </a:r>
            <a:r>
              <a:rPr lang="zh-CN" altLang="en-US" sz="1800" dirty="0"/>
              <a:t>的内容强制转换为浮点数，再与</a:t>
            </a:r>
            <a:r>
              <a:rPr lang="en-US" altLang="zh-CN" sz="1800" dirty="0"/>
              <a:t>b</a:t>
            </a:r>
            <a:r>
              <a:rPr lang="zh-CN" altLang="en-US" sz="1800" dirty="0"/>
              <a:t>相加</a:t>
            </a:r>
            <a:r>
              <a:rPr lang="en-US" altLang="zh-CN" sz="1800" dirty="0"/>
              <a:t>;</a:t>
            </a:r>
          </a:p>
          <a:p>
            <a:pPr marL="1085850" lvl="1" indent="-457200">
              <a:lnSpc>
                <a:spcPct val="100000"/>
              </a:lnSpc>
              <a:spcBef>
                <a:spcPts val="600"/>
              </a:spcBef>
            </a:pPr>
            <a:r>
              <a:rPr lang="en-US" altLang="zh-CN" sz="1800" dirty="0"/>
              <a:t>unsigned  </a:t>
            </a:r>
            <a:r>
              <a:rPr lang="en-US" altLang="zh-CN" sz="1800" dirty="0" err="1"/>
              <a:t>sh</a:t>
            </a:r>
            <a:r>
              <a:rPr lang="en-US" altLang="zh-CN" sz="1800" dirty="0"/>
              <a:t>;</a:t>
            </a:r>
          </a:p>
          <a:p>
            <a:pPr marL="1085850" lvl="1" indent="-457200">
              <a:lnSpc>
                <a:spcPct val="100000"/>
              </a:lnSpc>
              <a:spcBef>
                <a:spcPts val="600"/>
              </a:spcBef>
            </a:pPr>
            <a:r>
              <a:rPr lang="en-US" altLang="zh-CN" sz="1800" dirty="0"/>
              <a:t>char c=(</a:t>
            </a:r>
            <a:r>
              <a:rPr lang="en-US" altLang="zh-CN" sz="1800" dirty="0">
                <a:solidFill>
                  <a:srgbClr val="0000CC"/>
                </a:solidFill>
              </a:rPr>
              <a:t>char</a:t>
            </a:r>
            <a:r>
              <a:rPr lang="en-US" altLang="zh-CN" sz="1800" dirty="0"/>
              <a:t>)</a:t>
            </a:r>
            <a:r>
              <a:rPr lang="en-US" altLang="zh-CN" sz="1800" dirty="0" err="1"/>
              <a:t>sh</a:t>
            </a:r>
            <a:r>
              <a:rPr lang="en-US" altLang="zh-CN" sz="1800" dirty="0"/>
              <a:t>; </a:t>
            </a:r>
          </a:p>
          <a:p>
            <a:pPr marL="457200" indent="-457200"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将浮点数强制转换为整数实质上是向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舍入（截断）方式，如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)1.5 = 1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(int)-1.5 = -1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；</a:t>
            </a:r>
          </a:p>
          <a:p>
            <a:pPr marL="457200" indent="-457200">
              <a:buFont typeface="Wingdings" panose="05000000000000000000" pitchFamily="2" charset="2"/>
              <a:buChar char="l"/>
            </a:pPr>
            <a:endParaRPr kumimoji="1" lang="zh-CN" altLang="en-US" b="1" dirty="0">
              <a:solidFill>
                <a:srgbClr val="000099"/>
              </a:solidFill>
              <a:latin typeface="楷体_GB2312" pitchFamily="49" charset="-122"/>
              <a:ea typeface="楷体_GB2312" pitchFamily="49" charset="-122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71171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类型强制转换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5775" y="1135063"/>
            <a:ext cx="8089900" cy="4631892"/>
          </a:xfrm>
        </p:spPr>
        <p:txBody>
          <a:bodyPr/>
          <a:lstStyle/>
          <a:p>
            <a:pPr marL="457200" indent="-457200">
              <a:buFont typeface="Wingdings" panose="05000000000000000000" pitchFamily="2" charset="2"/>
              <a:buChar char="l"/>
            </a:pPr>
            <a:r>
              <a:rPr lang="zh-CN" altLang="en-US" sz="2000" b="1" u="sng" dirty="0">
                <a:solidFill>
                  <a:srgbClr val="000000"/>
                </a:solidFill>
              </a:rPr>
              <a:t>无论</a:t>
            </a:r>
            <a:r>
              <a:rPr lang="zh-CN" altLang="en-US" sz="2000" b="1" u="sng" dirty="0">
                <a:solidFill>
                  <a:srgbClr val="0000CC"/>
                </a:solidFill>
              </a:rPr>
              <a:t>隐式转换</a:t>
            </a:r>
            <a:r>
              <a:rPr lang="zh-CN" altLang="en-US" sz="2000" b="1" u="sng" dirty="0">
                <a:solidFill>
                  <a:srgbClr val="000000"/>
                </a:solidFill>
              </a:rPr>
              <a:t>，还是</a:t>
            </a:r>
            <a:r>
              <a:rPr lang="zh-CN" altLang="en-US" sz="2000" b="1" u="sng" dirty="0">
                <a:solidFill>
                  <a:srgbClr val="0000CC"/>
                </a:solidFill>
              </a:rPr>
              <a:t>强制转换</a:t>
            </a:r>
            <a:r>
              <a:rPr lang="zh-CN" altLang="en-US" sz="2000" b="1" u="sng" dirty="0">
                <a:solidFill>
                  <a:srgbClr val="000000"/>
                </a:solidFill>
              </a:rPr>
              <a:t>都是</a:t>
            </a:r>
            <a:r>
              <a:rPr lang="zh-CN" altLang="en-US" sz="2000" b="1" u="sng" dirty="0">
                <a:solidFill>
                  <a:srgbClr val="FF0000"/>
                </a:solidFill>
              </a:rPr>
              <a:t>临时转换</a:t>
            </a:r>
            <a:r>
              <a:rPr lang="zh-CN" altLang="en-US" sz="2000" b="1" u="sng" dirty="0">
                <a:solidFill>
                  <a:srgbClr val="000000"/>
                </a:solidFill>
              </a:rPr>
              <a:t>，不改原变数据本身的类型和值。</a:t>
            </a:r>
            <a:endParaRPr lang="en-US" altLang="zh-CN" sz="2000" b="1" u="sng" dirty="0">
              <a:solidFill>
                <a:srgbClr val="000000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l"/>
            </a:pPr>
            <a:r>
              <a:rPr lang="zh-CN" altLang="en-US" sz="2000" dirty="0">
                <a:solidFill>
                  <a:srgbClr val="000000"/>
                </a:solidFill>
              </a:rPr>
              <a:t>如：</a:t>
            </a:r>
            <a:endParaRPr lang="en-US" altLang="zh-CN" sz="2000" dirty="0">
              <a:solidFill>
                <a:srgbClr val="000000"/>
              </a:solidFill>
            </a:endParaRPr>
          </a:p>
          <a:p>
            <a:pPr marL="1085850" lvl="1" indent="-457200"/>
            <a:r>
              <a:rPr lang="en-US" altLang="zh-CN" sz="1800" dirty="0">
                <a:solidFill>
                  <a:srgbClr val="000000"/>
                </a:solidFill>
              </a:rPr>
              <a:t>float f; int i; </a:t>
            </a:r>
          </a:p>
          <a:p>
            <a:pPr marL="1085850" lvl="1" indent="-457200"/>
            <a:r>
              <a:rPr lang="zh-CN" altLang="en-US" sz="1800" b="1" dirty="0">
                <a:solidFill>
                  <a:srgbClr val="006600"/>
                </a:solidFill>
              </a:rPr>
              <a:t>语句 </a:t>
            </a:r>
            <a:r>
              <a:rPr lang="en-US" altLang="zh-CN" sz="1800" b="1" dirty="0">
                <a:solidFill>
                  <a:srgbClr val="006600"/>
                </a:solidFill>
              </a:rPr>
              <a:t>i=(int)f; </a:t>
            </a:r>
            <a:r>
              <a:rPr lang="zh-CN" altLang="en-US" sz="1800" b="1" dirty="0">
                <a:solidFill>
                  <a:srgbClr val="006600"/>
                </a:solidFill>
              </a:rPr>
              <a:t>将</a:t>
            </a:r>
            <a:r>
              <a:rPr lang="en-US" altLang="zh-CN" sz="1800" b="1" dirty="0">
                <a:solidFill>
                  <a:srgbClr val="006600"/>
                </a:solidFill>
              </a:rPr>
              <a:t>x</a:t>
            </a:r>
            <a:r>
              <a:rPr lang="zh-CN" altLang="en-US" sz="1800" b="1" dirty="0">
                <a:solidFill>
                  <a:srgbClr val="006600"/>
                </a:solidFill>
              </a:rPr>
              <a:t>的整数部分赋给</a:t>
            </a:r>
            <a:r>
              <a:rPr lang="en-US" altLang="zh-CN" sz="1800" b="1" dirty="0">
                <a:solidFill>
                  <a:srgbClr val="006600"/>
                </a:solidFill>
              </a:rPr>
              <a:t>i</a:t>
            </a:r>
            <a:r>
              <a:rPr lang="zh-CN" altLang="en-US" sz="1800" b="1" dirty="0">
                <a:solidFill>
                  <a:srgbClr val="006600"/>
                </a:solidFill>
              </a:rPr>
              <a:t>，变量</a:t>
            </a:r>
            <a:r>
              <a:rPr lang="en-US" altLang="zh-CN" sz="1800" b="1" dirty="0">
                <a:solidFill>
                  <a:srgbClr val="006600"/>
                </a:solidFill>
              </a:rPr>
              <a:t>x</a:t>
            </a:r>
            <a:r>
              <a:rPr lang="zh-CN" altLang="en-US" sz="1800" b="1" dirty="0">
                <a:solidFill>
                  <a:srgbClr val="006600"/>
                </a:solidFill>
              </a:rPr>
              <a:t>的类型、值均未发生改变。</a:t>
            </a:r>
            <a:endParaRPr lang="en-US" altLang="zh-CN" sz="1800" dirty="0">
              <a:solidFill>
                <a:srgbClr val="000000"/>
              </a:solidFill>
            </a:endParaRPr>
          </a:p>
          <a:p>
            <a:pPr marL="457200" indent="-4572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kumimoji="1" lang="zh-CN" altLang="en-US" sz="2000" b="1" dirty="0">
                <a:solidFill>
                  <a:srgbClr val="000099"/>
                </a:solidFill>
              </a:rPr>
              <a:t>尽管有的编译器对浮点型数据与整型数据之间进行</a:t>
            </a:r>
            <a:r>
              <a:rPr kumimoji="1" lang="zh-CN" altLang="en-US" sz="2000" b="1" dirty="0">
                <a:solidFill>
                  <a:srgbClr val="FF0000"/>
                </a:solidFill>
              </a:rPr>
              <a:t>隐式自动转换</a:t>
            </a:r>
            <a:r>
              <a:rPr kumimoji="1" lang="zh-CN" altLang="en-US" sz="2000" b="1" dirty="0">
                <a:solidFill>
                  <a:srgbClr val="000099"/>
                </a:solidFill>
              </a:rPr>
              <a:t>，强烈建议编程时进行</a:t>
            </a:r>
            <a:r>
              <a:rPr kumimoji="1" lang="zh-CN" altLang="en-US" sz="2000" b="1" dirty="0">
                <a:solidFill>
                  <a:srgbClr val="FF0000"/>
                </a:solidFill>
              </a:rPr>
              <a:t>显式的类型转换</a:t>
            </a:r>
            <a:r>
              <a:rPr kumimoji="1" lang="zh-CN" altLang="en-US" sz="2000" b="1" dirty="0">
                <a:solidFill>
                  <a:srgbClr val="000099"/>
                </a:solidFill>
              </a:rPr>
              <a:t>；</a:t>
            </a:r>
            <a:endParaRPr kumimoji="1" lang="en-US" altLang="zh-CN" sz="2000" b="1" dirty="0">
              <a:solidFill>
                <a:srgbClr val="000099"/>
              </a:solidFill>
            </a:endParaRPr>
          </a:p>
          <a:p>
            <a:pPr marL="1085850" lvl="1" indent="-457200">
              <a:lnSpc>
                <a:spcPct val="100000"/>
              </a:lnSpc>
              <a:spcBef>
                <a:spcPts val="600"/>
              </a:spcBef>
            </a:pPr>
            <a:r>
              <a:rPr kumimoji="1" lang="zh-CN" altLang="en-US" sz="1800" b="1" dirty="0">
                <a:solidFill>
                  <a:srgbClr val="006600"/>
                </a:solidFill>
              </a:rPr>
              <a:t>增强可读性；</a:t>
            </a:r>
            <a:endParaRPr kumimoji="1" lang="en-US" altLang="zh-CN" sz="1800" b="1" dirty="0">
              <a:solidFill>
                <a:srgbClr val="006600"/>
              </a:solidFill>
            </a:endParaRPr>
          </a:p>
          <a:p>
            <a:pPr marL="1085850" lvl="1" indent="-457200">
              <a:lnSpc>
                <a:spcPct val="100000"/>
              </a:lnSpc>
              <a:spcBef>
                <a:spcPts val="600"/>
              </a:spcBef>
            </a:pPr>
            <a:r>
              <a:rPr kumimoji="1" lang="zh-CN" altLang="en-US" sz="1800" b="1" dirty="0">
                <a:solidFill>
                  <a:srgbClr val="006600"/>
                </a:solidFill>
              </a:rPr>
              <a:t>便于在不同的编译器之间移植；</a:t>
            </a:r>
            <a:endParaRPr kumimoji="1" lang="en-US" altLang="zh-CN" sz="1800" b="1" dirty="0">
              <a:solidFill>
                <a:srgbClr val="006600"/>
              </a:solidFill>
            </a:endParaRPr>
          </a:p>
          <a:p>
            <a:pPr marL="1085850" lvl="1" indent="-457200">
              <a:lnSpc>
                <a:spcPct val="100000"/>
              </a:lnSpc>
              <a:spcBef>
                <a:spcPts val="600"/>
              </a:spcBef>
            </a:pPr>
            <a:r>
              <a:rPr kumimoji="1" lang="zh-CN" altLang="en-US" sz="1800" b="1" dirty="0">
                <a:solidFill>
                  <a:srgbClr val="006600"/>
                </a:solidFill>
              </a:rPr>
              <a:t>便于调试，避免出现不可预知的问题；</a:t>
            </a:r>
            <a:endParaRPr kumimoji="1" lang="en-US" altLang="zh-CN" sz="1800" b="1" dirty="0">
              <a:solidFill>
                <a:srgbClr val="006600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l"/>
            </a:pPr>
            <a:endParaRPr kumimoji="1" lang="en-US" altLang="zh-CN" b="1" dirty="0">
              <a:solidFill>
                <a:srgbClr val="000099"/>
              </a:solidFill>
              <a:latin typeface="楷体_GB2312" pitchFamily="49" charset="-122"/>
              <a:ea typeface="楷体_GB2312" pitchFamily="49" charset="-122"/>
            </a:endParaRPr>
          </a:p>
          <a:p>
            <a:pPr marL="457200" indent="-457200">
              <a:buFont typeface="Wingdings" panose="05000000000000000000" pitchFamily="2" charset="2"/>
              <a:buChar char="l"/>
            </a:pPr>
            <a:endParaRPr kumimoji="1" lang="en-US" altLang="zh-CN" b="1" dirty="0">
              <a:solidFill>
                <a:srgbClr val="000099"/>
              </a:solidFill>
              <a:latin typeface="楷体_GB2312" pitchFamily="49" charset="-122"/>
              <a:ea typeface="楷体_GB2312" pitchFamily="49" charset="-122"/>
            </a:endParaRPr>
          </a:p>
          <a:p>
            <a:pPr marL="457200" indent="-457200">
              <a:buFont typeface="Wingdings" panose="05000000000000000000" pitchFamily="2" charset="2"/>
              <a:buChar char="l"/>
            </a:pPr>
            <a:endParaRPr kumimoji="1" lang="zh-CN" altLang="en-US" b="1" dirty="0">
              <a:solidFill>
                <a:srgbClr val="000099"/>
              </a:solidFill>
              <a:latin typeface="楷体_GB2312" pitchFamily="49" charset="-122"/>
              <a:ea typeface="楷体_GB2312" pitchFamily="49" charset="-122"/>
            </a:endParaRPr>
          </a:p>
          <a:p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7886700" y="6130636"/>
            <a:ext cx="1080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+mn-ea"/>
                <a:ea typeface="+mn-ea"/>
              </a:rPr>
              <a:t>平均值</a:t>
            </a:r>
          </a:p>
        </p:txBody>
      </p:sp>
    </p:spTree>
    <p:extLst>
      <p:ext uri="{BB962C8B-B14F-4D97-AF65-F5344CB8AC3E}">
        <p14:creationId xmlns:p14="http://schemas.microsoft.com/office/powerpoint/2010/main" val="823646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小结：不同类型之间的赋值与类型转换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5775" y="975672"/>
            <a:ext cx="8089900" cy="5345112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1800" b="1" dirty="0">
                <a:solidFill>
                  <a:srgbClr val="0000CC"/>
                </a:solidFill>
              </a:rPr>
              <a:t>相同字节</a:t>
            </a:r>
            <a:r>
              <a:rPr lang="zh-CN" altLang="en-US" sz="1800" dirty="0"/>
              <a:t>的数据类型之间的赋值</a:t>
            </a:r>
            <a:endParaRPr lang="en-US" altLang="zh-CN" sz="1800" dirty="0"/>
          </a:p>
          <a:p>
            <a:pPr marL="971550" lvl="1"/>
            <a:r>
              <a:rPr lang="zh-CN" altLang="en-US" sz="1600" b="1" dirty="0">
                <a:solidFill>
                  <a:srgbClr val="C00000"/>
                </a:solidFill>
              </a:rPr>
              <a:t>直接复制机器数，</a:t>
            </a:r>
            <a:r>
              <a:rPr lang="zh-CN" altLang="en-US" sz="1600" b="1" dirty="0">
                <a:solidFill>
                  <a:srgbClr val="0000CC"/>
                </a:solidFill>
              </a:rPr>
              <a:t>然后按要求的数据类型解释该机器数；</a:t>
            </a:r>
            <a:endParaRPr lang="en-US" altLang="zh-CN" sz="1600" b="1" dirty="0">
              <a:solidFill>
                <a:srgbClr val="0000CC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1800" b="1" dirty="0">
                <a:solidFill>
                  <a:srgbClr val="0000CC"/>
                </a:solidFill>
              </a:rPr>
              <a:t>不同字节</a:t>
            </a:r>
            <a:r>
              <a:rPr lang="zh-CN" altLang="en-US" sz="1800" dirty="0"/>
              <a:t>数据之间的赋值（整数）</a:t>
            </a:r>
            <a:endParaRPr lang="en-US" altLang="zh-CN" sz="1800" dirty="0"/>
          </a:p>
          <a:p>
            <a:pPr marL="971550" lvl="1"/>
            <a:r>
              <a:rPr lang="zh-CN" altLang="en-US" sz="1600" b="1" dirty="0">
                <a:solidFill>
                  <a:srgbClr val="C00000"/>
                </a:solidFill>
              </a:rPr>
              <a:t>原则：对于有符号数，赋值后若能精确表示，不改变数据的符号；</a:t>
            </a:r>
            <a:endParaRPr lang="en-US" altLang="zh-CN" sz="1600" b="1" dirty="0">
              <a:solidFill>
                <a:srgbClr val="C00000"/>
              </a:solidFill>
            </a:endParaRPr>
          </a:p>
          <a:p>
            <a:pPr marL="971550" lvl="1"/>
            <a:r>
              <a:rPr lang="zh-CN" altLang="en-US" sz="1600" b="1" dirty="0">
                <a:solidFill>
                  <a:srgbClr val="006600"/>
                </a:solidFill>
              </a:rPr>
              <a:t>短字节类型</a:t>
            </a:r>
            <a:r>
              <a:rPr lang="en-US" altLang="zh-CN" sz="1600" b="1" dirty="0">
                <a:solidFill>
                  <a:srgbClr val="006600"/>
                </a:solidFill>
                <a:sym typeface="Wingdings" panose="05000000000000000000" pitchFamily="2" charset="2"/>
              </a:rPr>
              <a:t></a:t>
            </a:r>
            <a:r>
              <a:rPr lang="zh-CN" altLang="en-US" sz="1600" b="1" dirty="0">
                <a:solidFill>
                  <a:srgbClr val="006600"/>
                </a:solidFill>
                <a:sym typeface="Wingdings" panose="05000000000000000000" pitchFamily="2" charset="2"/>
              </a:rPr>
              <a:t>长字节类型</a:t>
            </a:r>
            <a:r>
              <a:rPr lang="zh-CN" altLang="en-US" sz="1600" dirty="0">
                <a:sym typeface="Wingdings" panose="05000000000000000000" pitchFamily="2" charset="2"/>
              </a:rPr>
              <a:t>：将短字节数据的机器数复制到长字节数据的低位字节中，长字节数据的高位进行</a:t>
            </a:r>
            <a:r>
              <a:rPr lang="zh-CN" altLang="en-US" sz="1600" b="1" dirty="0">
                <a:solidFill>
                  <a:srgbClr val="C00000"/>
                </a:solidFill>
                <a:sym typeface="Wingdings" panose="05000000000000000000" pitchFamily="2" charset="2"/>
              </a:rPr>
              <a:t>符号位扩展</a:t>
            </a:r>
            <a:r>
              <a:rPr lang="zh-CN" altLang="en-US" sz="1600" dirty="0">
                <a:sym typeface="Wingdings" panose="05000000000000000000" pitchFamily="2" charset="2"/>
              </a:rPr>
              <a:t>；</a:t>
            </a:r>
            <a:endParaRPr lang="en-US" altLang="zh-CN" sz="1600" dirty="0">
              <a:sym typeface="Wingdings" panose="05000000000000000000" pitchFamily="2" charset="2"/>
            </a:endParaRPr>
          </a:p>
          <a:p>
            <a:pPr marL="1543050" lvl="3" indent="-342900">
              <a:buFont typeface="Arial" panose="020B0604020202020204" pitchFamily="34" charset="0"/>
              <a:buChar char="•"/>
            </a:pPr>
            <a:r>
              <a:rPr lang="zh-CN" altLang="en-US" sz="1400" dirty="0">
                <a:sym typeface="Wingdings" panose="05000000000000000000" pitchFamily="2" charset="2"/>
              </a:rPr>
              <a:t>若</a:t>
            </a:r>
            <a:r>
              <a:rPr lang="zh-CN" altLang="en-US" sz="1400" b="1" dirty="0">
                <a:solidFill>
                  <a:srgbClr val="C00000"/>
                </a:solidFill>
                <a:sym typeface="Wingdings" panose="05000000000000000000" pitchFamily="2" charset="2"/>
              </a:rPr>
              <a:t>短字节</a:t>
            </a:r>
            <a:r>
              <a:rPr lang="zh-CN" altLang="en-US" sz="1400" b="1" dirty="0">
                <a:solidFill>
                  <a:srgbClr val="0000CC"/>
                </a:solidFill>
                <a:sym typeface="Wingdings" panose="05000000000000000000" pitchFamily="2" charset="2"/>
              </a:rPr>
              <a:t>数为</a:t>
            </a:r>
            <a:r>
              <a:rPr lang="zh-CN" altLang="en-US" sz="1400" b="1" dirty="0">
                <a:solidFill>
                  <a:srgbClr val="C00000"/>
                </a:solidFill>
                <a:sym typeface="Wingdings" panose="05000000000000000000" pitchFamily="2" charset="2"/>
              </a:rPr>
              <a:t>无符号数</a:t>
            </a:r>
            <a:r>
              <a:rPr lang="zh-CN" altLang="en-US" sz="1400" dirty="0">
                <a:sym typeface="Wingdings" panose="05000000000000000000" pitchFamily="2" charset="2"/>
              </a:rPr>
              <a:t>，理解为正数，长字节数据按正数进行符号位扩展；</a:t>
            </a:r>
            <a:endParaRPr lang="en-US" altLang="zh-CN" sz="1400" dirty="0">
              <a:sym typeface="Wingdings" panose="05000000000000000000" pitchFamily="2" charset="2"/>
            </a:endParaRPr>
          </a:p>
          <a:p>
            <a:pPr marL="1543050" lvl="3" indent="-342900">
              <a:buFont typeface="Arial" panose="020B0604020202020204" pitchFamily="34" charset="0"/>
              <a:buChar char="•"/>
            </a:pPr>
            <a:r>
              <a:rPr lang="zh-CN" altLang="en-US" sz="1400" dirty="0">
                <a:sym typeface="Wingdings" panose="05000000000000000000" pitchFamily="2" charset="2"/>
              </a:rPr>
              <a:t>若</a:t>
            </a:r>
            <a:r>
              <a:rPr lang="zh-CN" altLang="en-US" sz="1400" b="1" dirty="0">
                <a:solidFill>
                  <a:srgbClr val="C00000"/>
                </a:solidFill>
                <a:sym typeface="Wingdings" panose="05000000000000000000" pitchFamily="2" charset="2"/>
              </a:rPr>
              <a:t>长字节</a:t>
            </a:r>
            <a:r>
              <a:rPr lang="zh-CN" altLang="en-US" sz="1400" b="1" dirty="0">
                <a:solidFill>
                  <a:srgbClr val="0000CC"/>
                </a:solidFill>
                <a:sym typeface="Wingdings" panose="05000000000000000000" pitchFamily="2" charset="2"/>
              </a:rPr>
              <a:t>数为</a:t>
            </a:r>
            <a:r>
              <a:rPr lang="zh-CN" altLang="en-US" sz="1400" b="1" dirty="0">
                <a:solidFill>
                  <a:srgbClr val="C00000"/>
                </a:solidFill>
                <a:sym typeface="Wingdings" panose="05000000000000000000" pitchFamily="2" charset="2"/>
              </a:rPr>
              <a:t>无符号数</a:t>
            </a:r>
            <a:r>
              <a:rPr lang="zh-CN" altLang="en-US" sz="1400" dirty="0">
                <a:sym typeface="Wingdings" panose="05000000000000000000" pitchFamily="2" charset="2"/>
              </a:rPr>
              <a:t>，正常进行符号位扩展；</a:t>
            </a:r>
            <a:endParaRPr lang="en-US" altLang="zh-CN" sz="1400" dirty="0">
              <a:sym typeface="Wingdings" panose="05000000000000000000" pitchFamily="2" charset="2"/>
            </a:endParaRPr>
          </a:p>
          <a:p>
            <a:pPr marL="971550" lvl="1"/>
            <a:r>
              <a:rPr lang="zh-CN" altLang="en-US" sz="1600" b="1" dirty="0">
                <a:solidFill>
                  <a:srgbClr val="006600"/>
                </a:solidFill>
              </a:rPr>
              <a:t>长字节类型</a:t>
            </a:r>
            <a:r>
              <a:rPr lang="en-US" altLang="zh-CN" sz="1600" b="1" dirty="0">
                <a:solidFill>
                  <a:srgbClr val="006600"/>
                </a:solidFill>
                <a:sym typeface="Wingdings" panose="05000000000000000000" pitchFamily="2" charset="2"/>
              </a:rPr>
              <a:t></a:t>
            </a:r>
            <a:r>
              <a:rPr lang="zh-CN" altLang="en-US" sz="1600" b="1" dirty="0">
                <a:solidFill>
                  <a:srgbClr val="006600"/>
                </a:solidFill>
                <a:sym typeface="Wingdings" panose="05000000000000000000" pitchFamily="2" charset="2"/>
              </a:rPr>
              <a:t>短字节类型</a:t>
            </a:r>
            <a:r>
              <a:rPr lang="zh-CN" altLang="en-US" sz="1600" dirty="0">
                <a:sym typeface="Wingdings" panose="05000000000000000000" pitchFamily="2" charset="2"/>
              </a:rPr>
              <a:t>：</a:t>
            </a:r>
            <a:r>
              <a:rPr lang="zh-CN" altLang="en-US" sz="1600" b="1" dirty="0">
                <a:solidFill>
                  <a:srgbClr val="C00000"/>
                </a:solidFill>
                <a:sym typeface="Wingdings" panose="05000000000000000000" pitchFamily="2" charset="2"/>
              </a:rPr>
              <a:t>截取</a:t>
            </a:r>
            <a:r>
              <a:rPr lang="zh-CN" altLang="en-US" sz="1600" dirty="0">
                <a:sym typeface="Wingdings" panose="05000000000000000000" pitchFamily="2" charset="2"/>
              </a:rPr>
              <a:t>长字节数据机器数的低位字节到短字节数据中，截取后的最高位作为短字节数据的符号位；</a:t>
            </a:r>
            <a:endParaRPr lang="en-US" altLang="zh-CN" sz="1600" dirty="0"/>
          </a:p>
          <a:p>
            <a:pPr marL="457200" indent="-457200">
              <a:buFont typeface="Wingdings" panose="05000000000000000000" pitchFamily="2" charset="2"/>
              <a:buChar char="l"/>
            </a:pPr>
            <a:r>
              <a:rPr lang="zh-CN" altLang="en-US" sz="1800" b="1" dirty="0"/>
              <a:t>对于不同类型数据的</a:t>
            </a:r>
            <a:r>
              <a:rPr lang="zh-CN" altLang="en-US" sz="1800" b="1" dirty="0">
                <a:solidFill>
                  <a:srgbClr val="006600"/>
                </a:solidFill>
              </a:rPr>
              <a:t>混合运算</a:t>
            </a:r>
            <a:r>
              <a:rPr lang="zh-CN" altLang="en-US" sz="1800" b="1" dirty="0"/>
              <a:t>，数据类型之间的</a:t>
            </a:r>
            <a:r>
              <a:rPr lang="zh-CN" altLang="en-US" sz="1800" b="1" dirty="0">
                <a:solidFill>
                  <a:srgbClr val="006600"/>
                </a:solidFill>
              </a:rPr>
              <a:t>隐式自动转换</a:t>
            </a:r>
            <a:r>
              <a:rPr lang="zh-CN" altLang="en-US" sz="1800" b="1" dirty="0">
                <a:solidFill>
                  <a:srgbClr val="C00000"/>
                </a:solidFill>
              </a:rPr>
              <a:t>，以不丢失数据为原则</a:t>
            </a:r>
            <a:endParaRPr lang="en-US" altLang="zh-CN" sz="1800" b="1" dirty="0">
              <a:solidFill>
                <a:srgbClr val="C00000"/>
              </a:solidFill>
            </a:endParaRPr>
          </a:p>
          <a:p>
            <a:pPr marL="1085850" lvl="1" indent="-457200"/>
            <a:r>
              <a:rPr lang="zh-CN" altLang="en-US" sz="1600" b="1" dirty="0">
                <a:solidFill>
                  <a:srgbClr val="0000CC"/>
                </a:solidFill>
              </a:rPr>
              <a:t>短字节数据类型</a:t>
            </a:r>
            <a:r>
              <a:rPr lang="en-US" altLang="zh-CN" sz="1600" b="1" dirty="0">
                <a:solidFill>
                  <a:srgbClr val="0000CC"/>
                </a:solidFill>
                <a:sym typeface="Wingdings" panose="05000000000000000000" pitchFamily="2" charset="2"/>
              </a:rPr>
              <a:t></a:t>
            </a:r>
            <a:r>
              <a:rPr lang="zh-CN" altLang="en-US" sz="1600" b="1" dirty="0">
                <a:solidFill>
                  <a:srgbClr val="0000CC"/>
                </a:solidFill>
                <a:sym typeface="Wingdings" panose="05000000000000000000" pitchFamily="2" charset="2"/>
              </a:rPr>
              <a:t>长字节数据类型</a:t>
            </a:r>
            <a:r>
              <a:rPr lang="zh-CN" altLang="en-US" sz="1600" dirty="0">
                <a:sym typeface="Wingdings" panose="05000000000000000000" pitchFamily="2" charset="2"/>
              </a:rPr>
              <a:t>；</a:t>
            </a:r>
            <a:endParaRPr lang="en-US" altLang="zh-CN" sz="1600" dirty="0">
              <a:sym typeface="Wingdings" panose="05000000000000000000" pitchFamily="2" charset="2"/>
            </a:endParaRPr>
          </a:p>
          <a:p>
            <a:pPr marL="1085850" lvl="1" indent="-457200"/>
            <a:r>
              <a:rPr lang="zh-CN" altLang="en-US" sz="1600" b="1" dirty="0">
                <a:solidFill>
                  <a:srgbClr val="0000CC"/>
                </a:solidFill>
              </a:rPr>
              <a:t>范围小的数据类型</a:t>
            </a:r>
            <a:r>
              <a:rPr lang="en-US" altLang="zh-CN" sz="1600" b="1" dirty="0">
                <a:solidFill>
                  <a:srgbClr val="0000CC"/>
                </a:solidFill>
                <a:sym typeface="Wingdings" panose="05000000000000000000" pitchFamily="2" charset="2"/>
              </a:rPr>
              <a:t></a:t>
            </a:r>
            <a:r>
              <a:rPr lang="zh-CN" altLang="en-US" sz="1600" b="1" dirty="0">
                <a:solidFill>
                  <a:srgbClr val="0000CC"/>
                </a:solidFill>
                <a:sym typeface="Wingdings" panose="05000000000000000000" pitchFamily="2" charset="2"/>
              </a:rPr>
              <a:t>范围大的数据类型</a:t>
            </a:r>
            <a:r>
              <a:rPr lang="zh-CN" altLang="en-US" sz="1600" dirty="0">
                <a:sym typeface="Wingdings" panose="05000000000000000000" pitchFamily="2" charset="2"/>
              </a:rPr>
              <a:t>：有符号</a:t>
            </a:r>
            <a:r>
              <a:rPr lang="en-US" altLang="zh-CN" sz="1600" dirty="0">
                <a:sym typeface="Wingdings" panose="05000000000000000000" pitchFamily="2" charset="2"/>
              </a:rPr>
              <a:t></a:t>
            </a:r>
            <a:r>
              <a:rPr lang="zh-CN" altLang="en-US" sz="1600" dirty="0">
                <a:sym typeface="Wingdings" panose="05000000000000000000" pitchFamily="2" charset="2"/>
              </a:rPr>
              <a:t>无符号，整型</a:t>
            </a:r>
            <a:r>
              <a:rPr lang="en-US" altLang="zh-CN" sz="1600" dirty="0">
                <a:sym typeface="Wingdings" panose="05000000000000000000" pitchFamily="2" charset="2"/>
              </a:rPr>
              <a:t></a:t>
            </a:r>
            <a:r>
              <a:rPr lang="zh-CN" altLang="en-US" sz="1600" dirty="0">
                <a:sym typeface="Wingdings" panose="05000000000000000000" pitchFamily="2" charset="2"/>
              </a:rPr>
              <a:t>浮点</a:t>
            </a:r>
            <a:endParaRPr lang="en-US" altLang="zh-CN" sz="1600" dirty="0"/>
          </a:p>
          <a:p>
            <a:pPr marL="457200" indent="-457200">
              <a:buFont typeface="Wingdings" panose="05000000000000000000" pitchFamily="2" charset="2"/>
              <a:buChar char="l"/>
            </a:pPr>
            <a:r>
              <a:rPr lang="zh-CN" altLang="en-US" sz="1800" dirty="0"/>
              <a:t>浮点数</a:t>
            </a:r>
            <a:r>
              <a:rPr lang="en-US" altLang="zh-CN" sz="1800" dirty="0">
                <a:sym typeface="Wingdings" panose="05000000000000000000" pitchFamily="2" charset="2"/>
              </a:rPr>
              <a:t></a:t>
            </a:r>
            <a:r>
              <a:rPr lang="zh-CN" altLang="en-US" sz="1800" dirty="0">
                <a:sym typeface="Wingdings" panose="05000000000000000000" pitchFamily="2" charset="2"/>
              </a:rPr>
              <a:t>整型：取整；</a:t>
            </a:r>
            <a:endParaRPr lang="en-US" altLang="zh-CN" sz="1800" dirty="0"/>
          </a:p>
          <a:p>
            <a:pPr marL="457200" indent="-457200">
              <a:buFont typeface="Wingdings" panose="05000000000000000000" pitchFamily="2" charset="2"/>
              <a:buChar char="l"/>
            </a:pPr>
            <a:r>
              <a:rPr lang="zh-CN" altLang="en-US" sz="1800" dirty="0"/>
              <a:t>整型</a:t>
            </a:r>
            <a:r>
              <a:rPr lang="en-US" altLang="zh-CN" sz="1800" dirty="0">
                <a:sym typeface="Wingdings" panose="05000000000000000000" pitchFamily="2" charset="2"/>
              </a:rPr>
              <a:t></a:t>
            </a:r>
            <a:r>
              <a:rPr lang="zh-CN" altLang="en-US" sz="1800" dirty="0">
                <a:sym typeface="Wingdings" panose="05000000000000000000" pitchFamily="2" charset="2"/>
              </a:rPr>
              <a:t>浮点型：按浮点数格式存储；</a:t>
            </a:r>
            <a:endParaRPr lang="zh-CN" altLang="en-US" sz="1800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58210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2AAAD4-512C-4355-85A3-174F4EA5A808}" type="slidenum">
              <a:rPr lang="zh-CN" altLang="en-US" smtClean="0"/>
              <a:pPr>
                <a:defRPr/>
              </a:pPr>
              <a:t>126</a:t>
            </a:fld>
            <a:endParaRPr lang="en-US" altLang="zh-CN"/>
          </a:p>
        </p:txBody>
      </p:sp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786061" y="842777"/>
            <a:ext cx="7834064" cy="1540011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zh-CN" alt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Microsoft Yahei" panose="020B0503020204020204" pitchFamily="34" charset="-122"/>
              </a:rPr>
              <a:t>一个</a:t>
            </a: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Microsoft Yahei" panose="020B0503020204020204" pitchFamily="34" charset="-122"/>
              </a:rPr>
              <a:t>C</a:t>
            </a:r>
            <a:r>
              <a:rPr lang="zh-CN" alt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Microsoft Yahei" panose="020B0503020204020204" pitchFamily="34" charset="-122"/>
              </a:rPr>
              <a:t>语言程序在一台</a:t>
            </a: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Microsoft Yahei" panose="020B0503020204020204" pitchFamily="34" charset="-122"/>
              </a:rPr>
              <a:t>32</a:t>
            </a:r>
            <a:r>
              <a:rPr lang="zh-CN" alt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Microsoft Yahei" panose="020B0503020204020204" pitchFamily="34" charset="-122"/>
              </a:rPr>
              <a:t>位机上运行。程序定义了三个变量</a:t>
            </a: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Microsoft Yahei" panose="020B0503020204020204" pitchFamily="34" charset="-122"/>
              </a:rPr>
              <a:t>int x=127,z; short y=-9</a:t>
            </a:r>
            <a:r>
              <a:rPr lang="zh-CN" alt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Microsoft Yahei" panose="020B0503020204020204" pitchFamily="34" charset="-122"/>
              </a:rPr>
              <a:t>。执行赋值语句</a:t>
            </a: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Microsoft Yahei" panose="020B0503020204020204" pitchFamily="34" charset="-122"/>
              </a:rPr>
              <a:t>z=</a:t>
            </a:r>
            <a:r>
              <a:rPr lang="en-US" altLang="zh-CN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Microsoft Yahei" panose="020B0503020204020204" pitchFamily="34" charset="-122"/>
              </a:rPr>
              <a:t>x+y</a:t>
            </a:r>
            <a:r>
              <a:rPr lang="zh-CN" alt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Microsoft Yahei" panose="020B0503020204020204" pitchFamily="34" charset="-122"/>
              </a:rPr>
              <a:t>后，</a:t>
            </a:r>
            <a:r>
              <a:rPr lang="en-US" altLang="zh-CN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Microsoft Yahei" panose="020B0503020204020204" pitchFamily="34" charset="-122"/>
              </a:rPr>
              <a:t>x,y,z</a:t>
            </a:r>
            <a:r>
              <a:rPr lang="zh-CN" alt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Microsoft Yahei" panose="020B0503020204020204" pitchFamily="34" charset="-122"/>
              </a:rPr>
              <a:t>的值分别是（）。</a:t>
            </a:r>
            <a:endParaRPr lang="en-US" altLang="zh-CN" sz="2400" dirty="0">
              <a:solidFill>
                <a:srgbClr val="0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1418600" y="2911439"/>
            <a:ext cx="4429267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Microsoft Yahei" panose="020B0503020204020204" pitchFamily="34" charset="-122"/>
              </a:rPr>
              <a:t>x=0000007FH,y=FFF9H, z=00000076H</a:t>
            </a:r>
            <a:endParaRPr lang="zh-CN" altLang="en-US" sz="2000" dirty="0">
              <a:solidFill>
                <a:srgbClr val="0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4"/>
            </p:custDataLst>
          </p:nvPr>
        </p:nvSpPr>
        <p:spPr>
          <a:xfrm>
            <a:off x="1418600" y="3527947"/>
            <a:ext cx="4429267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Microsoft Yahei" panose="020B0503020204020204" pitchFamily="34" charset="-122"/>
              </a:rPr>
              <a:t>x=0000007FH,y=FFF9H, z=FFFF0076H</a:t>
            </a:r>
            <a:endParaRPr lang="zh-CN" altLang="en-US" sz="2000" dirty="0">
              <a:solidFill>
                <a:srgbClr val="0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7" name="文本框 6"/>
          <p:cNvSpPr txBox="1"/>
          <p:nvPr>
            <p:custDataLst>
              <p:tags r:id="rId5"/>
            </p:custDataLst>
          </p:nvPr>
        </p:nvSpPr>
        <p:spPr>
          <a:xfrm>
            <a:off x="1418600" y="4118024"/>
            <a:ext cx="4429267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Microsoft Yahei" panose="020B0503020204020204" pitchFamily="34" charset="-122"/>
              </a:rPr>
              <a:t>x=0000007FH,y=FFF7H, z=FFFF0076H</a:t>
            </a:r>
            <a:endParaRPr lang="zh-CN" altLang="en-US" sz="2000" dirty="0">
              <a:solidFill>
                <a:srgbClr val="0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8" name="文本框 7"/>
          <p:cNvSpPr txBox="1"/>
          <p:nvPr>
            <p:custDataLst>
              <p:tags r:id="rId6"/>
            </p:custDataLst>
          </p:nvPr>
        </p:nvSpPr>
        <p:spPr>
          <a:xfrm>
            <a:off x="1418600" y="4751674"/>
            <a:ext cx="45720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Microsoft Yahei" panose="020B0503020204020204" pitchFamily="34" charset="-122"/>
              </a:rPr>
              <a:t>x=0000007FH,y=FFF7H, z=00000076H</a:t>
            </a:r>
            <a:endParaRPr lang="zh-CN" altLang="en-US" sz="2000" dirty="0">
              <a:solidFill>
                <a:srgbClr val="0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9" name="椭圆 8"/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704225" y="2975732"/>
            <a:ext cx="514350" cy="514350"/>
          </a:xfrm>
          <a:prstGeom prst="ellipse">
            <a:avLst/>
          </a:prstGeom>
          <a:solidFill>
            <a:srgbClr val="808080"/>
          </a:solidFill>
          <a:ln w="127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200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Microsoft Yahei" panose="020B0503020204020204" pitchFamily="34" charset="-122"/>
              </a:rPr>
              <a:t>A</a:t>
            </a:r>
            <a:endParaRPr lang="zh-CN" altLang="en-US" sz="200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10" name="椭圆 9"/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704225" y="3592240"/>
            <a:ext cx="514350" cy="514350"/>
          </a:xfrm>
          <a:prstGeom prst="ellipse">
            <a:avLst/>
          </a:prstGeom>
          <a:solidFill>
            <a:srgbClr val="808080"/>
          </a:solidFill>
          <a:ln w="127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200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Microsoft Yahei" panose="020B0503020204020204" pitchFamily="34" charset="-122"/>
              </a:rPr>
              <a:t>B</a:t>
            </a:r>
            <a:endParaRPr lang="zh-CN" altLang="en-US" sz="200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11" name="椭圆 10"/>
          <p:cNvSpPr>
            <a:spLocks noChangeAspect="1"/>
          </p:cNvSpPr>
          <p:nvPr>
            <p:custDataLst>
              <p:tags r:id="rId9"/>
            </p:custDataLst>
          </p:nvPr>
        </p:nvSpPr>
        <p:spPr>
          <a:xfrm>
            <a:off x="704225" y="4182317"/>
            <a:ext cx="514350" cy="514350"/>
          </a:xfrm>
          <a:prstGeom prst="ellipse">
            <a:avLst/>
          </a:prstGeom>
          <a:solidFill>
            <a:srgbClr val="808080"/>
          </a:solidFill>
          <a:ln w="127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200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Microsoft Yahei" panose="020B0503020204020204" pitchFamily="34" charset="-122"/>
              </a:rPr>
              <a:t>C</a:t>
            </a:r>
            <a:endParaRPr lang="zh-CN" altLang="en-US" sz="200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13" name="圆角矩形 12"/>
          <p:cNvSpPr/>
          <p:nvPr>
            <p:custDataLst>
              <p:tags r:id="rId10"/>
            </p:custDataLst>
          </p:nvPr>
        </p:nvSpPr>
        <p:spPr>
          <a:xfrm>
            <a:off x="61722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提交</a:t>
            </a:r>
          </a:p>
        </p:txBody>
      </p:sp>
      <p:sp>
        <p:nvSpPr>
          <p:cNvPr id="20" name="矩形 19"/>
          <p:cNvSpPr/>
          <p:nvPr>
            <p:custDataLst>
              <p:tags r:id="rId11"/>
            </p:custDataLst>
          </p:nvPr>
        </p:nvSpPr>
        <p:spPr>
          <a:xfrm>
            <a:off x="9525000" y="0"/>
            <a:ext cx="3840480" cy="6858000"/>
          </a:xfrm>
          <a:prstGeom prst="rect">
            <a:avLst/>
          </a:prstGeom>
          <a:solidFill>
            <a:srgbClr val="FFFFFF"/>
          </a:solidFill>
          <a:ln w="12700" cmpd="sng">
            <a:solidFill>
              <a:srgbClr val="9B9B9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5" name="文本框 24"/>
          <p:cNvSpPr txBox="1"/>
          <p:nvPr>
            <p:custDataLst>
              <p:tags r:id="rId12"/>
            </p:custDataLst>
          </p:nvPr>
        </p:nvSpPr>
        <p:spPr>
          <a:xfrm>
            <a:off x="9613900" y="6326832"/>
            <a:ext cx="3662680" cy="461665"/>
          </a:xfrm>
          <a:prstGeom prst="rect">
            <a:avLst/>
          </a:prstGeom>
          <a:solidFill>
            <a:srgbClr val="FBFAEF"/>
          </a:solidFill>
          <a:ln w="12700"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FFFFFF"/>
                </a:solidFill>
              </a14:hiddenLine>
            </a:ext>
          </a:extLst>
        </p:spPr>
        <p:txBody>
          <a:bodyPr vert="horz" rtlCol="0" anchor="ctr">
            <a:spAutoFit/>
          </a:bodyPr>
          <a:lstStyle/>
          <a:p>
            <a:r>
              <a:rPr lang="zh-CN" altLang="en-US" sz="120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可为此题添加文本、图片、公式等解析，且需将内容全部放在本区域内。正常使用需</a:t>
            </a:r>
            <a:r>
              <a:rPr lang="en-US" altLang="zh-CN" sz="120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3.0</a:t>
            </a:r>
            <a:r>
              <a:rPr lang="zh-CN" altLang="en-US" sz="120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以上版本</a:t>
            </a:r>
          </a:p>
        </p:txBody>
      </p:sp>
      <p:sp>
        <p:nvSpPr>
          <p:cNvPr id="26" name="文本框 25"/>
          <p:cNvSpPr txBox="1"/>
          <p:nvPr>
            <p:custDataLst>
              <p:tags r:id="rId13"/>
            </p:custDataLst>
          </p:nvPr>
        </p:nvSpPr>
        <p:spPr>
          <a:xfrm>
            <a:off x="9779000" y="1270000"/>
            <a:ext cx="3332480" cy="3170099"/>
          </a:xfrm>
          <a:prstGeom prst="rect">
            <a:avLst/>
          </a:prstGeom>
          <a:noFill/>
        </p:spPr>
        <p:txBody>
          <a:bodyPr vert="horz" rtlCol="0" anchor="t" anchorCtr="0">
            <a:spAutoFit/>
          </a:bodyPr>
          <a:lstStyle/>
          <a:p>
            <a:pPr lvl="0"/>
            <a:r>
              <a:rPr lang="en-US" altLang="zh-CN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D</a:t>
            </a:r>
            <a:r>
              <a:rPr lang="zh-CN" altLang="en-US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。</a:t>
            </a:r>
            <a:endParaRPr lang="en-US" altLang="zh-CN" sz="20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  <a:p>
            <a:pPr lvl="0"/>
            <a:endParaRPr lang="en-US" altLang="zh-CN" sz="20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  <a:p>
            <a:pPr lvl="0"/>
            <a:r>
              <a:rPr lang="zh-CN" altLang="en-US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注意运算时短整型</a:t>
            </a:r>
            <a:r>
              <a:rPr lang="en-US" altLang="zh-CN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y</a:t>
            </a:r>
            <a:r>
              <a:rPr lang="zh-CN" altLang="en-US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被强制转换为</a:t>
            </a:r>
            <a:r>
              <a:rPr lang="en-US" altLang="zh-CN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int</a:t>
            </a:r>
            <a:r>
              <a:rPr lang="zh-CN" altLang="en-US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型，且高位</a:t>
            </a:r>
            <a:r>
              <a:rPr lang="en-US" altLang="zh-CN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2</a:t>
            </a:r>
            <a:r>
              <a:rPr lang="zh-CN" altLang="en-US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字节采用符号位扩展填充，结果是整型。</a:t>
            </a:r>
            <a:endParaRPr lang="en-US" altLang="zh-CN" sz="20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  <a:p>
            <a:pPr lvl="0"/>
            <a:r>
              <a:rPr lang="en-US" altLang="zh-CN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short y=-9</a:t>
            </a:r>
            <a:r>
              <a:rPr lang="zh-CN" altLang="en-US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，短整型</a:t>
            </a:r>
            <a:r>
              <a:rPr lang="en-US" altLang="zh-CN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y</a:t>
            </a:r>
            <a:r>
              <a:rPr lang="zh-CN" altLang="en-US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被强制转换为</a:t>
            </a:r>
            <a:r>
              <a:rPr lang="en-US" altLang="zh-CN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int</a:t>
            </a:r>
            <a:r>
              <a:rPr lang="zh-CN" altLang="en-US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型，高位字节采用符号位扩展成：</a:t>
            </a:r>
            <a:r>
              <a:rPr lang="en-US" altLang="zh-CN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FFFFFFF7H</a:t>
            </a:r>
            <a:r>
              <a:rPr lang="zh-CN" altLang="en-US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。</a:t>
            </a:r>
          </a:p>
        </p:txBody>
      </p:sp>
      <p:grpSp>
        <p:nvGrpSpPr>
          <p:cNvPr id="24" name="组合 23"/>
          <p:cNvGrpSpPr/>
          <p:nvPr>
            <p:custDataLst>
              <p:tags r:id="rId14"/>
            </p:custDataLst>
          </p:nvPr>
        </p:nvGrpSpPr>
        <p:grpSpPr>
          <a:xfrm>
            <a:off x="9537700" y="0"/>
            <a:ext cx="3815080" cy="647700"/>
            <a:chOff x="9537700" y="0"/>
            <a:chExt cx="3815080" cy="647700"/>
          </a:xfrm>
        </p:grpSpPr>
        <p:sp>
          <p:nvSpPr>
            <p:cNvPr id="21" name="RemarkBack"/>
            <p:cNvSpPr/>
            <p:nvPr>
              <p:custDataLst>
                <p:tags r:id="rId26"/>
              </p:custDataLst>
            </p:nvPr>
          </p:nvSpPr>
          <p:spPr>
            <a:xfrm>
              <a:off x="9537700" y="12700"/>
              <a:ext cx="3815080" cy="635000"/>
            </a:xfrm>
            <a:prstGeom prst="rect">
              <a:avLst/>
            </a:prstGeom>
            <a:solidFill>
              <a:srgbClr val="F6F7F8"/>
            </a:solidFill>
            <a:ln w="25400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RemarkBlock"/>
            <p:cNvSpPr/>
            <p:nvPr>
              <p:custDataLst>
                <p:tags r:id="rId27"/>
              </p:custDataLst>
            </p:nvPr>
          </p:nvSpPr>
          <p:spPr>
            <a:xfrm>
              <a:off x="9537700" y="12700"/>
              <a:ext cx="190500" cy="635000"/>
            </a:xfrm>
            <a:prstGeom prst="rect">
              <a:avLst/>
            </a:prstGeom>
            <a:solidFill>
              <a:srgbClr val="639EF4"/>
            </a:solidFill>
            <a:ln w="25400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RemarkTitleText"/>
            <p:cNvSpPr txBox="1"/>
            <p:nvPr>
              <p:custDataLst>
                <p:tags r:id="rId28"/>
              </p:custDataLst>
            </p:nvPr>
          </p:nvSpPr>
          <p:spPr>
            <a:xfrm>
              <a:off x="9779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答案解析</a:t>
              </a:r>
            </a:p>
          </p:txBody>
        </p:sp>
      </p:grpSp>
      <p:sp>
        <p:nvSpPr>
          <p:cNvPr id="19" name="RemarkBack"/>
          <p:cNvSpPr/>
          <p:nvPr>
            <p:custDataLst>
              <p:tags r:id="rId15"/>
            </p:custDataLst>
          </p:nvPr>
        </p:nvSpPr>
        <p:spPr>
          <a:xfrm>
            <a:off x="9537700" y="12700"/>
            <a:ext cx="3815080" cy="635000"/>
          </a:xfrm>
          <a:prstGeom prst="rect">
            <a:avLst/>
          </a:prstGeom>
          <a:solidFill>
            <a:srgbClr val="F6F7F8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RemarkBlock"/>
          <p:cNvSpPr/>
          <p:nvPr>
            <p:custDataLst>
              <p:tags r:id="rId16"/>
            </p:custDataLst>
          </p:nvPr>
        </p:nvSpPr>
        <p:spPr>
          <a:xfrm>
            <a:off x="9537700" y="12700"/>
            <a:ext cx="190500" cy="635000"/>
          </a:xfrm>
          <a:prstGeom prst="rect">
            <a:avLst/>
          </a:prstGeom>
          <a:solidFill>
            <a:srgbClr val="639EF4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RemarkTitleText"/>
          <p:cNvSpPr txBox="1"/>
          <p:nvPr>
            <p:custDataLst>
              <p:tags r:id="rId17"/>
            </p:custDataLst>
          </p:nvPr>
        </p:nvSpPr>
        <p:spPr>
          <a:xfrm>
            <a:off x="9779000" y="0"/>
            <a:ext cx="1905000" cy="635000"/>
          </a:xfrm>
          <a:prstGeom prst="rect">
            <a:avLst/>
          </a:prstGeom>
          <a:noFill/>
        </p:spPr>
        <p:txBody>
          <a:bodyPr vert="horz" wrap="none" rtlCol="0" anchor="ctr" anchorCtr="0">
            <a:noAutofit/>
          </a:bodyPr>
          <a:lstStyle/>
          <a:p>
            <a:r>
              <a:rPr lang="zh-CN" altLang="en-US" smtClean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答案解析</a:t>
            </a:r>
            <a:endParaRPr lang="zh-CN" altLang="en-US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30" name="椭圆 29">
            <a:extLst>
              <a:ext uri="{FF2B5EF4-FFF2-40B4-BE49-F238E27FC236}">
                <a16:creationId xmlns:a16="http://schemas.microsoft.com/office/drawing/2014/main" id="{5FF9888B-0A5B-4060-8B1A-9CA21B39821D}"/>
              </a:ext>
            </a:extLst>
          </p:cNvPr>
          <p:cNvSpPr>
            <a:spLocks noChangeAspect="1"/>
          </p:cNvSpPr>
          <p:nvPr>
            <p:custDataLst>
              <p:tags r:id="rId18"/>
            </p:custDataLst>
          </p:nvPr>
        </p:nvSpPr>
        <p:spPr>
          <a:xfrm>
            <a:off x="704225" y="4751674"/>
            <a:ext cx="514350" cy="514350"/>
          </a:xfrm>
          <a:prstGeom prst="ellipse">
            <a:avLst/>
          </a:prstGeom>
          <a:solidFill>
            <a:srgbClr val="808080"/>
          </a:solidFill>
          <a:ln w="127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200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Microsoft Yahei" panose="020B0503020204020204" pitchFamily="34" charset="-122"/>
              </a:rPr>
              <a:t>D</a:t>
            </a:r>
            <a:endParaRPr lang="zh-CN" altLang="en-US" sz="200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31" name="对话气泡: 圆角矩形 30">
            <a:extLst>
              <a:ext uri="{FF2B5EF4-FFF2-40B4-BE49-F238E27FC236}">
                <a16:creationId xmlns:a16="http://schemas.microsoft.com/office/drawing/2014/main" id="{8DD22217-0124-49BB-B860-A7E109B84863}"/>
              </a:ext>
            </a:extLst>
          </p:cNvPr>
          <p:cNvSpPr/>
          <p:nvPr/>
        </p:nvSpPr>
        <p:spPr bwMode="auto">
          <a:xfrm>
            <a:off x="6206411" y="1905142"/>
            <a:ext cx="2447924" cy="3489470"/>
          </a:xfrm>
          <a:prstGeom prst="wedgeRoundRectCallout">
            <a:avLst>
              <a:gd name="adj1" fmla="val -20429"/>
              <a:gd name="adj2" fmla="val 48200"/>
              <a:gd name="adj3" fmla="val 16667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lvl="0"/>
            <a:r>
              <a:rPr lang="zh-CN" altLang="en-US" sz="16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Microsoft Yahei" panose="020B0503020204020204" pitchFamily="34" charset="-122"/>
              </a:rPr>
              <a:t>运算时短整型</a:t>
            </a:r>
            <a:r>
              <a:rPr lang="en-US" altLang="zh-CN" sz="16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Microsoft Yahei" panose="020B0503020204020204" pitchFamily="34" charset="-122"/>
              </a:rPr>
              <a:t>y</a:t>
            </a:r>
            <a:r>
              <a:rPr lang="zh-CN" altLang="en-US" sz="16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Microsoft Yahei" panose="020B0503020204020204" pitchFamily="34" charset="-122"/>
              </a:rPr>
              <a:t>被强制转换为</a:t>
            </a:r>
            <a:r>
              <a:rPr lang="en-US" altLang="zh-CN" sz="16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Microsoft Yahei" panose="020B0503020204020204" pitchFamily="34" charset="-122"/>
              </a:rPr>
              <a:t>int</a:t>
            </a:r>
            <a:r>
              <a:rPr lang="zh-CN" altLang="en-US" sz="16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Microsoft Yahei" panose="020B0503020204020204" pitchFamily="34" charset="-122"/>
              </a:rPr>
              <a:t>型，且高位</a:t>
            </a:r>
            <a:r>
              <a:rPr lang="en-US" altLang="zh-CN" sz="16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Microsoft Yahei" panose="020B0503020204020204" pitchFamily="34" charset="-122"/>
              </a:rPr>
              <a:t>2</a:t>
            </a:r>
            <a:r>
              <a:rPr lang="zh-CN" altLang="en-US" sz="16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Microsoft Yahei" panose="020B0503020204020204" pitchFamily="34" charset="-122"/>
              </a:rPr>
              <a:t>字节采用符号位扩展填充，结果是整型。</a:t>
            </a:r>
            <a:endParaRPr lang="en-US" altLang="zh-CN" sz="1600" dirty="0">
              <a:solidFill>
                <a:srgbClr val="0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  <a:sym typeface="Microsoft Yahei" panose="020B0503020204020204" pitchFamily="34" charset="-122"/>
            </a:endParaRPr>
          </a:p>
          <a:p>
            <a:pPr lvl="0"/>
            <a:r>
              <a:rPr lang="en-US" altLang="zh-CN" sz="16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Microsoft Yahei" panose="020B0503020204020204" pitchFamily="34" charset="-122"/>
              </a:rPr>
              <a:t>short y=-9</a:t>
            </a:r>
            <a:r>
              <a:rPr lang="zh-CN" altLang="en-US" sz="16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Microsoft Yahei" panose="020B0503020204020204" pitchFamily="34" charset="-122"/>
              </a:rPr>
              <a:t>，短整型</a:t>
            </a:r>
            <a:r>
              <a:rPr lang="en-US" altLang="zh-CN" sz="16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Microsoft Yahei" panose="020B0503020204020204" pitchFamily="34" charset="-122"/>
              </a:rPr>
              <a:t>y</a:t>
            </a:r>
            <a:r>
              <a:rPr lang="zh-CN" altLang="en-US" sz="16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Microsoft Yahei" panose="020B0503020204020204" pitchFamily="34" charset="-122"/>
              </a:rPr>
              <a:t>被隐式转换为</a:t>
            </a:r>
            <a:r>
              <a:rPr lang="en-US" altLang="zh-CN" sz="16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Microsoft Yahei" panose="020B0503020204020204" pitchFamily="34" charset="-122"/>
              </a:rPr>
              <a:t>int</a:t>
            </a:r>
            <a:r>
              <a:rPr lang="zh-CN" altLang="en-US" sz="16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Microsoft Yahei" panose="020B0503020204020204" pitchFamily="34" charset="-122"/>
              </a:rPr>
              <a:t>型，高位字节采用符号位扩展成：</a:t>
            </a:r>
            <a:r>
              <a:rPr lang="en-US" altLang="zh-CN" sz="16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Microsoft Yahei" panose="020B0503020204020204" pitchFamily="34" charset="-122"/>
              </a:rPr>
              <a:t>FFFFFFF7H</a:t>
            </a:r>
            <a:r>
              <a:rPr lang="zh-CN" altLang="en-US" sz="16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Microsoft Yahei" panose="020B0503020204020204" pitchFamily="34" charset="-122"/>
              </a:rPr>
              <a:t>。</a:t>
            </a:r>
            <a:endParaRPr lang="en-US" altLang="zh-CN" sz="1600" dirty="0">
              <a:solidFill>
                <a:srgbClr val="0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  <a:sym typeface="Microsoft Yahei" panose="020B0503020204020204" pitchFamily="34" charset="-122"/>
            </a:endParaRPr>
          </a:p>
          <a:p>
            <a:pPr lvl="0"/>
            <a:endParaRPr lang="en-US" altLang="zh-CN" sz="1600" dirty="0">
              <a:solidFill>
                <a:srgbClr val="0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  <a:sym typeface="Microsoft Yahei" panose="020B0503020204020204" pitchFamily="34" charset="-122"/>
            </a:endParaRPr>
          </a:p>
          <a:p>
            <a:pPr lvl="0"/>
            <a:r>
              <a:rPr lang="zh-CN" altLang="en-US" sz="1600" dirty="0">
                <a:solidFill>
                  <a:srgbClr val="0000CC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Microsoft Yahei" panose="020B0503020204020204" pitchFamily="34" charset="-122"/>
              </a:rPr>
              <a:t>注：隐式转换后，原数据类型与值并未发生改变；</a:t>
            </a:r>
          </a:p>
        </p:txBody>
      </p:sp>
      <p:sp>
        <p:nvSpPr>
          <p:cNvPr id="32" name="对话气泡: 圆角矩形 31">
            <a:extLst>
              <a:ext uri="{FF2B5EF4-FFF2-40B4-BE49-F238E27FC236}">
                <a16:creationId xmlns:a16="http://schemas.microsoft.com/office/drawing/2014/main" id="{F8CDFCE7-0FA5-4D07-9FA6-6EAA7EE38D9C}"/>
              </a:ext>
            </a:extLst>
          </p:cNvPr>
          <p:cNvSpPr/>
          <p:nvPr/>
        </p:nvSpPr>
        <p:spPr bwMode="auto">
          <a:xfrm>
            <a:off x="1093953" y="2339371"/>
            <a:ext cx="2127811" cy="365760"/>
          </a:xfrm>
          <a:prstGeom prst="wedgeRoundRectCallout">
            <a:avLst>
              <a:gd name="adj1" fmla="val -20429"/>
              <a:gd name="adj2" fmla="val 48200"/>
              <a:gd name="adj3" fmla="val 16667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x</a:t>
            </a:r>
            <a:r>
              <a:rPr kumimoji="0" lang="en-US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=127=0x0000007F</a:t>
            </a:r>
          </a:p>
        </p:txBody>
      </p:sp>
      <p:sp>
        <p:nvSpPr>
          <p:cNvPr id="33" name="对话气泡: 圆角矩形 32">
            <a:extLst>
              <a:ext uri="{FF2B5EF4-FFF2-40B4-BE49-F238E27FC236}">
                <a16:creationId xmlns:a16="http://schemas.microsoft.com/office/drawing/2014/main" id="{10695DC7-2F74-41B7-A079-91F14C52DA80}"/>
              </a:ext>
            </a:extLst>
          </p:cNvPr>
          <p:cNvSpPr/>
          <p:nvPr/>
        </p:nvSpPr>
        <p:spPr bwMode="auto">
          <a:xfrm>
            <a:off x="3412323" y="2330650"/>
            <a:ext cx="2509915" cy="365760"/>
          </a:xfrm>
          <a:prstGeom prst="wedgeRoundRectCallout">
            <a:avLst>
              <a:gd name="adj1" fmla="val -20429"/>
              <a:gd name="adj2" fmla="val 48200"/>
              <a:gd name="adj3" fmla="val 16667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y</a:t>
            </a:r>
            <a:r>
              <a:rPr kumimoji="0" lang="en-US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= -9,</a:t>
            </a:r>
            <a:r>
              <a:rPr kumimoji="0" lang="zh-CN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机器数：</a:t>
            </a:r>
            <a:r>
              <a:rPr kumimoji="0" lang="en-US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0xFFF7</a:t>
            </a:r>
          </a:p>
        </p:txBody>
      </p:sp>
      <p:sp>
        <p:nvSpPr>
          <p:cNvPr id="36" name="对话气泡: 圆角矩形 35">
            <a:extLst>
              <a:ext uri="{FF2B5EF4-FFF2-40B4-BE49-F238E27FC236}">
                <a16:creationId xmlns:a16="http://schemas.microsoft.com/office/drawing/2014/main" id="{AA8E23CB-A8AD-4EC6-B358-1393CF296883}"/>
              </a:ext>
            </a:extLst>
          </p:cNvPr>
          <p:cNvSpPr/>
          <p:nvPr/>
        </p:nvSpPr>
        <p:spPr bwMode="auto">
          <a:xfrm>
            <a:off x="1418600" y="5366328"/>
            <a:ext cx="4429267" cy="365760"/>
          </a:xfrm>
          <a:prstGeom prst="wedgeRoundRectCallout">
            <a:avLst>
              <a:gd name="adj1" fmla="val -20429"/>
              <a:gd name="adj2" fmla="val 48200"/>
              <a:gd name="adj3" fmla="val 16667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z</a:t>
            </a:r>
            <a:r>
              <a:rPr kumimoji="0" lang="en-US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= 127-9=118=0x76, </a:t>
            </a:r>
            <a:r>
              <a:rPr kumimoji="0" lang="zh-CN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机器数：</a:t>
            </a:r>
            <a:r>
              <a:rPr kumimoji="0" lang="en-US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0x00000076</a:t>
            </a:r>
          </a:p>
        </p:txBody>
      </p:sp>
      <p:grpSp>
        <p:nvGrpSpPr>
          <p:cNvPr id="18" name="组合 17"/>
          <p:cNvGrpSpPr/>
          <p:nvPr>
            <p:custDataLst>
              <p:tags r:id="rId19"/>
            </p:custDataLst>
          </p:nvPr>
        </p:nvGrpSpPr>
        <p:grpSpPr>
          <a:xfrm>
            <a:off x="0" y="0"/>
            <a:ext cx="9144000" cy="635000"/>
            <a:chOff x="0" y="0"/>
            <a:chExt cx="9144000" cy="635000"/>
          </a:xfrm>
        </p:grpSpPr>
        <p:sp>
          <p:nvSpPr>
            <p:cNvPr id="14" name="TitleBackground"/>
            <p:cNvSpPr/>
            <p:nvPr>
              <p:custDataLst>
                <p:tags r:id="rId22"/>
              </p:custDataLst>
            </p:nvPr>
          </p:nvSpPr>
          <p:spPr>
            <a:xfrm>
              <a:off x="0" y="0"/>
              <a:ext cx="9144000" cy="635000"/>
            </a:xfrm>
            <a:prstGeom prst="rect">
              <a:avLst/>
            </a:prstGeom>
            <a:solidFill>
              <a:srgbClr val="F6F7F8"/>
            </a:solidFill>
            <a:ln w="25400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ColorBlock"/>
            <p:cNvSpPr/>
            <p:nvPr>
              <p:custDataLst>
                <p:tags r:id="rId23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25400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TypeText"/>
            <p:cNvSpPr txBox="1"/>
            <p:nvPr>
              <p:custDataLst>
                <p:tags r:id="rId24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单选题</a:t>
              </a:r>
            </a:p>
          </p:txBody>
        </p:sp>
        <p:sp>
          <p:nvSpPr>
            <p:cNvPr id="17" name="TipText"/>
            <p:cNvSpPr txBox="1"/>
            <p:nvPr>
              <p:custDataLst>
                <p:tags r:id="rId25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</a:t>
              </a:r>
              <a:r>
                <a:rPr lang="zh-CN" altLang="en-US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pic>
        <p:nvPicPr>
          <p:cNvPr id="3" name="图片 2"/>
          <p:cNvPicPr>
            <a:picLocks/>
          </p:cNvPicPr>
          <p:nvPr>
            <p:custDataLst>
              <p:tags r:id="rId20"/>
            </p:custDataLst>
          </p:nvPr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00" y="63500"/>
            <a:ext cx="1422400" cy="508000"/>
          </a:xfrm>
          <a:prstGeom prst="rect">
            <a:avLst/>
          </a:prstGeom>
        </p:spPr>
      </p:pic>
      <p:sp>
        <p:nvSpPr>
          <p:cNvPr id="29" name="文本框 28">
            <a:extLst>
              <a:ext uri="{FF2B5EF4-FFF2-40B4-BE49-F238E27FC236}">
                <a16:creationId xmlns:a16="http://schemas.microsoft.com/office/drawing/2014/main" id="{B90FBB93-2A56-4439-AF4A-BB50FE2401C2}"/>
              </a:ext>
            </a:extLst>
          </p:cNvPr>
          <p:cNvSpPr txBox="1"/>
          <p:nvPr>
            <p:custDataLst>
              <p:tags r:id="rId21"/>
            </p:custDataLst>
          </p:nvPr>
        </p:nvSpPr>
        <p:spPr>
          <a:xfrm>
            <a:off x="914400" y="635000"/>
            <a:ext cx="7315200" cy="365760"/>
          </a:xfrm>
          <a:prstGeom prst="rect">
            <a:avLst/>
          </a:prstGeom>
          <a:solidFill>
            <a:srgbClr val="FBFAEF">
              <a:alpha val="90000"/>
            </a:srgbClr>
          </a:solidFill>
        </p:spPr>
        <p:txBody>
          <a:bodyPr vert="horz" wrap="none" rtlCol="0" anchor="ctr" anchorCtr="1">
            <a:noAutofit/>
          </a:bodyPr>
          <a:lstStyle/>
          <a:p>
            <a:r>
              <a:rPr lang="zh-CN" altLang="en-US" sz="120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此题未设置答案，请点击右侧设置按钮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37288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 animBg="1"/>
      <p:bldP spid="33" grpId="0" animBg="1"/>
      <p:bldP spid="36" grpId="0" animBg="1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2AAAD4-512C-4355-85A3-174F4EA5A808}" type="slidenum">
              <a:rPr lang="zh-CN" altLang="en-US" smtClean="0"/>
              <a:pPr>
                <a:defRPr/>
              </a:pPr>
              <a:t>127</a:t>
            </a:fld>
            <a:endParaRPr lang="en-US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>
                <p:custDataLst>
                  <p:tags r:id="rId2"/>
                </p:custDataLst>
              </p:nvPr>
            </p:nvSpPr>
            <p:spPr>
              <a:xfrm>
                <a:off x="395536" y="1094829"/>
                <a:ext cx="8352928" cy="1696564"/>
              </a:xfrm>
              <a:prstGeom prst="rect">
                <a:avLst/>
              </a:prstGeom>
              <a:noFill/>
            </p:spPr>
            <p:txBody>
              <a:bodyPr vert="horz" wrap="square" rtlCol="0" anchor="ctr" anchorCtr="0">
                <a:noAutofit/>
              </a:bodyPr>
              <a:lstStyle/>
              <a:p>
                <a:r>
                  <a:rPr lang="zh-CN" altLang="en-US" sz="20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  <a:sym typeface="Microsoft Yahei" panose="020B0503020204020204" pitchFamily="34" charset="-122"/>
                  </a:rPr>
                  <a:t>某编译器规定</a:t>
                </a:r>
                <a:r>
                  <a:rPr lang="en-US" altLang="zh-CN" sz="2000" dirty="0" err="1">
                    <a:solidFill>
                      <a:srgbClr val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  <a:sym typeface="Microsoft Yahei" panose="020B0503020204020204" pitchFamily="34" charset="-122"/>
                  </a:rPr>
                  <a:t>int</a:t>
                </a:r>
                <a:r>
                  <a:rPr lang="zh-CN" altLang="en-US" sz="20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  <a:sym typeface="Microsoft Yahei" panose="020B0503020204020204" pitchFamily="34" charset="-122"/>
                  </a:rPr>
                  <a:t>和</a:t>
                </a:r>
                <a:r>
                  <a:rPr lang="en-US" altLang="zh-CN" sz="20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  <a:sym typeface="Microsoft Yahei" panose="020B0503020204020204" pitchFamily="34" charset="-122"/>
                  </a:rPr>
                  <a:t>short</a:t>
                </a:r>
                <a:r>
                  <a:rPr lang="zh-CN" altLang="en-US" sz="20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  <a:sym typeface="Microsoft Yahei" panose="020B0503020204020204" pitchFamily="34" charset="-122"/>
                  </a:rPr>
                  <a:t>类型长度分别为</a:t>
                </a:r>
                <a:r>
                  <a:rPr lang="en-US" altLang="zh-CN" sz="20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  <a:sym typeface="Microsoft Yahei" panose="020B0503020204020204" pitchFamily="34" charset="-122"/>
                  </a:rPr>
                  <a:t>32</a:t>
                </a:r>
                <a:r>
                  <a:rPr lang="zh-CN" altLang="en-US" sz="20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  <a:sym typeface="Microsoft Yahei" panose="020B0503020204020204" pitchFamily="34" charset="-122"/>
                  </a:rPr>
                  <a:t>位和</a:t>
                </a:r>
                <a:r>
                  <a:rPr lang="en-US" altLang="zh-CN" sz="20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  <a:sym typeface="Microsoft Yahei" panose="020B0503020204020204" pitchFamily="34" charset="-122"/>
                  </a:rPr>
                  <a:t>16</a:t>
                </a:r>
                <a:r>
                  <a:rPr lang="zh-CN" altLang="en-US" sz="20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  <a:sym typeface="Microsoft Yahei" panose="020B0503020204020204" pitchFamily="34" charset="-122"/>
                  </a:rPr>
                  <a:t>位；执行下列</a:t>
                </a:r>
                <a:r>
                  <a:rPr lang="en-US" altLang="zh-CN" sz="20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  <a:sym typeface="Microsoft Yahei" panose="020B0503020204020204" pitchFamily="34" charset="-122"/>
                  </a:rPr>
                  <a:t>C</a:t>
                </a:r>
                <a:r>
                  <a:rPr lang="zh-CN" altLang="en-US" sz="20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  <a:sym typeface="Microsoft Yahei" panose="020B0503020204020204" pitchFamily="34" charset="-122"/>
                  </a:rPr>
                  <a:t>语言语句</a:t>
                </a:r>
                <a:r>
                  <a:rPr lang="en-US" altLang="zh-CN" sz="20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  <a:sym typeface="Microsoft Yahei" panose="020B0503020204020204" pitchFamily="34" charset="-122"/>
                  </a:rPr>
                  <a:t>:</a:t>
                </a:r>
              </a:p>
              <a:p>
                <a:r>
                  <a:rPr lang="en-US" altLang="zh-CN" sz="20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  <a:sym typeface="Microsoft Yahei" panose="020B0503020204020204" pitchFamily="34" charset="-122"/>
                  </a:rPr>
                  <a:t>short x=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  <a:sym typeface="Microsoft Yahei" panose="020B0503020204020204" pitchFamily="34" charset="-122"/>
                      </a:rPr>
                      <m:t>− </m:t>
                    </m:r>
                  </m:oMath>
                </a14:m>
                <a:r>
                  <a:rPr lang="en-US" altLang="zh-CN" sz="20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  <a:sym typeface="Microsoft Yahei" panose="020B0503020204020204" pitchFamily="34" charset="-122"/>
                  </a:rPr>
                  <a:t>32767;    </a:t>
                </a:r>
              </a:p>
              <a:p>
                <a:r>
                  <a:rPr lang="en-US" altLang="zh-CN" sz="20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  <a:sym typeface="Microsoft Yahei" panose="020B0503020204020204" pitchFamily="34" charset="-122"/>
                  </a:rPr>
                  <a:t>unsigned short y=x; </a:t>
                </a:r>
              </a:p>
              <a:p>
                <a:r>
                  <a:rPr lang="zh-CN" altLang="en-US" sz="20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  <a:sym typeface="Microsoft Yahei" panose="020B0503020204020204" pitchFamily="34" charset="-122"/>
                  </a:rPr>
                  <a:t>得到</a:t>
                </a:r>
                <a:r>
                  <a:rPr lang="en-US" altLang="zh-CN" sz="20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  <a:sym typeface="Microsoft Yahei" panose="020B0503020204020204" pitchFamily="34" charset="-122"/>
                  </a:rPr>
                  <a:t>y</a:t>
                </a:r>
                <a:r>
                  <a:rPr lang="zh-CN" altLang="en-US" sz="20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  <a:sym typeface="Microsoft Yahei" panose="020B0503020204020204" pitchFamily="34" charset="-122"/>
                  </a:rPr>
                  <a:t>的机器数为（）。</a:t>
                </a:r>
                <a:endParaRPr lang="en-US" altLang="zh-CN" sz="2000" dirty="0">
                  <a:solidFill>
                    <a:srgbClr val="00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  <a:sym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30"/>
                </p:custDataLst>
              </p:nvPr>
            </p:nvSpPr>
            <p:spPr>
              <a:xfrm>
                <a:off x="395536" y="1094829"/>
                <a:ext cx="8352928" cy="1696564"/>
              </a:xfrm>
              <a:prstGeom prst="rect">
                <a:avLst/>
              </a:prstGeom>
              <a:blipFill>
                <a:blip r:embed="rId31"/>
                <a:stretch>
                  <a:fillRect l="-803" r="-4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1828800" y="2898760"/>
            <a:ext cx="1768979" cy="531354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Microsoft Yahei" panose="020B0503020204020204" pitchFamily="34" charset="-122"/>
              </a:rPr>
              <a:t>- 32767</a:t>
            </a:r>
            <a:endParaRPr lang="zh-CN" altLang="en-US" sz="2600" dirty="0">
              <a:solidFill>
                <a:srgbClr val="0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4"/>
            </p:custDataLst>
          </p:nvPr>
        </p:nvSpPr>
        <p:spPr>
          <a:xfrm>
            <a:off x="1828800" y="3690848"/>
            <a:ext cx="1768979" cy="531354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Microsoft Yahei" panose="020B0503020204020204" pitchFamily="34" charset="-122"/>
              </a:rPr>
              <a:t> 32767</a:t>
            </a:r>
            <a:endParaRPr lang="zh-CN" altLang="en-US" sz="26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7" name="文本框 6"/>
          <p:cNvSpPr txBox="1"/>
          <p:nvPr>
            <p:custDataLst>
              <p:tags r:id="rId5"/>
            </p:custDataLst>
          </p:nvPr>
        </p:nvSpPr>
        <p:spPr>
          <a:xfrm>
            <a:off x="1828800" y="4433990"/>
            <a:ext cx="1768979" cy="531354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Microsoft Yahei" panose="020B0503020204020204" pitchFamily="34" charset="-122"/>
              </a:rPr>
              <a:t> 32768</a:t>
            </a:r>
            <a:endParaRPr lang="zh-CN" altLang="en-US" sz="26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8" name="文本框 7"/>
          <p:cNvSpPr txBox="1"/>
          <p:nvPr>
            <p:custDataLst>
              <p:tags r:id="rId6"/>
            </p:custDataLst>
          </p:nvPr>
        </p:nvSpPr>
        <p:spPr>
          <a:xfrm>
            <a:off x="1828800" y="5291240"/>
            <a:ext cx="1768979" cy="531354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Microsoft Yahei" panose="020B0503020204020204" pitchFamily="34" charset="-122"/>
              </a:rPr>
              <a:t>32769</a:t>
            </a:r>
            <a:endParaRPr lang="zh-CN" altLang="en-US" sz="26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9" name="椭圆 8"/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1159059" y="2951895"/>
            <a:ext cx="425083" cy="425083"/>
          </a:xfrm>
          <a:prstGeom prst="ellipse">
            <a:avLst/>
          </a:prstGeom>
          <a:solidFill>
            <a:srgbClr val="808080"/>
          </a:solidFill>
          <a:ln w="127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Microsoft Yahei" panose="020B0503020204020204" pitchFamily="34" charset="-122"/>
              </a:rPr>
              <a:t>A</a:t>
            </a:r>
            <a:endParaRPr lang="zh-CN" altLang="en-US" sz="160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10" name="椭圆 9"/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1159059" y="3743983"/>
            <a:ext cx="425083" cy="425083"/>
          </a:xfrm>
          <a:prstGeom prst="ellipse">
            <a:avLst/>
          </a:prstGeom>
          <a:solidFill>
            <a:srgbClr val="808080"/>
          </a:solidFill>
          <a:ln w="127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Microsoft Yahei" panose="020B0503020204020204" pitchFamily="34" charset="-122"/>
              </a:rPr>
              <a:t>B</a:t>
            </a:r>
            <a:endParaRPr lang="zh-CN" altLang="en-US" sz="160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11" name="椭圆 10"/>
          <p:cNvSpPr>
            <a:spLocks noChangeAspect="1"/>
          </p:cNvSpPr>
          <p:nvPr>
            <p:custDataLst>
              <p:tags r:id="rId9"/>
            </p:custDataLst>
          </p:nvPr>
        </p:nvSpPr>
        <p:spPr>
          <a:xfrm>
            <a:off x="1159059" y="4487125"/>
            <a:ext cx="425083" cy="425083"/>
          </a:xfrm>
          <a:prstGeom prst="ellipse">
            <a:avLst/>
          </a:prstGeom>
          <a:solidFill>
            <a:srgbClr val="808080"/>
          </a:solidFill>
          <a:ln w="127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Microsoft Yahei" panose="020B0503020204020204" pitchFamily="34" charset="-122"/>
              </a:rPr>
              <a:t>C</a:t>
            </a:r>
            <a:endParaRPr lang="zh-CN" altLang="en-US" sz="160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13" name="圆角矩形 12"/>
          <p:cNvSpPr/>
          <p:nvPr>
            <p:custDataLst>
              <p:tags r:id="rId10"/>
            </p:custDataLst>
          </p:nvPr>
        </p:nvSpPr>
        <p:spPr>
          <a:xfrm>
            <a:off x="61722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Microsoft Yahei" panose="020B0503020204020204" pitchFamily="34" charset="-122"/>
              </a:rPr>
              <a:t>提交</a:t>
            </a:r>
          </a:p>
        </p:txBody>
      </p:sp>
      <p:sp>
        <p:nvSpPr>
          <p:cNvPr id="19" name="矩形 18"/>
          <p:cNvSpPr/>
          <p:nvPr>
            <p:custDataLst>
              <p:tags r:id="rId11"/>
            </p:custDataLst>
          </p:nvPr>
        </p:nvSpPr>
        <p:spPr>
          <a:xfrm>
            <a:off x="9525000" y="0"/>
            <a:ext cx="3840480" cy="6858000"/>
          </a:xfrm>
          <a:prstGeom prst="rect">
            <a:avLst/>
          </a:prstGeom>
          <a:solidFill>
            <a:srgbClr val="FFFFFF"/>
          </a:solidFill>
          <a:ln w="12700" cmpd="sng">
            <a:solidFill>
              <a:srgbClr val="9B9B9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4" name="文本框 23"/>
          <p:cNvSpPr txBox="1"/>
          <p:nvPr>
            <p:custDataLst>
              <p:tags r:id="rId12"/>
            </p:custDataLst>
          </p:nvPr>
        </p:nvSpPr>
        <p:spPr>
          <a:xfrm>
            <a:off x="9613900" y="6326832"/>
            <a:ext cx="3662680" cy="461665"/>
          </a:xfrm>
          <a:prstGeom prst="rect">
            <a:avLst/>
          </a:prstGeom>
          <a:solidFill>
            <a:srgbClr val="FBFAEF"/>
          </a:solidFill>
          <a:ln w="12700"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FFFFFF"/>
                </a:solidFill>
              </a14:hiddenLine>
            </a:ext>
          </a:extLst>
        </p:spPr>
        <p:txBody>
          <a:bodyPr vert="horz" rtlCol="0" anchor="ctr">
            <a:spAutoFit/>
          </a:bodyPr>
          <a:lstStyle/>
          <a:p>
            <a:r>
              <a:rPr lang="zh-CN" altLang="en-US" sz="120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可为此题添加文本、图片、公式等解析，且需将内容全部放在本区域内。正常使用需</a:t>
            </a:r>
            <a:r>
              <a:rPr lang="en-US" altLang="zh-CN" sz="120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3.0</a:t>
            </a:r>
            <a:r>
              <a:rPr lang="zh-CN" altLang="en-US" sz="120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以上版本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/>
              <p:cNvSpPr txBox="1"/>
              <p:nvPr>
                <p:custDataLst>
                  <p:tags r:id="rId13"/>
                </p:custDataLst>
              </p:nvPr>
            </p:nvSpPr>
            <p:spPr>
              <a:xfrm>
                <a:off x="9779000" y="1270000"/>
                <a:ext cx="3332480" cy="3489417"/>
              </a:xfrm>
              <a:prstGeom prst="rect">
                <a:avLst/>
              </a:prstGeom>
              <a:noFill/>
            </p:spPr>
            <p:txBody>
              <a:bodyPr vert="horz" rtlCol="0" anchor="t" anchorCtr="0">
                <a:spAutoFit/>
              </a:bodyPr>
              <a:lstStyle/>
              <a:p>
                <a:pPr lvl="0" eaLnBrk="1" hangingPunct="1"/>
                <a:r>
                  <a:rPr lang="en-US" altLang="zh-CN" sz="2000" i="1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Times New Roman" panose="02020603050405020304" pitchFamily="18" charset="0"/>
                    <a:sym typeface="Microsoft Yahei" panose="020B0503020204020204" pitchFamily="34" charset="-122"/>
                  </a:rPr>
                  <a:t>D</a:t>
                </a:r>
                <a:r>
                  <a:rPr lang="zh-CN" altLang="en-US" sz="2000" i="1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Times New Roman" panose="02020603050405020304" pitchFamily="18" charset="0"/>
                    <a:sym typeface="Microsoft Yahei" panose="020B0503020204020204" pitchFamily="34" charset="-122"/>
                  </a:rPr>
                  <a:t>。</a:t>
                </a:r>
                <a:endParaRPr lang="en-US" altLang="zh-CN" sz="2000" i="1" dirty="0">
                  <a:solidFill>
                    <a:srgbClr val="000000"/>
                  </a:solidFill>
                  <a:latin typeface="Cambria Math" panose="02040503050406030204" pitchFamily="18" charset="0"/>
                  <a:cs typeface="Times New Roman" panose="02020603050405020304" pitchFamily="18" charset="0"/>
                  <a:sym typeface="Microsoft Yahei" panose="020B0503020204020204" pitchFamily="34" charset="-122"/>
                </a:endParaRPr>
              </a:p>
              <a:p>
                <a:pPr lvl="0" eaLnBrk="1" hangingPunct="1"/>
                <a14:m>
                  <m:oMath xmlns:m="http://schemas.openxmlformats.org/officeDocument/2006/math">
                    <m:r>
                      <a:rPr lang="en-US" altLang="zh-CN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  <a:sym typeface="Microsoft Yahei" panose="020B0503020204020204" pitchFamily="34" charset="-122"/>
                      </a:rPr>
                      <m:t>− </m:t>
                    </m:r>
                  </m:oMath>
                </a14:m>
                <a:r>
                  <a:rPr lang="en-US" altLang="zh-CN" sz="20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Microsoft Yahei" panose="020B0503020204020204" pitchFamily="34" charset="-122"/>
                  </a:rPr>
                  <a:t>32767</a:t>
                </a:r>
                <a:r>
                  <a:rPr lang="zh-CN" altLang="en-US" sz="20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Microsoft Yahei" panose="020B0503020204020204" pitchFamily="34" charset="-122"/>
                  </a:rPr>
                  <a:t>的真值对应的二进制形式为</a:t>
                </a:r>
                <a:r>
                  <a:rPr lang="en-US" altLang="zh-CN" sz="20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Microsoft Yahei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  <a:sym typeface="Microsoft Yahei" panose="020B0503020204020204" pitchFamily="34" charset="-122"/>
                      </a:rPr>
                      <m:t>−</m:t>
                    </m:r>
                    <m:r>
                      <a:rPr lang="en-US" altLang="zh-CN" sz="20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  <a:sym typeface="Microsoft Yahei" panose="020B0503020204020204" pitchFamily="34" charset="-122"/>
                      </a:rPr>
                      <m:t>(</m:t>
                    </m:r>
                    <m:r>
                      <a:rPr lang="en-US" altLang="zh-CN" sz="20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  <a:sym typeface="Microsoft Yahei" panose="020B0503020204020204" pitchFamily="34" charset="-122"/>
                      </a:rPr>
                      <m:t>𝟏𝟓</m:t>
                    </m:r>
                    <m:r>
                      <a:rPr lang="zh-CN" altLang="en-US" sz="20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  <a:sym typeface="Microsoft Yahei" panose="020B0503020204020204" pitchFamily="34" charset="-122"/>
                      </a:rPr>
                      <m:t>个</m:t>
                    </m:r>
                    <m:r>
                      <a:rPr lang="en-US" altLang="zh-CN" sz="20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  <a:sym typeface="Microsoft Yahei" panose="020B0503020204020204" pitchFamily="34" charset="-122"/>
                      </a:rPr>
                      <m:t>𝟏</m:t>
                    </m:r>
                    <m:r>
                      <a:rPr lang="en-US" altLang="zh-CN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  <a:sym typeface="Microsoft Yahei" panose="020B0503020204020204" pitchFamily="34" charset="-122"/>
                      </a:rPr>
                      <m:t>)</m:t>
                    </m:r>
                  </m:oMath>
                </a14:m>
                <a:r>
                  <a:rPr lang="zh-CN" altLang="en-US" sz="20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Microsoft Yahei" panose="020B0503020204020204" pitchFamily="34" charset="-122"/>
                  </a:rPr>
                  <a:t>；</a:t>
                </a:r>
                <a:endParaRPr lang="en-US" altLang="zh-CN" sz="20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Microsoft Yahei" panose="020B0503020204020204" pitchFamily="34" charset="-122"/>
                </a:endParaRPr>
              </a:p>
              <a:p>
                <a:pPr lvl="0" eaLnBrk="1" hangingPunct="1"/>
                <a:r>
                  <a:rPr lang="en-US" altLang="zh-CN" sz="20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Microsoft Yahei" panose="020B0503020204020204" pitchFamily="34" charset="-122"/>
                  </a:rPr>
                  <a:t>short x=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  <a:sym typeface="Microsoft Yahei" panose="020B0503020204020204" pitchFamily="34" charset="-122"/>
                      </a:rPr>
                      <m:t>− </m:t>
                    </m:r>
                  </m:oMath>
                </a14:m>
                <a:r>
                  <a:rPr lang="en-US" altLang="zh-CN" sz="20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Microsoft Yahei" panose="020B0503020204020204" pitchFamily="34" charset="-122"/>
                  </a:rPr>
                  <a:t>32767</a:t>
                </a:r>
                <a:r>
                  <a:rPr lang="zh-CN" altLang="en-US" sz="20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Microsoft Yahei" panose="020B0503020204020204" pitchFamily="34" charset="-122"/>
                  </a:rPr>
                  <a:t>对应的补码为：</a:t>
                </a:r>
                <a:r>
                  <a:rPr lang="en-US" altLang="zh-CN" sz="20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Microsoft Yahei" panose="020B0503020204020204" pitchFamily="34" charset="-122"/>
                  </a:rPr>
                  <a:t>1000 0000 0000 0001</a:t>
                </a:r>
                <a:r>
                  <a:rPr lang="zh-CN" altLang="en-US" sz="20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Microsoft Yahei" panose="020B0503020204020204" pitchFamily="34" charset="-122"/>
                  </a:rPr>
                  <a:t>；</a:t>
                </a:r>
                <a:endParaRPr lang="en-US" altLang="zh-CN" sz="20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Microsoft Yahei" panose="020B0503020204020204" pitchFamily="34" charset="-122"/>
                </a:endParaRPr>
              </a:p>
              <a:p>
                <a:pPr lvl="0" eaLnBrk="1" hangingPunct="1"/>
                <a:r>
                  <a:rPr lang="zh-CN" altLang="en-US" sz="20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Microsoft Yahei" panose="020B0503020204020204" pitchFamily="34" charset="-122"/>
                  </a:rPr>
                  <a:t>解释成无符号整数</a:t>
                </a:r>
                <a:r>
                  <a:rPr lang="en-US" altLang="zh-CN" sz="20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Microsoft Yahei" panose="020B0503020204020204" pitchFamily="34" charset="-122"/>
                  </a:rPr>
                  <a:t>y</a:t>
                </a:r>
                <a:r>
                  <a:rPr lang="zh-CN" altLang="en-US" sz="20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Microsoft Yahei" panose="020B0503020204020204" pitchFamily="34" charset="-122"/>
                  </a:rPr>
                  <a:t>为</a:t>
                </a:r>
                <a:r>
                  <a:rPr lang="en-US" altLang="zh-CN" sz="20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Microsoft Yahei" panose="020B0503020204020204" pitchFamily="34" charset="-122"/>
                  </a:rPr>
                  <a:t>32769</a:t>
                </a:r>
                <a:r>
                  <a:rPr lang="zh-CN" altLang="en-US" sz="20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Microsoft Yahei" panose="020B0503020204020204" pitchFamily="34" charset="-122"/>
                  </a:rPr>
                  <a:t>。</a:t>
                </a:r>
                <a:endParaRPr lang="en-US" altLang="zh-CN" sz="20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Microsoft Yahei" panose="020B0503020204020204" pitchFamily="34" charset="-122"/>
                </a:endParaRPr>
              </a:p>
              <a:p>
                <a:pPr lvl="0" eaLnBrk="1" hangingPunct="1"/>
                <a:r>
                  <a:rPr lang="zh-CN" altLang="en-US" sz="20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Microsoft Yahei" panose="020B0503020204020204" pitchFamily="34" charset="-122"/>
                  </a:rPr>
                  <a:t>无符号短整数</a:t>
                </a:r>
                <a:r>
                  <a:rPr lang="en-US" altLang="zh-CN" sz="20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Microsoft Yahei" panose="020B0503020204020204" pitchFamily="34" charset="-122"/>
                  </a:rPr>
                  <a:t>(2</a:t>
                </a:r>
                <a:r>
                  <a:rPr lang="zh-CN" altLang="en-US" sz="20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Microsoft Yahei" panose="020B0503020204020204" pitchFamily="34" charset="-122"/>
                  </a:rPr>
                  <a:t>字节</a:t>
                </a:r>
                <a:r>
                  <a:rPr lang="en-US" altLang="zh-CN" sz="20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Microsoft Yahei" panose="020B0503020204020204" pitchFamily="34" charset="-122"/>
                  </a:rPr>
                  <a:t>)</a:t>
                </a:r>
                <a:r>
                  <a:rPr lang="zh-CN" altLang="en-US" sz="20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Microsoft Yahei" panose="020B0503020204020204" pitchFamily="34" charset="-122"/>
                  </a:rPr>
                  <a:t>的表示范围：</a:t>
                </a:r>
                <a:r>
                  <a:rPr lang="en-US" altLang="zh-CN" sz="20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Microsoft Yahei" panose="020B0503020204020204" pitchFamily="34" charset="-122"/>
                  </a:rPr>
                  <a:t>0~</a:t>
                </a:r>
                <a:r>
                  <a:rPr lang="en-US" altLang="zh-CN" sz="2000" dirty="0">
                    <a:solidFill>
                      <a:srgbClr val="000000"/>
                    </a:solidFill>
                    <a:cs typeface="Times New Roman" panose="02020603050405020304" pitchFamily="18" charset="0"/>
                    <a:sym typeface="Microsoft Yahei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Microsoft Yahei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20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Microsoft Yahei" panose="020B0503020204020204" pitchFamily="34" charset="-122"/>
                          </a:rPr>
                          <m:t>𝟐</m:t>
                        </m:r>
                      </m:e>
                      <m:sup>
                        <m:r>
                          <a:rPr lang="en-US" altLang="zh-CN" sz="20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Microsoft Yahei" panose="020B0503020204020204" pitchFamily="34" charset="-122"/>
                          </a:rPr>
                          <m:t>𝟏</m:t>
                        </m:r>
                        <m:r>
                          <a:rPr lang="en-US" altLang="zh-CN" sz="20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Microsoft Yahei" panose="020B0503020204020204" pitchFamily="34" charset="-122"/>
                          </a:rPr>
                          <m:t>𝟔</m:t>
                        </m:r>
                      </m:sup>
                    </m:sSup>
                    <m:r>
                      <a:rPr lang="en-US" altLang="zh-CN" sz="20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  <a:sym typeface="Microsoft Yahei" panose="020B0503020204020204" pitchFamily="34" charset="-122"/>
                      </a:rPr>
                      <m:t>−</m:t>
                    </m:r>
                    <m:r>
                      <a:rPr lang="en-US" altLang="zh-CN" sz="20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  <a:sym typeface="Microsoft Yahei" panose="020B0503020204020204" pitchFamily="34" charset="-122"/>
                      </a:rPr>
                      <m:t>𝟏</m:t>
                    </m:r>
                    <m:r>
                      <a:rPr lang="en-US" altLang="zh-CN" sz="20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  <a:sym typeface="Microsoft Yahei" panose="020B0503020204020204" pitchFamily="34" charset="-122"/>
                      </a:rPr>
                      <m:t>=</m:t>
                    </m:r>
                    <m:r>
                      <a:rPr lang="en-US" altLang="zh-CN" sz="20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  <a:sym typeface="Microsoft Yahei" panose="020B0503020204020204" pitchFamily="34" charset="-122"/>
                      </a:rPr>
                      <m:t>𝟔𝟓𝟓𝟑𝟓</m:t>
                    </m:r>
                  </m:oMath>
                </a14:m>
                <a:endParaRPr lang="en-US" altLang="zh-CN" sz="20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Microsoft Yahei" panose="020B0503020204020204" pitchFamily="34" charset="-122"/>
                </a:endParaRPr>
              </a:p>
              <a:p>
                <a:pPr lvl="0" eaLnBrk="1" hangingPunct="1"/>
                <a:endParaRPr lang="en-US" altLang="zh-CN" sz="20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Microsoft Yahei" panose="020B0503020204020204" pitchFamily="34" charset="-122"/>
                </a:endParaRPr>
              </a:p>
              <a:p>
                <a:pPr lvl="0" eaLnBrk="1" hangingPunct="1"/>
                <a:r>
                  <a:rPr lang="zh-CN" altLang="en-US" sz="20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Microsoft Yahei" panose="020B0503020204020204" pitchFamily="34" charset="-122"/>
                  </a:rPr>
                  <a:t>注：</a:t>
                </a:r>
                <a:r>
                  <a:rPr lang="en-US" altLang="zh-CN" sz="20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Microsoft Yahei" panose="020B0503020204020204" pitchFamily="34" charset="-122"/>
                  </a:rPr>
                  <a:t>short x</a:t>
                </a:r>
                <a:r>
                  <a:rPr lang="zh-CN" altLang="en-US" sz="20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Microsoft Yahei" panose="020B0503020204020204" pitchFamily="34" charset="-122"/>
                  </a:rPr>
                  <a:t>的最小值为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Microsoft Yahei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20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Microsoft Yahei" panose="020B0503020204020204" pitchFamily="34" charset="-122"/>
                          </a:rPr>
                          <m:t>−</m:t>
                        </m:r>
                        <m:r>
                          <a:rPr lang="en-US" altLang="zh-CN" sz="20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Microsoft Yahei" panose="020B0503020204020204" pitchFamily="34" charset="-122"/>
                          </a:rPr>
                          <m:t>𝟐</m:t>
                        </m:r>
                      </m:e>
                      <m:sup>
                        <m:r>
                          <a:rPr lang="en-US" altLang="zh-CN" sz="20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Microsoft Yahei" panose="020B0503020204020204" pitchFamily="34" charset="-122"/>
                          </a:rPr>
                          <m:t>𝟏𝟓</m:t>
                        </m:r>
                      </m:sup>
                    </m:sSup>
                    <m:r>
                      <a:rPr lang="en-US" altLang="zh-CN" sz="20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  <a:sym typeface="Microsoft Yahei" panose="020B0503020204020204" pitchFamily="34" charset="-122"/>
                      </a:rPr>
                      <m:t>=−</m:t>
                    </m:r>
                    <m:r>
                      <a:rPr lang="en-US" altLang="zh-CN" sz="20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  <a:sym typeface="Microsoft Yahei" panose="020B0503020204020204" pitchFamily="34" charset="-122"/>
                      </a:rPr>
                      <m:t>𝟑𝟐𝟕𝟔𝟖</m:t>
                    </m:r>
                  </m:oMath>
                </a14:m>
                <a:endParaRPr lang="en-US" altLang="zh-CN" sz="20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25" name="文本框 24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32"/>
                </p:custDataLst>
              </p:nvPr>
            </p:nvSpPr>
            <p:spPr>
              <a:xfrm>
                <a:off x="9779000" y="1270000"/>
                <a:ext cx="3332480" cy="3489417"/>
              </a:xfrm>
              <a:prstGeom prst="rect">
                <a:avLst/>
              </a:prstGeom>
              <a:blipFill>
                <a:blip r:embed="rId33"/>
                <a:stretch>
                  <a:fillRect l="-1828" t="-1047" r="-65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" name="组合 22"/>
          <p:cNvGrpSpPr/>
          <p:nvPr>
            <p:custDataLst>
              <p:tags r:id="rId14"/>
            </p:custDataLst>
          </p:nvPr>
        </p:nvGrpSpPr>
        <p:grpSpPr>
          <a:xfrm>
            <a:off x="9537700" y="0"/>
            <a:ext cx="3815080" cy="647700"/>
            <a:chOff x="9537700" y="0"/>
            <a:chExt cx="3815080" cy="647700"/>
          </a:xfrm>
        </p:grpSpPr>
        <p:sp>
          <p:nvSpPr>
            <p:cNvPr id="20" name="RemarkBack"/>
            <p:cNvSpPr/>
            <p:nvPr>
              <p:custDataLst>
                <p:tags r:id="rId26"/>
              </p:custDataLst>
            </p:nvPr>
          </p:nvSpPr>
          <p:spPr>
            <a:xfrm>
              <a:off x="9537700" y="12700"/>
              <a:ext cx="3815080" cy="635000"/>
            </a:xfrm>
            <a:prstGeom prst="rect">
              <a:avLst/>
            </a:prstGeom>
            <a:solidFill>
              <a:srgbClr val="F6F7F8"/>
            </a:solidFill>
            <a:ln w="25400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RemarkBlock"/>
            <p:cNvSpPr/>
            <p:nvPr>
              <p:custDataLst>
                <p:tags r:id="rId27"/>
              </p:custDataLst>
            </p:nvPr>
          </p:nvSpPr>
          <p:spPr>
            <a:xfrm>
              <a:off x="9537700" y="12700"/>
              <a:ext cx="190500" cy="635000"/>
            </a:xfrm>
            <a:prstGeom prst="rect">
              <a:avLst/>
            </a:prstGeom>
            <a:solidFill>
              <a:srgbClr val="639EF4"/>
            </a:solidFill>
            <a:ln w="25400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RemarkTitleText"/>
            <p:cNvSpPr txBox="1"/>
            <p:nvPr>
              <p:custDataLst>
                <p:tags r:id="rId28"/>
              </p:custDataLst>
            </p:nvPr>
          </p:nvSpPr>
          <p:spPr>
            <a:xfrm>
              <a:off x="9779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答案解析</a:t>
              </a:r>
            </a:p>
          </p:txBody>
        </p:sp>
      </p:grpSp>
      <p:sp>
        <p:nvSpPr>
          <p:cNvPr id="26" name="RemarkBack"/>
          <p:cNvSpPr/>
          <p:nvPr>
            <p:custDataLst>
              <p:tags r:id="rId15"/>
            </p:custDataLst>
          </p:nvPr>
        </p:nvSpPr>
        <p:spPr>
          <a:xfrm>
            <a:off x="9537700" y="12700"/>
            <a:ext cx="3815080" cy="635000"/>
          </a:xfrm>
          <a:prstGeom prst="rect">
            <a:avLst/>
          </a:prstGeom>
          <a:solidFill>
            <a:srgbClr val="F6F7F8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RemarkBlock"/>
          <p:cNvSpPr/>
          <p:nvPr>
            <p:custDataLst>
              <p:tags r:id="rId16"/>
            </p:custDataLst>
          </p:nvPr>
        </p:nvSpPr>
        <p:spPr>
          <a:xfrm>
            <a:off x="9537700" y="12700"/>
            <a:ext cx="190500" cy="635000"/>
          </a:xfrm>
          <a:prstGeom prst="rect">
            <a:avLst/>
          </a:prstGeom>
          <a:solidFill>
            <a:srgbClr val="639EF4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RemarkTitleText"/>
          <p:cNvSpPr txBox="1"/>
          <p:nvPr>
            <p:custDataLst>
              <p:tags r:id="rId17"/>
            </p:custDataLst>
          </p:nvPr>
        </p:nvSpPr>
        <p:spPr>
          <a:xfrm>
            <a:off x="9779000" y="0"/>
            <a:ext cx="1905000" cy="635000"/>
          </a:xfrm>
          <a:prstGeom prst="rect">
            <a:avLst/>
          </a:prstGeom>
          <a:noFill/>
        </p:spPr>
        <p:txBody>
          <a:bodyPr vert="horz" wrap="none" rtlCol="0" anchor="ctr" anchorCtr="0">
            <a:noAutofit/>
          </a:bodyPr>
          <a:lstStyle/>
          <a:p>
            <a:r>
              <a:rPr lang="zh-CN" altLang="en-US" smtClean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答案解析</a:t>
            </a:r>
            <a:endParaRPr lang="zh-CN" altLang="en-US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30" name="椭圆 29">
            <a:extLst>
              <a:ext uri="{FF2B5EF4-FFF2-40B4-BE49-F238E27FC236}">
                <a16:creationId xmlns:a16="http://schemas.microsoft.com/office/drawing/2014/main" id="{25D2215C-3D6C-48F8-8A31-EA6B73702778}"/>
              </a:ext>
            </a:extLst>
          </p:cNvPr>
          <p:cNvSpPr>
            <a:spLocks noChangeAspect="1"/>
          </p:cNvSpPr>
          <p:nvPr>
            <p:custDataLst>
              <p:tags r:id="rId18"/>
            </p:custDataLst>
          </p:nvPr>
        </p:nvSpPr>
        <p:spPr>
          <a:xfrm>
            <a:off x="1159058" y="5281855"/>
            <a:ext cx="425083" cy="425083"/>
          </a:xfrm>
          <a:prstGeom prst="ellipse">
            <a:avLst/>
          </a:prstGeom>
          <a:solidFill>
            <a:srgbClr val="808080"/>
          </a:solidFill>
          <a:ln w="127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Microsoft Yahei" panose="020B0503020204020204" pitchFamily="34" charset="-122"/>
              </a:rPr>
              <a:t>D</a:t>
            </a:r>
            <a:endParaRPr lang="zh-CN" altLang="en-US" sz="160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对话气泡: 圆角矩形 11">
                <a:extLst>
                  <a:ext uri="{FF2B5EF4-FFF2-40B4-BE49-F238E27FC236}">
                    <a16:creationId xmlns:a16="http://schemas.microsoft.com/office/drawing/2014/main" id="{3BAF9CB1-2B99-4855-AC99-6EDD9A985FEB}"/>
                  </a:ext>
                </a:extLst>
              </p:cNvPr>
              <p:cNvSpPr/>
              <p:nvPr/>
            </p:nvSpPr>
            <p:spPr bwMode="auto">
              <a:xfrm>
                <a:off x="4072719" y="2879585"/>
                <a:ext cx="4584171" cy="2307711"/>
              </a:xfrm>
              <a:prstGeom prst="wedgeRoundRectCallout">
                <a:avLst>
                  <a:gd name="adj1" fmla="val -20429"/>
                  <a:gd name="adj2" fmla="val 48200"/>
                  <a:gd name="adj3" fmla="val 16667"/>
                </a:avLst>
              </a:prstGeom>
              <a:solidFill>
                <a:srgbClr val="FFC00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r>
                  <a:rPr lang="en-US" altLang="zh-CN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  <a:sym typeface="Microsoft Yahei" panose="020B0503020204020204" pitchFamily="34" charset="-122"/>
                  </a:rPr>
                  <a:t>32768=32K=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  <a:sym typeface="Microsoft Yahei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  <a:sym typeface="Microsoft Yahei" panose="020B0503020204020204" pitchFamily="34" charset="-122"/>
                          </a:rPr>
                          <m:t>2</m:t>
                        </m:r>
                      </m:e>
                      <m:sup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  <a:sym typeface="Microsoft Yahei" panose="020B0503020204020204" pitchFamily="34" charset="-122"/>
                          </a:rPr>
                          <m:t>5</m:t>
                        </m:r>
                      </m:sup>
                    </m:sSup>
                    <m:r>
                      <a:rPr lang="en-US" altLang="zh-CN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  <a:sym typeface="Microsoft Yahei" panose="020B0503020204020204" pitchFamily="34" charset="-122"/>
                      </a:rPr>
                      <m:t>×</m:t>
                    </m:r>
                    <m:sSup>
                      <m:sSupPr>
                        <m:ctrlP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  <a:sym typeface="Microsoft Yahei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  <a:sym typeface="Microsoft Yahei" panose="020B0503020204020204" pitchFamily="34" charset="-122"/>
                          </a:rPr>
                          <m:t>2</m:t>
                        </m:r>
                      </m:e>
                      <m:sup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  <a:sym typeface="Microsoft Yahei" panose="020B0503020204020204" pitchFamily="34" charset="-122"/>
                          </a:rPr>
                          <m:t>1</m:t>
                        </m:r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  <a:sym typeface="Microsoft Yahei" panose="020B0503020204020204" pitchFamily="34" charset="-122"/>
                          </a:rPr>
                          <m:t>0</m:t>
                        </m:r>
                      </m:sup>
                    </m:sSup>
                    <m:r>
                      <a:rPr lang="en-US" altLang="zh-CN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  <a:sym typeface="Microsoft Yahei" panose="020B0503020204020204" pitchFamily="34" charset="-122"/>
                      </a:rPr>
                      <m:t>=</m:t>
                    </m:r>
                  </m:oMath>
                </a14:m>
                <a:r>
                  <a:rPr lang="en-US" altLang="zh-CN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  <a:sym typeface="Microsoft Yahei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  <a:sym typeface="Microsoft Yahei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  <a:sym typeface="Microsoft Yahei" panose="020B0503020204020204" pitchFamily="34" charset="-122"/>
                          </a:rPr>
                          <m:t>2</m:t>
                        </m:r>
                      </m:e>
                      <m:sup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  <a:sym typeface="Microsoft Yahei" panose="020B0503020204020204" pitchFamily="34" charset="-122"/>
                          </a:rPr>
                          <m:t>15</m:t>
                        </m:r>
                      </m:sup>
                    </m:sSup>
                  </m:oMath>
                </a14:m>
                <a:endParaRPr lang="en-US" altLang="zh-CN" dirty="0">
                  <a:solidFill>
                    <a:srgbClr val="00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  <a:sym typeface="Microsoft Yahei" panose="020B0503020204020204" pitchFamily="34" charset="-122"/>
                </a:endParaRPr>
              </a:p>
              <a:p>
                <a:r>
                  <a:rPr lang="en-US" altLang="zh-CN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  <a:sym typeface="Microsoft Yahei" panose="020B0503020204020204" pitchFamily="34" charset="-122"/>
                  </a:rPr>
                  <a:t>x=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  <a:sym typeface="Microsoft Yahei" panose="020B0503020204020204" pitchFamily="34" charset="-122"/>
                      </a:rPr>
                      <m:t>− </m:t>
                    </m:r>
                  </m:oMath>
                </a14:m>
                <a:r>
                  <a:rPr lang="en-US" altLang="zh-CN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  <a:sym typeface="Microsoft Yahei" panose="020B0503020204020204" pitchFamily="34" charset="-122"/>
                  </a:rPr>
                  <a:t>32767=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  <a:sym typeface="Microsoft Yahei" panose="020B0503020204020204" pitchFamily="34" charset="-122"/>
                      </a:rPr>
                      <m:t>−</m:t>
                    </m:r>
                    <m:d>
                      <m:dPr>
                        <m:ctrlP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  <a:sym typeface="Microsoft Yahei" panose="020B0503020204020204" pitchFamily="34" charset="-122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Times New Roman" panose="02020603050405020304" pitchFamily="18" charset="0"/>
                                <a:sym typeface="Microsoft Yahei" panose="020B0503020204020204" pitchFamily="34" charset="-122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Times New Roman" panose="02020603050405020304" pitchFamily="18" charset="0"/>
                                <a:sym typeface="Microsoft Yahei" panose="020B0503020204020204" pitchFamily="34" charset="-122"/>
                              </a:rPr>
                              <m:t>2</m:t>
                            </m:r>
                          </m:e>
                          <m:sup>
                            <m:r>
                              <a:rPr lang="en-US" altLang="zh-CN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Times New Roman" panose="02020603050405020304" pitchFamily="18" charset="0"/>
                                <a:sym typeface="Microsoft Yahei" panose="020B0503020204020204" pitchFamily="34" charset="-122"/>
                              </a:rPr>
                              <m:t>15</m:t>
                            </m:r>
                          </m:sup>
                        </m:sSup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  <a:sym typeface="Microsoft Yahei" panose="020B0503020204020204" pitchFamily="34" charset="-122"/>
                          </a:rPr>
                          <m:t>−</m:t>
                        </m:r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  <a:sym typeface="Microsoft Yahei" panose="020B0503020204020204" pitchFamily="34" charset="-122"/>
                          </a:rPr>
                          <m:t>1</m:t>
                        </m:r>
                      </m:e>
                    </m:d>
                    <m:r>
                      <a:rPr lang="en-US" altLang="zh-CN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  <a:sym typeface="Microsoft Yahei" panose="020B0503020204020204" pitchFamily="34" charset="-122"/>
                      </a:rPr>
                      <m:t>=−0</m:t>
                    </m:r>
                    <m:r>
                      <m:rPr>
                        <m:sty m:val="p"/>
                      </m:rPr>
                      <a:rPr lang="en-US" altLang="zh-CN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  <a:sym typeface="Microsoft Yahei" panose="020B0503020204020204" pitchFamily="34" charset="-122"/>
                      </a:rPr>
                      <m:t>x</m:t>
                    </m:r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  <a:sym typeface="Microsoft Yahei" panose="020B0503020204020204" pitchFamily="34" charset="-122"/>
                      </a:rPr>
                      <m:t>7</m:t>
                    </m:r>
                    <m:r>
                      <m:rPr>
                        <m:sty m:val="p"/>
                      </m:rPr>
                      <a:rPr lang="en-US" altLang="zh-CN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  <a:sym typeface="Microsoft Yahei" panose="020B0503020204020204" pitchFamily="34" charset="-122"/>
                      </a:rPr>
                      <m:t>FFF</m:t>
                    </m:r>
                  </m:oMath>
                </a14:m>
                <a:endParaRPr lang="en-US" altLang="zh-CN" dirty="0">
                  <a:solidFill>
                    <a:srgbClr val="00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  <a:sym typeface="Microsoft Yahei" panose="020B0503020204020204" pitchFamily="34" charset="-122"/>
                </a:endParaRPr>
              </a:p>
              <a:p>
                <a:r>
                  <a:rPr lang="en-US" altLang="zh-CN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  <a:sym typeface="Microsoft Yahei" panose="020B0503020204020204" pitchFamily="34" charset="-122"/>
                  </a:rPr>
                  <a:t>[x]</a:t>
                </a:r>
                <a:r>
                  <a:rPr lang="zh-CN" altLang="en-US" baseline="-250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  <a:sym typeface="Microsoft Yahei" panose="020B0503020204020204" pitchFamily="34" charset="-122"/>
                  </a:rPr>
                  <a:t>补</a:t>
                </a:r>
                <a:r>
                  <a:rPr lang="en-US" altLang="zh-CN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  <a:sym typeface="Microsoft Yahei" panose="020B0503020204020204" pitchFamily="34" charset="-122"/>
                  </a:rPr>
                  <a:t>=0x8001</a:t>
                </a:r>
              </a:p>
              <a:p>
                <a:r>
                  <a:rPr lang="zh-CN" altLang="en-US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  <a:sym typeface="Microsoft Yahei" panose="020B0503020204020204" pitchFamily="34" charset="-122"/>
                  </a:rPr>
                  <a:t>语句</a:t>
                </a:r>
                <a:r>
                  <a:rPr lang="en-US" altLang="zh-CN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  <a:sym typeface="Microsoft Yahei" panose="020B0503020204020204" pitchFamily="34" charset="-122"/>
                  </a:rPr>
                  <a:t>y</a:t>
                </a:r>
                <a:r>
                  <a:rPr kumimoji="0" lang="en-US" altLang="zh-CN" sz="18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  <a:sym typeface="Microsoft Yahei" panose="020B0503020204020204" pitchFamily="34" charset="-122"/>
                  </a:rPr>
                  <a:t>=x</a:t>
                </a:r>
                <a:r>
                  <a:rPr kumimoji="0" lang="zh-CN" altLang="en-US" sz="18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  <a:sym typeface="Microsoft Yahei" panose="020B0503020204020204" pitchFamily="34" charset="-122"/>
                  </a:rPr>
                  <a:t>执行后，</a:t>
                </a:r>
                <a:r>
                  <a:rPr kumimoji="0" lang="en-US" altLang="zh-CN" sz="18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  <a:sym typeface="Microsoft Yahei" panose="020B0503020204020204" pitchFamily="34" charset="-122"/>
                  </a:rPr>
                  <a:t>y=0x8001</a:t>
                </a:r>
                <a:r>
                  <a:rPr kumimoji="0" lang="zh-CN" altLang="en-US" sz="18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  <a:sym typeface="Microsoft Yahei" panose="020B0503020204020204" pitchFamily="34" charset="-122"/>
                  </a:rPr>
                  <a:t>，解释成无符号数即为：</a:t>
                </a:r>
                <a:r>
                  <a:rPr lang="en-US" altLang="zh-CN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  <a:sym typeface="Microsoft Yahei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  <a:sym typeface="Microsoft Yahei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  <a:sym typeface="Microsoft Yahei" panose="020B0503020204020204" pitchFamily="34" charset="-122"/>
                          </a:rPr>
                          <m:t>2</m:t>
                        </m:r>
                      </m:e>
                      <m:sup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  <a:sym typeface="Microsoft Yahei" panose="020B0503020204020204" pitchFamily="34" charset="-122"/>
                          </a:rPr>
                          <m:t>15</m:t>
                        </m:r>
                      </m:sup>
                    </m:sSup>
                    <m:r>
                      <a:rPr lang="en-US" altLang="zh-CN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  <a:sym typeface="Microsoft Yahei" panose="020B0503020204020204" pitchFamily="34" charset="-122"/>
                      </a:rPr>
                      <m:t>+1</m:t>
                    </m:r>
                    <m:r>
                      <a:rPr lang="en-US" altLang="zh-CN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  <a:sym typeface="Microsoft Yahei" panose="020B0503020204020204" pitchFamily="34" charset="-122"/>
                      </a:rPr>
                      <m:t>=</m:t>
                    </m:r>
                    <m:r>
                      <a:rPr lang="en-US" altLang="zh-CN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  <a:sym typeface="Microsoft Yahei" panose="020B0503020204020204" pitchFamily="34" charset="-122"/>
                      </a:rPr>
                      <m:t>32769</m:t>
                    </m:r>
                  </m:oMath>
                </a14:m>
                <a:endParaRPr kumimoji="0" lang="en-US" altLang="zh-CN" sz="18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r>
                  <a:rPr lang="zh-CN" altLang="en-US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注：</a:t>
                </a:r>
                <a:r>
                  <a:rPr lang="en-US" altLang="zh-CN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y</a:t>
                </a:r>
                <a:r>
                  <a:rPr lang="zh-CN" altLang="en-US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的表示范围：</a:t>
                </a:r>
                <a:r>
                  <a:rPr lang="en-US" altLang="zh-CN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0~</a:t>
                </a:r>
                <a:r>
                  <a:rPr lang="en-US" altLang="zh-CN" dirty="0">
                    <a:solidFill>
                      <a:srgbClr val="000000"/>
                    </a:solidFill>
                    <a:cs typeface="Times New Roman" panose="02020603050405020304" pitchFamily="18" charset="0"/>
                    <a:sym typeface="Microsoft Yahei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Microsoft Yahei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Microsoft Yahei" panose="020B0503020204020204" pitchFamily="34" charset="-122"/>
                          </a:rPr>
                          <m:t>2</m:t>
                        </m:r>
                      </m:e>
                      <m:sup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Microsoft Yahei" panose="020B0503020204020204" pitchFamily="34" charset="-122"/>
                          </a:rPr>
                          <m:t>1</m:t>
                        </m:r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Microsoft Yahei" panose="020B0503020204020204" pitchFamily="34" charset="-122"/>
                          </a:rPr>
                          <m:t>6</m:t>
                        </m:r>
                      </m:sup>
                    </m:sSup>
                    <m:r>
                      <a:rPr lang="en-US" altLang="zh-CN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  <a:sym typeface="Microsoft Yahei" panose="020B0503020204020204" pitchFamily="34" charset="-122"/>
                      </a:rPr>
                      <m:t>−</m:t>
                    </m:r>
                  </m:oMath>
                </a14:m>
                <a:r>
                  <a:rPr kumimoji="0" lang="en-US" altLang="zh-CN" sz="18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1</a:t>
                </a:r>
                <a:r>
                  <a:rPr lang="zh-CN" altLang="en-US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，即</a:t>
                </a:r>
                <a:r>
                  <a:rPr lang="en-US" altLang="zh-CN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0~65535</a:t>
                </a:r>
              </a:p>
              <a:p>
                <a:r>
                  <a:rPr kumimoji="0" lang="en-US" altLang="zh-CN" sz="18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     </a:t>
                </a:r>
                <a14:m>
                  <m:oMath xmlns:m="http://schemas.openxmlformats.org/officeDocument/2006/math">
                    <m:r>
                      <a:rPr lang="en-US" altLang="zh-CN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  <a:sym typeface="Microsoft Yahei" panose="020B0503020204020204" pitchFamily="34" charset="-122"/>
                      </a:rPr>
                      <m:t> </m:t>
                    </m:r>
                    <m:sSup>
                      <m:sSupPr>
                        <m:ctrlP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Microsoft Yahei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Microsoft Yahei" panose="020B0503020204020204" pitchFamily="34" charset="-122"/>
                          </a:rPr>
                          <m:t>2</m:t>
                        </m:r>
                      </m:e>
                      <m:sup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Microsoft Yahei" panose="020B0503020204020204" pitchFamily="34" charset="-122"/>
                          </a:rPr>
                          <m:t>16</m:t>
                        </m:r>
                      </m:sup>
                    </m:sSup>
                  </m:oMath>
                </a14:m>
                <a:r>
                  <a:rPr kumimoji="0" lang="en-US" altLang="zh-CN" sz="18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=64K=65536</a:t>
                </a:r>
                <a:endParaRPr kumimoji="0" lang="zh-CN" altLang="en-US" sz="18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" name="对话气泡: 圆角矩形 11">
                <a:extLst>
                  <a:ext uri="{FF2B5EF4-FFF2-40B4-BE49-F238E27FC236}">
                    <a16:creationId xmlns:a16="http://schemas.microsoft.com/office/drawing/2014/main" id="{3BAF9CB1-2B99-4855-AC99-6EDD9A985F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072719" y="2879585"/>
                <a:ext cx="4584171" cy="2307711"/>
              </a:xfrm>
              <a:prstGeom prst="wedgeRoundRectCallout">
                <a:avLst>
                  <a:gd name="adj1" fmla="val -20429"/>
                  <a:gd name="adj2" fmla="val 48200"/>
                  <a:gd name="adj3" fmla="val 16667"/>
                </a:avLst>
              </a:prstGeom>
              <a:blipFill>
                <a:blip r:embed="rId34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组合 17"/>
          <p:cNvGrpSpPr/>
          <p:nvPr>
            <p:custDataLst>
              <p:tags r:id="rId19"/>
            </p:custDataLst>
          </p:nvPr>
        </p:nvGrpSpPr>
        <p:grpSpPr>
          <a:xfrm>
            <a:off x="0" y="0"/>
            <a:ext cx="9144000" cy="635000"/>
            <a:chOff x="0" y="0"/>
            <a:chExt cx="9144000" cy="635000"/>
          </a:xfrm>
        </p:grpSpPr>
        <p:sp>
          <p:nvSpPr>
            <p:cNvPr id="14" name="TitleBackground"/>
            <p:cNvSpPr/>
            <p:nvPr>
              <p:custDataLst>
                <p:tags r:id="rId22"/>
              </p:custDataLst>
            </p:nvPr>
          </p:nvSpPr>
          <p:spPr>
            <a:xfrm>
              <a:off x="0" y="0"/>
              <a:ext cx="9144000" cy="635000"/>
            </a:xfrm>
            <a:prstGeom prst="rect">
              <a:avLst/>
            </a:prstGeom>
            <a:solidFill>
              <a:srgbClr val="F6F7F8"/>
            </a:solidFill>
            <a:ln w="25400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ColorBlock"/>
            <p:cNvSpPr/>
            <p:nvPr>
              <p:custDataLst>
                <p:tags r:id="rId23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25400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TypeText"/>
            <p:cNvSpPr txBox="1"/>
            <p:nvPr>
              <p:custDataLst>
                <p:tags r:id="rId24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单选题</a:t>
              </a:r>
            </a:p>
          </p:txBody>
        </p:sp>
        <p:sp>
          <p:nvSpPr>
            <p:cNvPr id="17" name="TipText"/>
            <p:cNvSpPr txBox="1"/>
            <p:nvPr>
              <p:custDataLst>
                <p:tags r:id="rId25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</a:t>
              </a:r>
              <a:r>
                <a:rPr lang="zh-CN" altLang="en-US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pic>
        <p:nvPicPr>
          <p:cNvPr id="3" name="图片 2"/>
          <p:cNvPicPr>
            <a:picLocks/>
          </p:cNvPicPr>
          <p:nvPr>
            <p:custDataLst>
              <p:tags r:id="rId20"/>
            </p:custDataLst>
          </p:nvPr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00" y="63500"/>
            <a:ext cx="1422400" cy="508000"/>
          </a:xfrm>
          <a:prstGeom prst="rect">
            <a:avLst/>
          </a:prstGeom>
        </p:spPr>
      </p:pic>
      <p:sp>
        <p:nvSpPr>
          <p:cNvPr id="29" name="文本框 28">
            <a:extLst>
              <a:ext uri="{FF2B5EF4-FFF2-40B4-BE49-F238E27FC236}">
                <a16:creationId xmlns:a16="http://schemas.microsoft.com/office/drawing/2014/main" id="{53FFED58-DC03-4E5A-A3FB-9A6814316F06}"/>
              </a:ext>
            </a:extLst>
          </p:cNvPr>
          <p:cNvSpPr txBox="1"/>
          <p:nvPr>
            <p:custDataLst>
              <p:tags r:id="rId21"/>
            </p:custDataLst>
          </p:nvPr>
        </p:nvSpPr>
        <p:spPr>
          <a:xfrm>
            <a:off x="914400" y="635000"/>
            <a:ext cx="7315200" cy="365760"/>
          </a:xfrm>
          <a:prstGeom prst="rect">
            <a:avLst/>
          </a:prstGeom>
          <a:solidFill>
            <a:srgbClr val="FBFAEF">
              <a:alpha val="90000"/>
            </a:srgbClr>
          </a:solidFill>
        </p:spPr>
        <p:txBody>
          <a:bodyPr vert="horz" wrap="none" rtlCol="0" anchor="ctr" anchorCtr="1">
            <a:noAutofit/>
          </a:bodyPr>
          <a:lstStyle/>
          <a:p>
            <a:r>
              <a:rPr lang="zh-CN" altLang="en-US" sz="120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此题未设置答案，请点击右侧设置按钮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56173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2AAAD4-512C-4355-85A3-174F4EA5A808}" type="slidenum">
              <a:rPr lang="zh-CN" altLang="en-US" smtClean="0"/>
              <a:pPr>
                <a:defRPr/>
              </a:pPr>
              <a:t>128</a:t>
            </a:fld>
            <a:endParaRPr lang="en-US" altLang="zh-CN"/>
          </a:p>
        </p:txBody>
      </p:sp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914400" y="977891"/>
            <a:ext cx="7315200" cy="1744052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pPr eaLnBrk="1" hangingPunct="1"/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Microsoft Yahei" panose="020B0503020204020204" pitchFamily="34" charset="-122"/>
              </a:rPr>
              <a:t>变量</a:t>
            </a:r>
            <a:r>
              <a:rPr lang="en-US" altLang="zh-CN" sz="2000" dirty="0" err="1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Microsoft Yahei" panose="020B0503020204020204" pitchFamily="34" charset="-122"/>
              </a:rPr>
              <a:t>i,f,d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Microsoft Yahei" panose="020B0503020204020204" pitchFamily="34" charset="-122"/>
              </a:rPr>
              <a:t>分别为</a:t>
            </a:r>
            <a:r>
              <a:rPr lang="en-US" altLang="zh-CN" sz="2000" dirty="0" err="1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Microsoft Yahei" panose="020B0503020204020204" pitchFamily="34" charset="-122"/>
              </a:rPr>
              <a:t>int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Microsoft Yahei" panose="020B0503020204020204" pitchFamily="34" charset="-122"/>
              </a:rPr>
              <a:t>, float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Microsoft Yahei" panose="020B0503020204020204" pitchFamily="34" charset="-122"/>
              </a:rPr>
              <a:t>和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Microsoft Yahei" panose="020B0503020204020204" pitchFamily="34" charset="-122"/>
              </a:rPr>
              <a:t>double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Microsoft Yahei" panose="020B0503020204020204" pitchFamily="34" charset="-122"/>
              </a:rPr>
              <a:t>，</a:t>
            </a:r>
            <a:r>
              <a:rPr lang="en-US" altLang="zh-CN" sz="2000" dirty="0" err="1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Microsoft Yahei" panose="020B0503020204020204" pitchFamily="34" charset="-122"/>
              </a:rPr>
              <a:t>int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Microsoft Yahei" panose="020B0503020204020204" pitchFamily="34" charset="-122"/>
              </a:rPr>
              <a:t>采用补码表示，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Microsoft Yahei" panose="020B0503020204020204" pitchFamily="34" charset="-122"/>
              </a:rPr>
              <a:t>float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Microsoft Yahei" panose="020B0503020204020204" pitchFamily="34" charset="-122"/>
              </a:rPr>
              <a:t>与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Microsoft Yahei" panose="020B0503020204020204" pitchFamily="34" charset="-122"/>
              </a:rPr>
              <a:t>double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Microsoft Yahei" panose="020B0503020204020204" pitchFamily="34" charset="-122"/>
              </a:rPr>
              <a:t>采用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Microsoft Yahei" panose="020B0503020204020204" pitchFamily="34" charset="-122"/>
              </a:rPr>
              <a:t>IEEE 754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Microsoft Yahei" panose="020B0503020204020204" pitchFamily="34" charset="-122"/>
              </a:rPr>
              <a:t>格式。</a:t>
            </a:r>
            <a:endParaRPr lang="en-US" altLang="zh-CN" sz="2000" dirty="0">
              <a:solidFill>
                <a:srgbClr val="0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  <a:sym typeface="Microsoft Yahei" panose="020B0503020204020204" pitchFamily="34" charset="-122"/>
            </a:endParaRPr>
          </a:p>
          <a:p>
            <a:pPr eaLnBrk="1" hangingPunct="1"/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Microsoft Yahei" panose="020B0503020204020204" pitchFamily="34" charset="-122"/>
              </a:rPr>
              <a:t>已知</a:t>
            </a:r>
            <a:r>
              <a:rPr lang="en-US" altLang="zh-CN" sz="2000" dirty="0" err="1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Microsoft Yahei" panose="020B0503020204020204" pitchFamily="34" charset="-122"/>
              </a:rPr>
              <a:t>i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Microsoft Yahei" panose="020B0503020204020204" pitchFamily="34" charset="-122"/>
              </a:rPr>
              <a:t>=785, f=1.5678E3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Microsoft Yahei" panose="020B0503020204020204" pitchFamily="34" charset="-122"/>
              </a:rPr>
              <a:t>，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Microsoft Yahei" panose="020B0503020204020204" pitchFamily="34" charset="-122"/>
              </a:rPr>
              <a:t>d=1.5E100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Microsoft Yahei" panose="020B0503020204020204" pitchFamily="34" charset="-122"/>
              </a:rPr>
              <a:t>，若在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Microsoft Yahei" panose="020B0503020204020204" pitchFamily="34" charset="-122"/>
              </a:rPr>
              <a:t>32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Microsoft Yahei" panose="020B0503020204020204" pitchFamily="34" charset="-122"/>
              </a:rPr>
              <a:t>位机器中执行下列表达式，结果</a:t>
            </a:r>
            <a:r>
              <a:rPr lang="zh-CN" altLang="en-US" sz="2000" dirty="0" smtClean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Microsoft Yahei" panose="020B0503020204020204" pitchFamily="34" charset="-122"/>
              </a:rPr>
              <a:t>为</a:t>
            </a:r>
            <a:r>
              <a:rPr lang="en-US" altLang="zh-CN" sz="2000" dirty="0" smtClean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Microsoft Yahei" panose="020B0503020204020204" pitchFamily="34" charset="-122"/>
              </a:rPr>
              <a:t>"</a:t>
            </a:r>
            <a:r>
              <a:rPr lang="zh-CN" altLang="en-US" sz="2000" dirty="0" smtClean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Microsoft Yahei" panose="020B0503020204020204" pitchFamily="34" charset="-122"/>
              </a:rPr>
              <a:t>真</a:t>
            </a:r>
            <a:r>
              <a:rPr lang="en-US" altLang="zh-CN" sz="2000" dirty="0" smtClean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Microsoft Yahei" panose="020B0503020204020204" pitchFamily="34" charset="-122"/>
              </a:rPr>
              <a:t>"</a:t>
            </a:r>
            <a:r>
              <a:rPr lang="zh-CN" altLang="en-US" sz="2000" dirty="0" smtClean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Microsoft Yahei" panose="020B0503020204020204" pitchFamily="34" charset="-122"/>
              </a:rPr>
              <a:t>的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Microsoft Yahei" panose="020B0503020204020204" pitchFamily="34" charset="-122"/>
              </a:rPr>
              <a:t>是（）。（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Microsoft Yahei" panose="020B0503020204020204" pitchFamily="34" charset="-122"/>
              </a:rPr>
              <a:t>2010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Microsoft Yahei" panose="020B0503020204020204" pitchFamily="34" charset="-122"/>
              </a:rPr>
              <a:t>）</a:t>
            </a:r>
            <a:endParaRPr lang="en-US" altLang="zh-CN" sz="2000" dirty="0">
              <a:solidFill>
                <a:srgbClr val="0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1828800" y="2836714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000" dirty="0" err="1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Microsoft Yahei" panose="020B0503020204020204" pitchFamily="34" charset="-122"/>
              </a:rPr>
              <a:t>i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Microsoft Yahei" panose="020B0503020204020204" pitchFamily="34" charset="-122"/>
              </a:rPr>
              <a:t>=(int)(float)</a:t>
            </a:r>
            <a:r>
              <a:rPr lang="en-US" altLang="zh-CN" sz="2000" dirty="0" err="1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Microsoft Yahei" panose="020B0503020204020204" pitchFamily="34" charset="-122"/>
              </a:rPr>
              <a:t>i</a:t>
            </a:r>
            <a:endParaRPr lang="zh-CN" altLang="en-US" sz="2000" dirty="0">
              <a:solidFill>
                <a:srgbClr val="0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4"/>
            </p:custDataLst>
          </p:nvPr>
        </p:nvSpPr>
        <p:spPr>
          <a:xfrm>
            <a:off x="1828800" y="3480316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Microsoft Yahei" panose="020B0503020204020204" pitchFamily="34" charset="-122"/>
              </a:rPr>
              <a:t>f=(float)(int)f</a:t>
            </a:r>
            <a:endParaRPr lang="zh-CN" altLang="en-US" sz="2000" dirty="0">
              <a:solidFill>
                <a:srgbClr val="0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7" name="文本框 6"/>
          <p:cNvSpPr txBox="1"/>
          <p:nvPr>
            <p:custDataLst>
              <p:tags r:id="rId5"/>
            </p:custDataLst>
          </p:nvPr>
        </p:nvSpPr>
        <p:spPr>
          <a:xfrm>
            <a:off x="1828800" y="4106829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Microsoft Yahei" panose="020B0503020204020204" pitchFamily="34" charset="-122"/>
              </a:rPr>
              <a:t>f=(float)(double)f</a:t>
            </a:r>
            <a:endParaRPr lang="zh-CN" altLang="en-US" sz="2000" dirty="0">
              <a:solidFill>
                <a:srgbClr val="0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8" name="文本框 7"/>
          <p:cNvSpPr txBox="1"/>
          <p:nvPr>
            <p:custDataLst>
              <p:tags r:id="rId6"/>
            </p:custDataLst>
          </p:nvPr>
        </p:nvSpPr>
        <p:spPr>
          <a:xfrm>
            <a:off x="1849181" y="4795607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000" dirty="0">
                <a:solidFill>
                  <a:srgbClr val="660066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Microsoft Yahei" panose="020B0503020204020204" pitchFamily="34" charset="-122"/>
              </a:rPr>
              <a:t>(</a:t>
            </a:r>
            <a:r>
              <a:rPr lang="en-US" altLang="zh-CN" sz="2000" dirty="0" err="1">
                <a:solidFill>
                  <a:srgbClr val="660066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Microsoft Yahei" panose="020B0503020204020204" pitchFamily="34" charset="-122"/>
              </a:rPr>
              <a:t>d+f</a:t>
            </a:r>
            <a:r>
              <a:rPr lang="en-US" altLang="zh-CN" sz="2000" dirty="0">
                <a:solidFill>
                  <a:srgbClr val="660066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Microsoft Yahei" panose="020B0503020204020204" pitchFamily="34" charset="-122"/>
              </a:rPr>
              <a:t>)-d= =f    (</a:t>
            </a:r>
            <a:r>
              <a:rPr lang="zh-CN" altLang="en-US" sz="2000" dirty="0">
                <a:solidFill>
                  <a:srgbClr val="660066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Microsoft Yahei" panose="020B0503020204020204" pitchFamily="34" charset="-122"/>
              </a:rPr>
              <a:t>思考：为什么不为真？</a:t>
            </a:r>
            <a:r>
              <a:rPr lang="en-US" altLang="zh-CN" sz="2000" dirty="0">
                <a:solidFill>
                  <a:srgbClr val="660066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Microsoft Yahei" panose="020B0503020204020204" pitchFamily="34" charset="-122"/>
              </a:rPr>
              <a:t>)</a:t>
            </a:r>
            <a:endParaRPr lang="zh-CN" altLang="en-US" sz="2000" dirty="0">
              <a:solidFill>
                <a:srgbClr val="660066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10" name="矩形 9"/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1114425" y="3544609"/>
            <a:ext cx="514350" cy="514350"/>
          </a:xfrm>
          <a:prstGeom prst="rect">
            <a:avLst/>
          </a:prstGeom>
          <a:solidFill>
            <a:srgbClr val="808080"/>
          </a:solidFill>
          <a:ln w="127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2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Microsoft Yahei" panose="020B0503020204020204" pitchFamily="34" charset="-122"/>
              </a:rPr>
              <a:t>B</a:t>
            </a:r>
            <a:endParaRPr lang="zh-CN" altLang="en-US" sz="20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12" name="矩形 11"/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1114425" y="4848906"/>
            <a:ext cx="514350" cy="514350"/>
          </a:xfrm>
          <a:prstGeom prst="rect">
            <a:avLst/>
          </a:prstGeom>
          <a:solidFill>
            <a:srgbClr val="808080"/>
          </a:solidFill>
          <a:ln w="127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200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Microsoft Yahei" panose="020B0503020204020204" pitchFamily="34" charset="-122"/>
              </a:rPr>
              <a:t>D</a:t>
            </a:r>
            <a:endParaRPr lang="zh-CN" altLang="en-US" sz="200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13" name="圆角矩形 12"/>
          <p:cNvSpPr/>
          <p:nvPr>
            <p:custDataLst>
              <p:tags r:id="rId9"/>
            </p:custDataLst>
          </p:nvPr>
        </p:nvSpPr>
        <p:spPr>
          <a:xfrm>
            <a:off x="61722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提交</a:t>
            </a:r>
          </a:p>
        </p:txBody>
      </p:sp>
      <p:sp>
        <p:nvSpPr>
          <p:cNvPr id="20" name="矩形 19"/>
          <p:cNvSpPr/>
          <p:nvPr>
            <p:custDataLst>
              <p:tags r:id="rId10"/>
            </p:custDataLst>
          </p:nvPr>
        </p:nvSpPr>
        <p:spPr>
          <a:xfrm>
            <a:off x="9525000" y="0"/>
            <a:ext cx="3840480" cy="6858000"/>
          </a:xfrm>
          <a:prstGeom prst="rect">
            <a:avLst/>
          </a:prstGeom>
          <a:solidFill>
            <a:srgbClr val="FFFFFF"/>
          </a:solidFill>
          <a:ln w="12700" cmpd="sng">
            <a:solidFill>
              <a:srgbClr val="9B9B9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5" name="文本框 24"/>
          <p:cNvSpPr txBox="1"/>
          <p:nvPr>
            <p:custDataLst>
              <p:tags r:id="rId11"/>
            </p:custDataLst>
          </p:nvPr>
        </p:nvSpPr>
        <p:spPr>
          <a:xfrm>
            <a:off x="9613900" y="6326832"/>
            <a:ext cx="3662680" cy="461665"/>
          </a:xfrm>
          <a:prstGeom prst="rect">
            <a:avLst/>
          </a:prstGeom>
          <a:solidFill>
            <a:srgbClr val="FBFAEF"/>
          </a:solidFill>
          <a:ln w="12700"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FFFFFF"/>
                </a:solidFill>
              </a14:hiddenLine>
            </a:ext>
          </a:extLst>
        </p:spPr>
        <p:txBody>
          <a:bodyPr vert="horz" rtlCol="0" anchor="ctr">
            <a:spAutoFit/>
          </a:bodyPr>
          <a:lstStyle/>
          <a:p>
            <a:r>
              <a:rPr lang="zh-CN" altLang="en-US" sz="120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可为此题添加文本、图片、公式等解析，且需将内容全部放在本区域内。正常使用需</a:t>
            </a:r>
            <a:r>
              <a:rPr lang="en-US" altLang="zh-CN" sz="120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3.0</a:t>
            </a:r>
            <a:r>
              <a:rPr lang="zh-CN" altLang="en-US" sz="120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以上版本</a:t>
            </a:r>
          </a:p>
        </p:txBody>
      </p:sp>
      <p:sp>
        <p:nvSpPr>
          <p:cNvPr id="26" name="文本框 25"/>
          <p:cNvSpPr txBox="1"/>
          <p:nvPr>
            <p:custDataLst>
              <p:tags r:id="rId12"/>
            </p:custDataLst>
          </p:nvPr>
        </p:nvSpPr>
        <p:spPr>
          <a:xfrm>
            <a:off x="9779000" y="1270000"/>
            <a:ext cx="3332480" cy="4401205"/>
          </a:xfrm>
          <a:prstGeom prst="rect">
            <a:avLst/>
          </a:prstGeom>
          <a:noFill/>
        </p:spPr>
        <p:txBody>
          <a:bodyPr vert="horz" rtlCol="0" anchor="t" anchorCtr="0">
            <a:spAutoFit/>
          </a:bodyPr>
          <a:lstStyle/>
          <a:p>
            <a:pPr lvl="0"/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Microsoft Yahei" panose="020B0503020204020204" pitchFamily="34" charset="-122"/>
              </a:rPr>
              <a:t>A,C</a:t>
            </a:r>
          </a:p>
          <a:p>
            <a:pPr lvl="0"/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Microsoft Yahei" panose="020B0503020204020204" pitchFamily="34" charset="-122"/>
              </a:rPr>
              <a:t>int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Microsoft Yahei" panose="020B0503020204020204" pitchFamily="34" charset="-122"/>
              </a:rPr>
              <a:t>转换成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Microsoft Yahei" panose="020B0503020204020204" pitchFamily="34" charset="-122"/>
              </a:rPr>
              <a:t>float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Microsoft Yahei" panose="020B0503020204020204" pitchFamily="34" charset="-122"/>
              </a:rPr>
              <a:t>时若过尾数超过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Microsoft Yahei" panose="020B0503020204020204" pitchFamily="34" charset="-122"/>
              </a:rPr>
              <a:t>24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Microsoft Yahei" panose="020B0503020204020204" pitchFamily="34" charset="-122"/>
              </a:rPr>
              <a:t>位，会损失精度；</a:t>
            </a:r>
            <a:endParaRPr lang="en-US" altLang="zh-CN" sz="2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Microsoft Yahei" panose="020B0503020204020204" pitchFamily="34" charset="-122"/>
            </a:endParaRPr>
          </a:p>
          <a:p>
            <a:pPr lvl="0"/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Microsoft Yahei" panose="020B0503020204020204" pitchFamily="34" charset="-122"/>
              </a:rPr>
              <a:t>这里</a:t>
            </a:r>
            <a:r>
              <a:rPr lang="en-US" altLang="zh-CN" sz="20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Microsoft Yahei" panose="020B0503020204020204" pitchFamily="34" charset="-122"/>
              </a:rPr>
              <a:t>i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Microsoft Yahei" panose="020B0503020204020204" pitchFamily="34" charset="-122"/>
              </a:rPr>
              <a:t>的值比较小，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Microsoft Yahei" panose="020B0503020204020204" pitchFamily="34" charset="-122"/>
              </a:rPr>
              <a:t>A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Microsoft Yahei" panose="020B0503020204020204" pitchFamily="34" charset="-122"/>
              </a:rPr>
              <a:t>成立；</a:t>
            </a:r>
            <a:endParaRPr lang="en-US" altLang="zh-CN" sz="2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Microsoft Yahei" panose="020B0503020204020204" pitchFamily="34" charset="-122"/>
            </a:endParaRPr>
          </a:p>
          <a:p>
            <a:pPr lvl="0"/>
            <a:endParaRPr lang="en-US" altLang="zh-CN" sz="2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Microsoft Yahei" panose="020B0503020204020204" pitchFamily="34" charset="-122"/>
            </a:endParaRPr>
          </a:p>
          <a:p>
            <a:pPr lvl="0"/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Microsoft Yahei" panose="020B0503020204020204" pitchFamily="34" charset="-122"/>
              </a:rPr>
              <a:t>f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Microsoft Yahei" panose="020B0503020204020204" pitchFamily="34" charset="-122"/>
              </a:rPr>
              <a:t>含有小数，转换成</a:t>
            </a:r>
            <a:r>
              <a:rPr lang="en-US" altLang="zh-CN" sz="20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Microsoft Yahei" panose="020B0503020204020204" pitchFamily="34" charset="-122"/>
              </a:rPr>
              <a:t>int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Microsoft Yahei" panose="020B0503020204020204" pitchFamily="34" charset="-122"/>
              </a:rPr>
              <a:t>型小数丢弃，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Microsoft Yahei" panose="020B0503020204020204" pitchFamily="34" charset="-122"/>
              </a:rPr>
              <a:t>B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Microsoft Yahei" panose="020B0503020204020204" pitchFamily="34" charset="-122"/>
              </a:rPr>
              <a:t>不成立；</a:t>
            </a:r>
            <a:endParaRPr lang="en-US" altLang="zh-CN" sz="2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Microsoft Yahei" panose="020B0503020204020204" pitchFamily="34" charset="-122"/>
            </a:endParaRPr>
          </a:p>
          <a:p>
            <a:pPr lvl="0"/>
            <a:endParaRPr lang="en-US" altLang="zh-CN" sz="2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Microsoft Yahei" panose="020B0503020204020204" pitchFamily="34" charset="-122"/>
            </a:endParaRPr>
          </a:p>
          <a:p>
            <a:pPr lvl="0"/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Microsoft Yahei" panose="020B0503020204020204" pitchFamily="34" charset="-122"/>
              </a:rPr>
              <a:t>float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Microsoft Yahei" panose="020B0503020204020204" pitchFamily="34" charset="-122"/>
              </a:rPr>
              <a:t>转换成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Microsoft Yahei" panose="020B0503020204020204" pitchFamily="34" charset="-122"/>
              </a:rPr>
              <a:t>double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Microsoft Yahei" panose="020B0503020204020204" pitchFamily="34" charset="-122"/>
              </a:rPr>
              <a:t>数据没有损失，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Microsoft Yahei" panose="020B0503020204020204" pitchFamily="34" charset="-122"/>
              </a:rPr>
              <a:t>C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Microsoft Yahei" panose="020B0503020204020204" pitchFamily="34" charset="-122"/>
              </a:rPr>
              <a:t>成立；</a:t>
            </a:r>
            <a:endParaRPr lang="en-US" altLang="zh-CN" sz="2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Microsoft Yahei" panose="020B0503020204020204" pitchFamily="34" charset="-122"/>
            </a:endParaRPr>
          </a:p>
          <a:p>
            <a:pPr lvl="0"/>
            <a:endParaRPr lang="en-US" altLang="zh-CN" sz="2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Microsoft Yahei" panose="020B0503020204020204" pitchFamily="34" charset="-122"/>
            </a:endParaRPr>
          </a:p>
          <a:p>
            <a:pPr lvl="0"/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Microsoft Yahei" panose="020B0503020204020204" pitchFamily="34" charset="-122"/>
              </a:rPr>
              <a:t>(</a:t>
            </a:r>
            <a:r>
              <a:rPr lang="en-US" altLang="zh-CN" sz="20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Microsoft Yahei" panose="020B0503020204020204" pitchFamily="34" charset="-122"/>
              </a:rPr>
              <a:t>d+f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Microsoft Yahei" panose="020B0503020204020204" pitchFamily="34" charset="-122"/>
              </a:rPr>
              <a:t>)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Microsoft Yahei" panose="020B0503020204020204" pitchFamily="34" charset="-122"/>
              </a:rPr>
              <a:t>运算时，需要对阶，对阶后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Microsoft Yahei" panose="020B0503020204020204" pitchFamily="34" charset="-122"/>
              </a:rPr>
              <a:t>f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Microsoft Yahei" panose="020B0503020204020204" pitchFamily="34" charset="-122"/>
              </a:rPr>
              <a:t>为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Microsoft Yahei" panose="020B0503020204020204" pitchFamily="34" charset="-122"/>
              </a:rPr>
              <a:t>0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Microsoft Yahei" panose="020B0503020204020204" pitchFamily="34" charset="-122"/>
              </a:rPr>
              <a:t>，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Microsoft Yahei" panose="020B0503020204020204" pitchFamily="34" charset="-122"/>
              </a:rPr>
              <a:t>(</a:t>
            </a:r>
            <a:r>
              <a:rPr lang="en-US" altLang="zh-CN" sz="20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Microsoft Yahei" panose="020B0503020204020204" pitchFamily="34" charset="-122"/>
              </a:rPr>
              <a:t>d+f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Microsoft Yahei" panose="020B0503020204020204" pitchFamily="34" charset="-122"/>
              </a:rPr>
              <a:t>)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Microsoft Yahei" panose="020B0503020204020204" pitchFamily="34" charset="-122"/>
              </a:rPr>
              <a:t>仍为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Microsoft Yahei" panose="020B0503020204020204" pitchFamily="34" charset="-122"/>
              </a:rPr>
              <a:t>d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Microsoft Yahei" panose="020B0503020204020204" pitchFamily="34" charset="-122"/>
              </a:rPr>
              <a:t>，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Microsoft Yahei" panose="020B0503020204020204" pitchFamily="34" charset="-122"/>
              </a:rPr>
              <a:t>D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Microsoft Yahei" panose="020B0503020204020204" pitchFamily="34" charset="-122"/>
              </a:rPr>
              <a:t>不成立。</a:t>
            </a:r>
          </a:p>
        </p:txBody>
      </p:sp>
      <p:grpSp>
        <p:nvGrpSpPr>
          <p:cNvPr id="24" name="组合 23"/>
          <p:cNvGrpSpPr/>
          <p:nvPr>
            <p:custDataLst>
              <p:tags r:id="rId13"/>
            </p:custDataLst>
          </p:nvPr>
        </p:nvGrpSpPr>
        <p:grpSpPr>
          <a:xfrm>
            <a:off x="9537700" y="0"/>
            <a:ext cx="3815080" cy="647700"/>
            <a:chOff x="9537700" y="0"/>
            <a:chExt cx="3815080" cy="647700"/>
          </a:xfrm>
        </p:grpSpPr>
        <p:sp>
          <p:nvSpPr>
            <p:cNvPr id="21" name="RemarkBack"/>
            <p:cNvSpPr/>
            <p:nvPr>
              <p:custDataLst>
                <p:tags r:id="rId26"/>
              </p:custDataLst>
            </p:nvPr>
          </p:nvSpPr>
          <p:spPr>
            <a:xfrm>
              <a:off x="9537700" y="12700"/>
              <a:ext cx="3815080" cy="635000"/>
            </a:xfrm>
            <a:prstGeom prst="rect">
              <a:avLst/>
            </a:prstGeom>
            <a:solidFill>
              <a:srgbClr val="F6F7F8"/>
            </a:solidFill>
            <a:ln w="25400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RemarkBlock"/>
            <p:cNvSpPr/>
            <p:nvPr>
              <p:custDataLst>
                <p:tags r:id="rId27"/>
              </p:custDataLst>
            </p:nvPr>
          </p:nvSpPr>
          <p:spPr>
            <a:xfrm>
              <a:off x="9537700" y="12700"/>
              <a:ext cx="190500" cy="635000"/>
            </a:xfrm>
            <a:prstGeom prst="rect">
              <a:avLst/>
            </a:prstGeom>
            <a:solidFill>
              <a:srgbClr val="639EF4"/>
            </a:solidFill>
            <a:ln w="25400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RemarkTitleText"/>
            <p:cNvSpPr txBox="1"/>
            <p:nvPr>
              <p:custDataLst>
                <p:tags r:id="rId28"/>
              </p:custDataLst>
            </p:nvPr>
          </p:nvSpPr>
          <p:spPr>
            <a:xfrm>
              <a:off x="9779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答案解析</a:t>
              </a:r>
            </a:p>
          </p:txBody>
        </p:sp>
      </p:grpSp>
      <p:sp>
        <p:nvSpPr>
          <p:cNvPr id="19" name="RemarkBack"/>
          <p:cNvSpPr/>
          <p:nvPr>
            <p:custDataLst>
              <p:tags r:id="rId14"/>
            </p:custDataLst>
          </p:nvPr>
        </p:nvSpPr>
        <p:spPr>
          <a:xfrm>
            <a:off x="9537700" y="12700"/>
            <a:ext cx="3815080" cy="635000"/>
          </a:xfrm>
          <a:prstGeom prst="rect">
            <a:avLst/>
          </a:prstGeom>
          <a:solidFill>
            <a:srgbClr val="F6F7F8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RemarkBlock"/>
          <p:cNvSpPr/>
          <p:nvPr>
            <p:custDataLst>
              <p:tags r:id="rId15"/>
            </p:custDataLst>
          </p:nvPr>
        </p:nvSpPr>
        <p:spPr>
          <a:xfrm>
            <a:off x="9537700" y="12700"/>
            <a:ext cx="190500" cy="635000"/>
          </a:xfrm>
          <a:prstGeom prst="rect">
            <a:avLst/>
          </a:prstGeom>
          <a:solidFill>
            <a:srgbClr val="639EF4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RemarkTitleText"/>
          <p:cNvSpPr txBox="1"/>
          <p:nvPr>
            <p:custDataLst>
              <p:tags r:id="rId16"/>
            </p:custDataLst>
          </p:nvPr>
        </p:nvSpPr>
        <p:spPr>
          <a:xfrm>
            <a:off x="9779000" y="0"/>
            <a:ext cx="1905000" cy="635000"/>
          </a:xfrm>
          <a:prstGeom prst="rect">
            <a:avLst/>
          </a:prstGeom>
          <a:noFill/>
        </p:spPr>
        <p:txBody>
          <a:bodyPr vert="horz" wrap="none" rtlCol="0" anchor="ctr" anchorCtr="0">
            <a:noAutofit/>
          </a:bodyPr>
          <a:lstStyle/>
          <a:p>
            <a:r>
              <a:rPr lang="zh-CN" altLang="en-US" smtClean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答案解析</a:t>
            </a:r>
            <a:endParaRPr lang="zh-CN" altLang="en-US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BF946028-EBBD-4FBB-B4AC-5CAD5DB2C975}"/>
              </a:ext>
            </a:extLst>
          </p:cNvPr>
          <p:cNvSpPr>
            <a:spLocks noChangeAspect="1"/>
          </p:cNvSpPr>
          <p:nvPr>
            <p:custDataLst>
              <p:tags r:id="rId17"/>
            </p:custDataLst>
          </p:nvPr>
        </p:nvSpPr>
        <p:spPr>
          <a:xfrm>
            <a:off x="1114425" y="2885377"/>
            <a:ext cx="514350" cy="514350"/>
          </a:xfrm>
          <a:prstGeom prst="rect">
            <a:avLst/>
          </a:prstGeom>
          <a:solidFill>
            <a:srgbClr val="808080"/>
          </a:solidFill>
          <a:ln w="127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2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Microsoft Yahei" panose="020B0503020204020204" pitchFamily="34" charset="-122"/>
              </a:rPr>
              <a:t>A</a:t>
            </a:r>
            <a:endParaRPr lang="zh-CN" altLang="en-US" sz="20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CFA73D97-F800-416E-A985-C588BF2EF443}"/>
              </a:ext>
            </a:extLst>
          </p:cNvPr>
          <p:cNvSpPr>
            <a:spLocks noChangeAspect="1"/>
          </p:cNvSpPr>
          <p:nvPr>
            <p:custDataLst>
              <p:tags r:id="rId18"/>
            </p:custDataLst>
          </p:nvPr>
        </p:nvSpPr>
        <p:spPr>
          <a:xfrm>
            <a:off x="1098876" y="4182714"/>
            <a:ext cx="514350" cy="514350"/>
          </a:xfrm>
          <a:prstGeom prst="rect">
            <a:avLst/>
          </a:prstGeom>
          <a:solidFill>
            <a:srgbClr val="808080"/>
          </a:solidFill>
          <a:ln w="127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2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Microsoft Yahei" panose="020B0503020204020204" pitchFamily="34" charset="-122"/>
              </a:rPr>
              <a:t>C</a:t>
            </a:r>
            <a:endParaRPr lang="zh-CN" altLang="en-US" sz="20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grpSp>
        <p:nvGrpSpPr>
          <p:cNvPr id="18" name="组合 17"/>
          <p:cNvGrpSpPr/>
          <p:nvPr>
            <p:custDataLst>
              <p:tags r:id="rId19"/>
            </p:custDataLst>
          </p:nvPr>
        </p:nvGrpSpPr>
        <p:grpSpPr>
          <a:xfrm>
            <a:off x="0" y="0"/>
            <a:ext cx="9144000" cy="635000"/>
            <a:chOff x="0" y="0"/>
            <a:chExt cx="9144000" cy="635000"/>
          </a:xfrm>
        </p:grpSpPr>
        <p:sp>
          <p:nvSpPr>
            <p:cNvPr id="14" name="TitleBackground"/>
            <p:cNvSpPr/>
            <p:nvPr>
              <p:custDataLst>
                <p:tags r:id="rId22"/>
              </p:custDataLst>
            </p:nvPr>
          </p:nvSpPr>
          <p:spPr>
            <a:xfrm>
              <a:off x="0" y="0"/>
              <a:ext cx="9144000" cy="635000"/>
            </a:xfrm>
            <a:prstGeom prst="rect">
              <a:avLst/>
            </a:prstGeom>
            <a:solidFill>
              <a:srgbClr val="F6F7F8"/>
            </a:solidFill>
            <a:ln w="25400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ColorBlock"/>
            <p:cNvSpPr/>
            <p:nvPr>
              <p:custDataLst>
                <p:tags r:id="rId23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25400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TypeText"/>
            <p:cNvSpPr txBox="1"/>
            <p:nvPr>
              <p:custDataLst>
                <p:tags r:id="rId24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多选题</a:t>
              </a:r>
            </a:p>
          </p:txBody>
        </p:sp>
        <p:sp>
          <p:nvSpPr>
            <p:cNvPr id="17" name="TipText"/>
            <p:cNvSpPr txBox="1"/>
            <p:nvPr>
              <p:custDataLst>
                <p:tags r:id="rId25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</a:t>
              </a:r>
              <a:r>
                <a:rPr lang="zh-CN" altLang="en-US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pic>
        <p:nvPicPr>
          <p:cNvPr id="3" name="图片 2"/>
          <p:cNvPicPr>
            <a:picLocks/>
          </p:cNvPicPr>
          <p:nvPr>
            <p:custDataLst>
              <p:tags r:id="rId20"/>
            </p:custDataLst>
          </p:nvPr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00" y="63500"/>
            <a:ext cx="1422400" cy="508000"/>
          </a:xfrm>
          <a:prstGeom prst="rect">
            <a:avLst/>
          </a:prstGeom>
        </p:spPr>
      </p:pic>
      <p:sp>
        <p:nvSpPr>
          <p:cNvPr id="31" name="文本框 30">
            <a:extLst>
              <a:ext uri="{FF2B5EF4-FFF2-40B4-BE49-F238E27FC236}">
                <a16:creationId xmlns:a16="http://schemas.microsoft.com/office/drawing/2014/main" id="{B877733D-E3A8-43A6-AE22-C0F5381BB112}"/>
              </a:ext>
            </a:extLst>
          </p:cNvPr>
          <p:cNvSpPr txBox="1"/>
          <p:nvPr>
            <p:custDataLst>
              <p:tags r:id="rId21"/>
            </p:custDataLst>
          </p:nvPr>
        </p:nvSpPr>
        <p:spPr>
          <a:xfrm>
            <a:off x="914400" y="635000"/>
            <a:ext cx="7315200" cy="365760"/>
          </a:xfrm>
          <a:prstGeom prst="rect">
            <a:avLst/>
          </a:prstGeom>
          <a:solidFill>
            <a:srgbClr val="FBFAEF">
              <a:alpha val="90000"/>
            </a:srgbClr>
          </a:solidFill>
        </p:spPr>
        <p:txBody>
          <a:bodyPr vert="horz" wrap="none" rtlCol="0" anchor="ctr" anchorCtr="1">
            <a:noAutofit/>
          </a:bodyPr>
          <a:lstStyle/>
          <a:p>
            <a:r>
              <a:rPr lang="zh-CN" altLang="en-US" sz="120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此题未设置答案，请点击右侧设置按钮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47946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3.5 </a:t>
            </a:r>
            <a:r>
              <a:rPr lang="zh-CN" altLang="en-US" b="1" dirty="0"/>
              <a:t>指针和指针变量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5774" y="935558"/>
            <a:ext cx="5393818" cy="5090338"/>
          </a:xfrm>
        </p:spPr>
        <p:txBody>
          <a:bodyPr/>
          <a:lstStyle/>
          <a:p>
            <a:pPr marL="252000" indent="-2520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n"/>
            </a:pPr>
            <a:r>
              <a:rPr lang="zh-CN" altLang="en-US" sz="1800" b="1" dirty="0">
                <a:solidFill>
                  <a:srgbClr val="080808"/>
                </a:solidFill>
                <a:latin typeface="Times New Roman" panose="02020603050405020304" pitchFamily="18" charset="0"/>
              </a:rPr>
              <a:t>在Ｃ语言中，</a:t>
            </a:r>
            <a:r>
              <a:rPr lang="zh-CN" altLang="en-US" sz="1800" b="1" dirty="0">
                <a:solidFill>
                  <a:srgbClr val="0000CC"/>
                </a:solidFill>
                <a:latin typeface="Times New Roman" panose="02020603050405020304" pitchFamily="18" charset="0"/>
              </a:rPr>
              <a:t>指针</a:t>
            </a:r>
            <a:r>
              <a:rPr lang="zh-CN" altLang="en-US" sz="1800" b="1" dirty="0">
                <a:solidFill>
                  <a:srgbClr val="080808"/>
                </a:solidFill>
                <a:latin typeface="Times New Roman" panose="02020603050405020304" pitchFamily="18" charset="0"/>
              </a:rPr>
              <a:t>是</a:t>
            </a:r>
            <a:r>
              <a:rPr lang="zh-CN" altLang="en-US" sz="1800" b="1" dirty="0">
                <a:solidFill>
                  <a:srgbClr val="FF5050"/>
                </a:solidFill>
                <a:latin typeface="Times New Roman" panose="02020603050405020304" pitchFamily="18" charset="0"/>
              </a:rPr>
              <a:t>一种特殊的变量</a:t>
            </a:r>
            <a:r>
              <a:rPr lang="zh-CN" altLang="en-US" sz="1800" b="1" dirty="0">
                <a:latin typeface="Times New Roman" panose="02020603050405020304" pitchFamily="18" charset="0"/>
              </a:rPr>
              <a:t>，</a:t>
            </a:r>
            <a:r>
              <a:rPr lang="zh-CN" altLang="en-US" sz="1800" b="1" dirty="0">
                <a:solidFill>
                  <a:srgbClr val="080808"/>
                </a:solidFill>
                <a:latin typeface="Times New Roman" panose="02020603050405020304" pitchFamily="18" charset="0"/>
              </a:rPr>
              <a:t>它的值是一个</a:t>
            </a:r>
            <a:r>
              <a:rPr lang="zh-CN" altLang="en-US" sz="1800" b="1" dirty="0">
                <a:solidFill>
                  <a:srgbClr val="FF5050"/>
                </a:solidFill>
                <a:latin typeface="Times New Roman" panose="02020603050405020304" pitchFamily="18" charset="0"/>
              </a:rPr>
              <a:t>变量</a:t>
            </a:r>
            <a:r>
              <a:rPr lang="zh-CN" altLang="en-US" sz="1800" b="1" dirty="0" smtClean="0">
                <a:solidFill>
                  <a:srgbClr val="FF5050"/>
                </a:solidFill>
                <a:latin typeface="Times New Roman" panose="02020603050405020304" pitchFamily="18" charset="0"/>
              </a:rPr>
              <a:t>的地址</a:t>
            </a:r>
            <a:r>
              <a:rPr lang="zh-CN" altLang="en-US" sz="1800" b="1" dirty="0">
                <a:solidFill>
                  <a:srgbClr val="080808"/>
                </a:solidFill>
                <a:latin typeface="Times New Roman" panose="02020603050405020304" pitchFamily="18" charset="0"/>
              </a:rPr>
              <a:t>。</a:t>
            </a:r>
            <a:endParaRPr lang="en-US" altLang="zh-CN" sz="1800" b="1" dirty="0">
              <a:solidFill>
                <a:srgbClr val="080808"/>
              </a:solidFill>
              <a:latin typeface="Times New Roman" panose="02020603050405020304" pitchFamily="18" charset="0"/>
            </a:endParaRPr>
          </a:p>
          <a:p>
            <a:pPr marL="252000" indent="-252000" eaLnBrk="1" hangingPunct="1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n"/>
            </a:pPr>
            <a:r>
              <a:rPr lang="zh-CN" altLang="en-US" sz="1800" b="1" dirty="0" smtClean="0">
                <a:solidFill>
                  <a:srgbClr val="C00000"/>
                </a:solidFill>
              </a:rPr>
              <a:t>指针：</a:t>
            </a:r>
            <a:r>
              <a:rPr lang="zh-CN" altLang="en-US" sz="1800" b="1" u="sng" dirty="0" smtClean="0"/>
              <a:t>一</a:t>
            </a:r>
            <a:r>
              <a:rPr lang="zh-CN" altLang="en-US" sz="1800" b="1" u="sng" dirty="0"/>
              <a:t>个变量</a:t>
            </a:r>
            <a:r>
              <a:rPr lang="zh-CN" altLang="en-US" sz="1800" b="1" u="sng" dirty="0" smtClean="0"/>
              <a:t>的</a:t>
            </a:r>
            <a:r>
              <a:rPr lang="zh-CN" altLang="en-US" sz="1800" b="1" u="sng" dirty="0" smtClean="0">
                <a:solidFill>
                  <a:srgbClr val="0303DF"/>
                </a:solidFill>
              </a:rPr>
              <a:t>地址</a:t>
            </a:r>
            <a:r>
              <a:rPr lang="zh-CN" altLang="en-US" sz="1800" b="1" u="sng" dirty="0"/>
              <a:t>通常称为该变量</a:t>
            </a:r>
            <a:r>
              <a:rPr lang="zh-CN" altLang="en-US" sz="1800" b="1" u="sng" dirty="0" smtClean="0"/>
              <a:t>的</a:t>
            </a:r>
            <a:r>
              <a:rPr lang="en-US" altLang="zh-CN" sz="1800" b="1" u="sng" dirty="0" smtClean="0"/>
              <a:t>"</a:t>
            </a:r>
            <a:r>
              <a:rPr lang="zh-CN" altLang="en-US" sz="1800" b="1" u="sng" dirty="0" smtClean="0">
                <a:solidFill>
                  <a:srgbClr val="0303DF"/>
                </a:solidFill>
              </a:rPr>
              <a:t>指针</a:t>
            </a:r>
            <a:r>
              <a:rPr lang="en-US" altLang="zh-CN" sz="1800" b="1" u="sng" dirty="0" smtClean="0"/>
              <a:t>"</a:t>
            </a:r>
            <a:r>
              <a:rPr lang="zh-CN" altLang="en-US" sz="1800" b="1" u="sng" dirty="0" smtClean="0"/>
              <a:t>。</a:t>
            </a:r>
            <a:endParaRPr lang="zh-CN" altLang="en-US" sz="1800" b="1" u="sng" dirty="0"/>
          </a:p>
          <a:p>
            <a:pPr marL="880650" lvl="1" indent="-2520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n"/>
            </a:pPr>
            <a:r>
              <a:rPr lang="zh-CN" altLang="en-US" sz="1600" dirty="0"/>
              <a:t>例如，</a:t>
            </a:r>
            <a:r>
              <a:rPr lang="zh-CN" altLang="en-US" sz="1600" u="sng" dirty="0">
                <a:solidFill>
                  <a:srgbClr val="0000CC"/>
                </a:solidFill>
              </a:rPr>
              <a:t>地址</a:t>
            </a:r>
            <a:r>
              <a:rPr lang="en-US" altLang="zh-CN" sz="1600" u="sng" dirty="0">
                <a:solidFill>
                  <a:srgbClr val="0000CC"/>
                </a:solidFill>
              </a:rPr>
              <a:t>2000</a:t>
            </a:r>
            <a:r>
              <a:rPr lang="zh-CN" altLang="en-US" sz="1600" u="sng" dirty="0"/>
              <a:t>是变量ｉ的</a:t>
            </a:r>
            <a:r>
              <a:rPr lang="zh-CN" altLang="en-US" sz="1600" u="sng" dirty="0">
                <a:solidFill>
                  <a:srgbClr val="0000CC"/>
                </a:solidFill>
              </a:rPr>
              <a:t>指针</a:t>
            </a:r>
            <a:r>
              <a:rPr lang="zh-CN" altLang="en-US" sz="1600" dirty="0"/>
              <a:t>。</a:t>
            </a:r>
            <a:endParaRPr lang="en-US" altLang="zh-CN" sz="1600" dirty="0"/>
          </a:p>
          <a:p>
            <a:pPr marL="252000" indent="-252000" eaLnBrk="1" hangingPunct="1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n"/>
            </a:pPr>
            <a:r>
              <a:rPr lang="zh-CN" altLang="en-US" sz="1800" b="1" dirty="0" smtClean="0">
                <a:solidFill>
                  <a:srgbClr val="C00000"/>
                </a:solidFill>
              </a:rPr>
              <a:t>指针变量：</a:t>
            </a:r>
            <a:r>
              <a:rPr lang="zh-CN" altLang="en-US" sz="1800" b="1" dirty="0" smtClean="0"/>
              <a:t>如果</a:t>
            </a:r>
            <a:r>
              <a:rPr lang="zh-CN" altLang="en-US" sz="1800" b="1" dirty="0"/>
              <a:t>有一个</a:t>
            </a:r>
            <a:r>
              <a:rPr lang="zh-CN" altLang="en-US" sz="1800" b="1" dirty="0">
                <a:solidFill>
                  <a:srgbClr val="0303DF"/>
                </a:solidFill>
              </a:rPr>
              <a:t>变量</a:t>
            </a:r>
            <a:r>
              <a:rPr lang="zh-CN" altLang="en-US" sz="1800" b="1" dirty="0"/>
              <a:t>专门用来存放另一变量的地址（即指针），则它</a:t>
            </a:r>
            <a:r>
              <a:rPr lang="zh-CN" altLang="en-US" sz="1800" b="1" dirty="0" smtClean="0"/>
              <a:t>称为</a:t>
            </a:r>
            <a:r>
              <a:rPr lang="en-US" altLang="zh-CN" sz="1800" b="1" dirty="0" smtClean="0"/>
              <a:t>"</a:t>
            </a:r>
            <a:r>
              <a:rPr lang="zh-CN" altLang="en-US" sz="1800" b="1" dirty="0" smtClean="0">
                <a:solidFill>
                  <a:srgbClr val="FF5050"/>
                </a:solidFill>
              </a:rPr>
              <a:t>指针变量</a:t>
            </a:r>
            <a:r>
              <a:rPr lang="en-US" altLang="zh-CN" sz="1800" b="1" dirty="0" smtClean="0"/>
              <a:t>"</a:t>
            </a:r>
            <a:r>
              <a:rPr lang="zh-CN" altLang="en-US" sz="1800" b="1" dirty="0" smtClean="0"/>
              <a:t>。</a:t>
            </a:r>
            <a:endParaRPr lang="en-US" altLang="zh-CN" sz="1800" b="1" dirty="0" smtClean="0"/>
          </a:p>
          <a:p>
            <a:pPr marL="252000" indent="-252000" eaLnBrk="1" hangingPunct="1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n"/>
            </a:pPr>
            <a:endParaRPr lang="en-US" altLang="zh-CN" sz="1800" b="1" dirty="0" smtClean="0"/>
          </a:p>
          <a:p>
            <a:pPr marL="252000" indent="-252000" eaLnBrk="1" hangingPunct="1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n"/>
            </a:pPr>
            <a:r>
              <a:rPr lang="zh-CN" altLang="en-US" sz="1800" b="1" dirty="0" smtClean="0"/>
              <a:t>例如</a:t>
            </a:r>
            <a:endParaRPr lang="en-US" altLang="zh-CN" sz="1800" b="1" dirty="0"/>
          </a:p>
          <a:p>
            <a:pPr marL="753750" lvl="1" indent="-28575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en-US" altLang="zh-CN" sz="1600" dirty="0" err="1" smtClean="0"/>
              <a:t>int</a:t>
            </a:r>
            <a:r>
              <a:rPr lang="en-US" altLang="zh-CN" sz="1600" dirty="0" smtClean="0"/>
              <a:t> a=5,b=6,c=7;  //</a:t>
            </a:r>
            <a:r>
              <a:rPr lang="zh-CN" altLang="en-US" sz="1600" b="1" dirty="0" smtClean="0">
                <a:solidFill>
                  <a:srgbClr val="C00000"/>
                </a:solidFill>
              </a:rPr>
              <a:t>假设</a:t>
            </a:r>
            <a:r>
              <a:rPr lang="zh-CN" altLang="en-US" sz="1600" b="1" dirty="0" smtClean="0">
                <a:solidFill>
                  <a:srgbClr val="006600"/>
                </a:solidFill>
              </a:rPr>
              <a:t>变量的存储单元如图所示</a:t>
            </a:r>
            <a:endParaRPr lang="en-US" altLang="zh-CN" sz="1600" b="1" dirty="0" smtClean="0">
              <a:solidFill>
                <a:srgbClr val="006600"/>
              </a:solidFill>
            </a:endParaRPr>
          </a:p>
          <a:p>
            <a:pPr marL="753750" lvl="1" indent="-28575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en-US" altLang="zh-CN" sz="1600" dirty="0" err="1"/>
              <a:t>i</a:t>
            </a:r>
            <a:r>
              <a:rPr lang="en-US" altLang="zh-CN" sz="1600" dirty="0" err="1" smtClean="0"/>
              <a:t>nt</a:t>
            </a:r>
            <a:r>
              <a:rPr lang="en-US" altLang="zh-CN" sz="1600" dirty="0" smtClean="0"/>
              <a:t> *p;    //</a:t>
            </a:r>
            <a:r>
              <a:rPr lang="zh-CN" altLang="en-US" sz="1600" dirty="0" smtClean="0"/>
              <a:t>定义一个指向整型数据的指针变量</a:t>
            </a:r>
            <a:endParaRPr lang="en-US" altLang="zh-CN" sz="1600" dirty="0" smtClean="0"/>
          </a:p>
          <a:p>
            <a:pPr marL="753750" lvl="1" indent="-28575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 sz="1600" dirty="0" smtClean="0">
                <a:solidFill>
                  <a:srgbClr val="0000CC"/>
                </a:solidFill>
              </a:rPr>
              <a:t>当</a:t>
            </a:r>
            <a:r>
              <a:rPr lang="en-US" altLang="zh-CN" sz="1600" dirty="0" smtClean="0">
                <a:solidFill>
                  <a:srgbClr val="0000CC"/>
                </a:solidFill>
              </a:rPr>
              <a:t>p</a:t>
            </a:r>
            <a:r>
              <a:rPr lang="zh-CN" altLang="en-US" sz="1600" dirty="0" smtClean="0">
                <a:solidFill>
                  <a:srgbClr val="0000CC"/>
                </a:solidFill>
              </a:rPr>
              <a:t>中的内容是变量</a:t>
            </a:r>
            <a:r>
              <a:rPr lang="en-US" altLang="zh-CN" sz="1600" dirty="0" smtClean="0">
                <a:solidFill>
                  <a:srgbClr val="0000CC"/>
                </a:solidFill>
              </a:rPr>
              <a:t>a</a:t>
            </a:r>
            <a:r>
              <a:rPr lang="zh-CN" altLang="en-US" sz="1600" dirty="0" smtClean="0">
                <a:solidFill>
                  <a:srgbClr val="0000CC"/>
                </a:solidFill>
              </a:rPr>
              <a:t>的地址，我们说 </a:t>
            </a:r>
            <a:r>
              <a:rPr lang="en-US" altLang="zh-CN" sz="1600" dirty="0" smtClean="0">
                <a:solidFill>
                  <a:srgbClr val="0000CC"/>
                </a:solidFill>
              </a:rPr>
              <a:t>p</a:t>
            </a:r>
            <a:r>
              <a:rPr lang="zh-CN" altLang="en-US" sz="1600" dirty="0" smtClean="0">
                <a:solidFill>
                  <a:srgbClr val="0000CC"/>
                </a:solidFill>
              </a:rPr>
              <a:t>指向</a:t>
            </a:r>
            <a:r>
              <a:rPr lang="en-US" altLang="zh-CN" sz="1600" dirty="0" smtClean="0">
                <a:solidFill>
                  <a:srgbClr val="0000CC"/>
                </a:solidFill>
              </a:rPr>
              <a:t>a</a:t>
            </a:r>
          </a:p>
          <a:p>
            <a:pPr marL="753750" lvl="1" indent="-28575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 sz="1600" dirty="0">
                <a:solidFill>
                  <a:srgbClr val="0070C0"/>
                </a:solidFill>
              </a:rPr>
              <a:t>当</a:t>
            </a:r>
            <a:r>
              <a:rPr lang="en-US" altLang="zh-CN" sz="1600" dirty="0">
                <a:solidFill>
                  <a:srgbClr val="0070C0"/>
                </a:solidFill>
              </a:rPr>
              <a:t>p</a:t>
            </a:r>
            <a:r>
              <a:rPr lang="zh-CN" altLang="en-US" sz="1600" dirty="0">
                <a:solidFill>
                  <a:srgbClr val="0070C0"/>
                </a:solidFill>
              </a:rPr>
              <a:t>中的内容是</a:t>
            </a:r>
            <a:r>
              <a:rPr lang="zh-CN" altLang="en-US" sz="1600" dirty="0" smtClean="0">
                <a:solidFill>
                  <a:srgbClr val="0070C0"/>
                </a:solidFill>
              </a:rPr>
              <a:t>变量</a:t>
            </a:r>
            <a:r>
              <a:rPr lang="en-US" altLang="zh-CN" sz="1600" dirty="0" smtClean="0">
                <a:solidFill>
                  <a:srgbClr val="0070C0"/>
                </a:solidFill>
              </a:rPr>
              <a:t>b</a:t>
            </a:r>
            <a:r>
              <a:rPr lang="zh-CN" altLang="en-US" sz="1600" dirty="0" smtClean="0">
                <a:solidFill>
                  <a:srgbClr val="0070C0"/>
                </a:solidFill>
              </a:rPr>
              <a:t>的地址，称</a:t>
            </a:r>
            <a:r>
              <a:rPr lang="en-US" altLang="zh-CN" sz="1600" dirty="0" smtClean="0">
                <a:solidFill>
                  <a:srgbClr val="0070C0"/>
                </a:solidFill>
              </a:rPr>
              <a:t>p</a:t>
            </a:r>
            <a:r>
              <a:rPr lang="zh-CN" altLang="en-US" sz="1600" dirty="0" smtClean="0">
                <a:solidFill>
                  <a:srgbClr val="0070C0"/>
                </a:solidFill>
              </a:rPr>
              <a:t>指向</a:t>
            </a:r>
            <a:r>
              <a:rPr lang="en-US" altLang="zh-CN" sz="1600" dirty="0" smtClean="0">
                <a:solidFill>
                  <a:srgbClr val="0070C0"/>
                </a:solidFill>
              </a:rPr>
              <a:t>b</a:t>
            </a:r>
            <a:endParaRPr lang="en-US" altLang="zh-CN" sz="1600" dirty="0">
              <a:solidFill>
                <a:srgbClr val="0070C0"/>
              </a:solidFill>
            </a:endParaRPr>
          </a:p>
          <a:p>
            <a:pPr marL="753750" lvl="1" indent="-28575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 sz="1600" dirty="0">
                <a:solidFill>
                  <a:srgbClr val="7030A0"/>
                </a:solidFill>
              </a:rPr>
              <a:t>当</a:t>
            </a:r>
            <a:r>
              <a:rPr lang="en-US" altLang="zh-CN" sz="1600" dirty="0">
                <a:solidFill>
                  <a:srgbClr val="7030A0"/>
                </a:solidFill>
              </a:rPr>
              <a:t>p</a:t>
            </a:r>
            <a:r>
              <a:rPr lang="zh-CN" altLang="en-US" sz="1600" dirty="0">
                <a:solidFill>
                  <a:srgbClr val="7030A0"/>
                </a:solidFill>
              </a:rPr>
              <a:t>中的内容是变量</a:t>
            </a:r>
            <a:r>
              <a:rPr lang="en-US" altLang="zh-CN" sz="1600" dirty="0">
                <a:solidFill>
                  <a:srgbClr val="7030A0"/>
                </a:solidFill>
              </a:rPr>
              <a:t>a</a:t>
            </a:r>
            <a:r>
              <a:rPr lang="zh-CN" altLang="en-US" sz="1600" dirty="0">
                <a:solidFill>
                  <a:srgbClr val="7030A0"/>
                </a:solidFill>
              </a:rPr>
              <a:t>的</a:t>
            </a:r>
            <a:r>
              <a:rPr lang="zh-CN" altLang="en-US" sz="1600" dirty="0" smtClean="0">
                <a:solidFill>
                  <a:srgbClr val="7030A0"/>
                </a:solidFill>
              </a:rPr>
              <a:t>地址，称</a:t>
            </a:r>
            <a:r>
              <a:rPr lang="en-US" altLang="zh-CN" sz="1600" dirty="0" smtClean="0">
                <a:solidFill>
                  <a:srgbClr val="7030A0"/>
                </a:solidFill>
              </a:rPr>
              <a:t>p</a:t>
            </a:r>
            <a:r>
              <a:rPr lang="zh-CN" altLang="en-US" sz="1600" dirty="0" smtClean="0">
                <a:solidFill>
                  <a:srgbClr val="7030A0"/>
                </a:solidFill>
              </a:rPr>
              <a:t>指向</a:t>
            </a:r>
            <a:r>
              <a:rPr lang="en-US" altLang="zh-CN" sz="1600" dirty="0" smtClean="0">
                <a:solidFill>
                  <a:srgbClr val="7030A0"/>
                </a:solidFill>
              </a:rPr>
              <a:t>c</a:t>
            </a:r>
            <a:endParaRPr lang="en-US" altLang="zh-CN" sz="1600" dirty="0">
              <a:solidFill>
                <a:srgbClr val="7030A0"/>
              </a:solidFill>
            </a:endParaRPr>
          </a:p>
          <a:p>
            <a:pPr marL="753750" lvl="1" indent="-28575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endParaRPr lang="en-US" altLang="zh-CN" sz="1600" dirty="0" smtClean="0"/>
          </a:p>
          <a:p>
            <a:pPr marL="252000" lvl="1" indent="-2520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sz="1400" b="1" dirty="0" smtClean="0"/>
          </a:p>
          <a:p>
            <a:pPr marL="252000" indent="-252000" eaLnBrk="1" hangingPunct="1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endParaRPr lang="en-US" altLang="zh-CN" sz="1800" b="1" dirty="0"/>
          </a:p>
          <a:p>
            <a:pPr marL="252000" indent="-252000" eaLnBrk="1" hangingPunct="1">
              <a:buFont typeface="Wingdings" panose="05000000000000000000" pitchFamily="2" charset="2"/>
              <a:buChar char="l"/>
            </a:pPr>
            <a:endParaRPr lang="zh-CN" altLang="en-US" sz="2000" dirty="0">
              <a:solidFill>
                <a:srgbClr val="006600"/>
              </a:solidFill>
            </a:endParaRPr>
          </a:p>
          <a:p>
            <a:pPr marL="252000" indent="-252000">
              <a:buFont typeface="Wingdings" panose="05000000000000000000" pitchFamily="2" charset="2"/>
              <a:buChar char="l"/>
            </a:pPr>
            <a:endParaRPr lang="zh-CN" altLang="en-US" dirty="0"/>
          </a:p>
        </p:txBody>
      </p:sp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9757961"/>
              </p:ext>
            </p:extLst>
          </p:nvPr>
        </p:nvGraphicFramePr>
        <p:xfrm>
          <a:off x="6327647" y="1111504"/>
          <a:ext cx="2057401" cy="4876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0081">
                  <a:extLst>
                    <a:ext uri="{9D8B030D-6E8A-4147-A177-3AD203B41FA5}">
                      <a16:colId xmlns:a16="http://schemas.microsoft.com/office/drawing/2014/main" val="1621741432"/>
                    </a:ext>
                  </a:extLst>
                </a:gridCol>
                <a:gridCol w="1048280">
                  <a:extLst>
                    <a:ext uri="{9D8B030D-6E8A-4147-A177-3AD203B41FA5}">
                      <a16:colId xmlns:a16="http://schemas.microsoft.com/office/drawing/2014/main" val="2741349269"/>
                    </a:ext>
                  </a:extLst>
                </a:gridCol>
                <a:gridCol w="369040">
                  <a:extLst>
                    <a:ext uri="{9D8B030D-6E8A-4147-A177-3AD203B41FA5}">
                      <a16:colId xmlns:a16="http://schemas.microsoft.com/office/drawing/2014/main" val="2774784421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endParaRPr lang="zh-CN" alt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911519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r>
                        <a:rPr lang="en-US" altLang="zh-CN" sz="1400" dirty="0" smtClean="0">
                          <a:solidFill>
                            <a:srgbClr val="000000"/>
                          </a:solidFill>
                        </a:rPr>
                        <a:t>1000</a:t>
                      </a:r>
                      <a:endParaRPr lang="zh-CN" alt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solidFill>
                            <a:srgbClr val="000000"/>
                          </a:solidFill>
                        </a:rPr>
                        <a:t>5</a:t>
                      </a:r>
                      <a:endParaRPr lang="zh-CN" alt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>
                          <a:solidFill>
                            <a:srgbClr val="000000"/>
                          </a:solidFill>
                        </a:rPr>
                        <a:t>a</a:t>
                      </a:r>
                      <a:endParaRPr lang="zh-CN" alt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309571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r>
                        <a:rPr lang="en-US" altLang="zh-CN" sz="1400" dirty="0" smtClean="0">
                          <a:solidFill>
                            <a:srgbClr val="000000"/>
                          </a:solidFill>
                        </a:rPr>
                        <a:t>1001</a:t>
                      </a:r>
                      <a:endParaRPr lang="zh-CN" alt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solidFill>
                            <a:srgbClr val="000000"/>
                          </a:solidFill>
                        </a:rPr>
                        <a:t>0</a:t>
                      </a:r>
                      <a:endParaRPr lang="zh-CN" alt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5879380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r>
                        <a:rPr lang="en-US" altLang="zh-CN" sz="1400" dirty="0" smtClean="0">
                          <a:solidFill>
                            <a:srgbClr val="000000"/>
                          </a:solidFill>
                        </a:rPr>
                        <a:t>1002</a:t>
                      </a:r>
                      <a:endParaRPr lang="zh-CN" alt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solidFill>
                            <a:srgbClr val="000000"/>
                          </a:solidFill>
                        </a:rPr>
                        <a:t>0</a:t>
                      </a:r>
                      <a:endParaRPr lang="zh-CN" alt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064592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r>
                        <a:rPr lang="en-US" altLang="zh-CN" sz="1400" dirty="0" smtClean="0">
                          <a:solidFill>
                            <a:srgbClr val="000000"/>
                          </a:solidFill>
                        </a:rPr>
                        <a:t>1003</a:t>
                      </a:r>
                      <a:endParaRPr lang="zh-CN" alt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solidFill>
                            <a:srgbClr val="000000"/>
                          </a:solidFill>
                        </a:rPr>
                        <a:t>0</a:t>
                      </a:r>
                      <a:endParaRPr lang="zh-CN" alt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9336436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r>
                        <a:rPr lang="en-US" altLang="zh-CN" sz="1400" dirty="0" smtClean="0">
                          <a:solidFill>
                            <a:srgbClr val="000000"/>
                          </a:solidFill>
                        </a:rPr>
                        <a:t>1004</a:t>
                      </a:r>
                      <a:endParaRPr lang="zh-CN" alt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solidFill>
                            <a:srgbClr val="000000"/>
                          </a:solidFill>
                        </a:rPr>
                        <a:t>6</a:t>
                      </a:r>
                      <a:endParaRPr lang="zh-CN" alt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>
                          <a:solidFill>
                            <a:srgbClr val="000000"/>
                          </a:solidFill>
                        </a:rPr>
                        <a:t>b</a:t>
                      </a:r>
                      <a:endParaRPr lang="zh-CN" alt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53319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r>
                        <a:rPr lang="en-US" altLang="zh-CN" sz="1400" dirty="0" smtClean="0">
                          <a:solidFill>
                            <a:srgbClr val="000000"/>
                          </a:solidFill>
                        </a:rPr>
                        <a:t>1005</a:t>
                      </a:r>
                      <a:endParaRPr lang="zh-CN" alt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solidFill>
                            <a:srgbClr val="000000"/>
                          </a:solidFill>
                        </a:rPr>
                        <a:t>0</a:t>
                      </a:r>
                      <a:endParaRPr lang="zh-CN" alt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282077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r>
                        <a:rPr lang="en-US" altLang="zh-CN" sz="1400" dirty="0" smtClean="0">
                          <a:solidFill>
                            <a:srgbClr val="000000"/>
                          </a:solidFill>
                        </a:rPr>
                        <a:t>1006</a:t>
                      </a:r>
                      <a:endParaRPr lang="zh-CN" alt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solidFill>
                            <a:srgbClr val="000000"/>
                          </a:solidFill>
                        </a:rPr>
                        <a:t>0</a:t>
                      </a:r>
                      <a:endParaRPr lang="zh-CN" alt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3900890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r>
                        <a:rPr lang="en-US" altLang="zh-CN" sz="1400" dirty="0" smtClean="0">
                          <a:solidFill>
                            <a:srgbClr val="000000"/>
                          </a:solidFill>
                        </a:rPr>
                        <a:t>1007</a:t>
                      </a:r>
                      <a:endParaRPr lang="zh-CN" alt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solidFill>
                            <a:srgbClr val="000000"/>
                          </a:solidFill>
                        </a:rPr>
                        <a:t>0</a:t>
                      </a:r>
                      <a:endParaRPr lang="zh-CN" alt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6629868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r>
                        <a:rPr lang="en-US" altLang="zh-CN" sz="1400" dirty="0" smtClean="0">
                          <a:solidFill>
                            <a:srgbClr val="000000"/>
                          </a:solidFill>
                        </a:rPr>
                        <a:t>1008</a:t>
                      </a:r>
                      <a:endParaRPr lang="zh-CN" alt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solidFill>
                            <a:srgbClr val="000000"/>
                          </a:solidFill>
                        </a:rPr>
                        <a:t>7</a:t>
                      </a:r>
                      <a:endParaRPr lang="zh-CN" alt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>
                          <a:solidFill>
                            <a:srgbClr val="000000"/>
                          </a:solidFill>
                        </a:rPr>
                        <a:t>c</a:t>
                      </a:r>
                      <a:endParaRPr lang="zh-CN" alt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7250115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r>
                        <a:rPr lang="en-US" altLang="zh-CN" sz="1400" dirty="0" smtClean="0">
                          <a:solidFill>
                            <a:srgbClr val="000000"/>
                          </a:solidFill>
                        </a:rPr>
                        <a:t>1009</a:t>
                      </a:r>
                      <a:endParaRPr lang="zh-CN" alt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solidFill>
                            <a:srgbClr val="000000"/>
                          </a:solidFill>
                        </a:rPr>
                        <a:t>0</a:t>
                      </a:r>
                      <a:endParaRPr lang="zh-CN" alt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218798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r>
                        <a:rPr lang="en-US" altLang="zh-CN" sz="1400" dirty="0" smtClean="0">
                          <a:solidFill>
                            <a:srgbClr val="000000"/>
                          </a:solidFill>
                        </a:rPr>
                        <a:t>1010</a:t>
                      </a:r>
                      <a:endParaRPr lang="zh-CN" alt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solidFill>
                            <a:srgbClr val="000000"/>
                          </a:solidFill>
                        </a:rPr>
                        <a:t>0</a:t>
                      </a:r>
                      <a:endParaRPr lang="zh-CN" alt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3727060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r>
                        <a:rPr lang="en-US" altLang="zh-CN" sz="1400" dirty="0" smtClean="0">
                          <a:solidFill>
                            <a:srgbClr val="000000"/>
                          </a:solidFill>
                        </a:rPr>
                        <a:t>1011</a:t>
                      </a:r>
                      <a:endParaRPr lang="zh-CN" alt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solidFill>
                            <a:srgbClr val="000000"/>
                          </a:solidFill>
                        </a:rPr>
                        <a:t>0</a:t>
                      </a:r>
                      <a:endParaRPr lang="zh-CN" alt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41800704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endParaRPr lang="zh-CN" alt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2593835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r>
                        <a:rPr lang="en-US" altLang="zh-CN" sz="1400" dirty="0" smtClean="0">
                          <a:solidFill>
                            <a:srgbClr val="000000"/>
                          </a:solidFill>
                        </a:rPr>
                        <a:t>2000</a:t>
                      </a:r>
                      <a:endParaRPr lang="zh-CN" alt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>
                          <a:solidFill>
                            <a:srgbClr val="000000"/>
                          </a:solidFill>
                        </a:rPr>
                        <a:t>p</a:t>
                      </a:r>
                      <a:endParaRPr lang="zh-CN" alt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321028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endParaRPr lang="zh-CN" alt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0033532"/>
                  </a:ext>
                </a:extLst>
              </a:tr>
            </a:tbl>
          </a:graphicData>
        </a:graphic>
      </p:graphicFrame>
      <p:sp>
        <p:nvSpPr>
          <p:cNvPr id="9" name="矩形 8"/>
          <p:cNvSpPr/>
          <p:nvPr/>
        </p:nvSpPr>
        <p:spPr bwMode="auto">
          <a:xfrm>
            <a:off x="6981317" y="5381610"/>
            <a:ext cx="1024128" cy="287670"/>
          </a:xfrm>
          <a:prstGeom prst="rect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lang="en-US" altLang="zh-CN" sz="1400" dirty="0">
                <a:solidFill>
                  <a:srgbClr val="000000"/>
                </a:solidFill>
                <a:latin typeface="+mn-lt"/>
                <a:ea typeface="+mn-ea"/>
              </a:rPr>
              <a:t>1000</a:t>
            </a:r>
            <a:endParaRPr lang="zh-CN" altLang="en-US" sz="140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10" name="矩形 9"/>
          <p:cNvSpPr/>
          <p:nvPr/>
        </p:nvSpPr>
        <p:spPr bwMode="auto">
          <a:xfrm>
            <a:off x="6981317" y="5391497"/>
            <a:ext cx="1024128" cy="28767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lang="en-US" altLang="zh-CN" sz="1400" dirty="0" smtClean="0">
                <a:solidFill>
                  <a:srgbClr val="000000"/>
                </a:solidFill>
                <a:latin typeface="+mn-lt"/>
                <a:ea typeface="+mn-ea"/>
              </a:rPr>
              <a:t>1004</a:t>
            </a:r>
            <a:endParaRPr lang="zh-CN" altLang="en-US" sz="140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11" name="矩形 10"/>
          <p:cNvSpPr/>
          <p:nvPr/>
        </p:nvSpPr>
        <p:spPr bwMode="auto">
          <a:xfrm>
            <a:off x="6981317" y="5391497"/>
            <a:ext cx="1024128" cy="28767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lang="en-US" altLang="zh-CN" sz="1400" dirty="0" smtClean="0">
                <a:solidFill>
                  <a:srgbClr val="000000"/>
                </a:solidFill>
                <a:latin typeface="+mn-lt"/>
                <a:ea typeface="+mn-ea"/>
              </a:rPr>
              <a:t>1008</a:t>
            </a:r>
            <a:endParaRPr lang="zh-CN" altLang="en-US" sz="1400" dirty="0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29667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3.2 </a:t>
            </a:r>
            <a:r>
              <a:rPr lang="zh-CN" altLang="en-US" dirty="0"/>
              <a:t>变量与</a:t>
            </a:r>
            <a:r>
              <a:rPr lang="zh-CN" altLang="en-US" dirty="0" smtClean="0"/>
              <a:t>数据类型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342900" indent="-342900">
                  <a:buFont typeface="Wingdings" panose="05000000000000000000" pitchFamily="2" charset="2"/>
                  <a:buChar char="l"/>
                </a:pPr>
                <a:r>
                  <a:rPr lang="zh-CN" altLang="en-US" sz="2000" dirty="0"/>
                  <a:t>考察数学函数 </a:t>
                </a:r>
                <a:r>
                  <a:rPr lang="en-US" altLang="zh-CN" sz="2000" dirty="0">
                    <a:solidFill>
                      <a:srgbClr val="7030A0"/>
                    </a:solidFill>
                  </a:rPr>
                  <a:t>y=sin(x)</a:t>
                </a:r>
                <a:r>
                  <a:rPr lang="en-US" altLang="zh-CN" sz="2000" dirty="0"/>
                  <a:t>,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zh-CN" altLang="en-US" sz="2000" b="0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−1,1</m:t>
                        </m:r>
                      </m:e>
                    </m:d>
                  </m:oMath>
                </a14:m>
                <a:endParaRPr lang="en-US" altLang="zh-CN" sz="2000" b="0" dirty="0">
                  <a:ea typeface="Cambria Math" panose="02040503050406030204" pitchFamily="18" charset="0"/>
                </a:endParaRPr>
              </a:p>
              <a:p>
                <a:pPr marL="971550" lvl="1"/>
                <a:r>
                  <a:rPr lang="zh-CN" altLang="en-US" sz="1800" dirty="0"/>
                  <a:t>自变量</a:t>
                </a:r>
                <a:r>
                  <a:rPr lang="en-US" altLang="zh-CN" sz="1800" dirty="0"/>
                  <a:t>x</a:t>
                </a:r>
                <a:r>
                  <a:rPr lang="zh-CN" altLang="en-US" sz="1800" dirty="0"/>
                  <a:t>可以在整个实数范围内取值；</a:t>
                </a:r>
                <a:endParaRPr lang="en-US" altLang="zh-CN" sz="1800" dirty="0"/>
              </a:p>
              <a:p>
                <a:pPr marL="971550" lvl="1"/>
                <a:r>
                  <a:rPr lang="zh-CN" altLang="en-US" sz="1800" dirty="0"/>
                  <a:t>因变量</a:t>
                </a:r>
                <a:r>
                  <a:rPr lang="en-US" altLang="zh-CN" sz="1800" dirty="0"/>
                  <a:t>y</a:t>
                </a:r>
                <a:r>
                  <a:rPr lang="zh-CN" altLang="en-US" sz="1800" dirty="0"/>
                  <a:t>随</a:t>
                </a:r>
                <a:r>
                  <a:rPr lang="en-US" altLang="zh-CN" sz="1800" dirty="0"/>
                  <a:t>x</a:t>
                </a:r>
                <a:r>
                  <a:rPr lang="zh-CN" altLang="en-US" sz="1800" dirty="0"/>
                  <a:t>的变化而变化，其变化范围限定在</a:t>
                </a:r>
                <a:r>
                  <a:rPr lang="en-US" altLang="zh-CN" sz="1800" dirty="0"/>
                  <a:t>[-1,1]</a:t>
                </a:r>
                <a:r>
                  <a:rPr lang="zh-CN" altLang="en-US" sz="1800" dirty="0"/>
                  <a:t>；</a:t>
                </a:r>
                <a:endParaRPr lang="en-US" altLang="zh-CN" sz="1800" dirty="0"/>
              </a:p>
              <a:p>
                <a:pPr marL="342900" indent="-342900">
                  <a:buFont typeface="Wingdings" panose="05000000000000000000" pitchFamily="2" charset="2"/>
                  <a:buChar char="l"/>
                </a:pPr>
                <a:r>
                  <a:rPr lang="zh-CN" altLang="en-US" sz="2000" dirty="0"/>
                  <a:t>根据</a:t>
                </a:r>
                <a:r>
                  <a:rPr lang="en-US" altLang="zh-CN" sz="2000" b="1" dirty="0">
                    <a:solidFill>
                      <a:srgbClr val="7030A0"/>
                    </a:solidFill>
                  </a:rPr>
                  <a:t>sin()</a:t>
                </a:r>
                <a:r>
                  <a:rPr lang="zh-CN" altLang="en-US" sz="2000" dirty="0"/>
                  <a:t>函数</a:t>
                </a:r>
                <a:r>
                  <a:rPr lang="zh-CN" altLang="en-US" sz="2000" dirty="0" smtClean="0"/>
                  <a:t>在</a:t>
                </a:r>
                <a:r>
                  <a:rPr lang="en-US" altLang="zh-CN" sz="2000" dirty="0" err="1" smtClean="0"/>
                  <a:t>math.h</a:t>
                </a:r>
                <a:r>
                  <a:rPr lang="zh-CN" altLang="en-US" sz="2000" dirty="0"/>
                  <a:t>中的原型声明，可以写出如下的</a:t>
                </a:r>
                <a:r>
                  <a:rPr lang="en-US" altLang="zh-CN" sz="2000" dirty="0"/>
                  <a:t>C</a:t>
                </a:r>
                <a:r>
                  <a:rPr lang="zh-CN" altLang="en-US" sz="2000" dirty="0"/>
                  <a:t>语言程序片段：</a:t>
                </a:r>
                <a:endParaRPr lang="en-US" altLang="zh-CN" sz="2000" dirty="0"/>
              </a:p>
              <a:p>
                <a:pPr lvl="1" indent="0">
                  <a:buNone/>
                </a:pPr>
                <a:r>
                  <a:rPr lang="en-US" altLang="zh-CN" sz="1600" dirty="0"/>
                  <a:t>double </a:t>
                </a:r>
                <a:r>
                  <a:rPr lang="en-US" altLang="zh-CN" sz="1600" dirty="0" err="1"/>
                  <a:t>x,y</a:t>
                </a:r>
                <a:r>
                  <a:rPr lang="en-US" altLang="zh-CN" sz="1600" dirty="0"/>
                  <a:t>;</a:t>
                </a:r>
              </a:p>
              <a:p>
                <a:pPr lvl="1" indent="0">
                  <a:buNone/>
                </a:pPr>
                <a:r>
                  <a:rPr lang="en-US" altLang="zh-CN" sz="1600" dirty="0"/>
                  <a:t>x = 3.141592/2;   // </a:t>
                </a:r>
                <a14:m>
                  <m:oMath xmlns:m="http://schemas.openxmlformats.org/officeDocument/2006/math">
                    <m:r>
                      <a:rPr lang="zh-CN" altLang="en-US" sz="16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altLang="zh-CN" sz="1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/2</m:t>
                    </m:r>
                  </m:oMath>
                </a14:m>
                <a:endParaRPr lang="en-US" altLang="zh-CN" sz="1600" dirty="0"/>
              </a:p>
              <a:p>
                <a:pPr lvl="1" indent="0">
                  <a:buNone/>
                </a:pPr>
                <a:r>
                  <a:rPr lang="en-US" altLang="zh-CN" sz="1600" dirty="0"/>
                  <a:t>y =sin(x);  </a:t>
                </a:r>
              </a:p>
              <a:p>
                <a:pPr lvl="1" indent="0">
                  <a:buNone/>
                </a:pPr>
                <a:r>
                  <a:rPr lang="en-US" altLang="zh-CN" sz="1600" dirty="0"/>
                  <a:t>x = 3.141592/4;   //</a:t>
                </a:r>
                <a14:m>
                  <m:oMath xmlns:m="http://schemas.openxmlformats.org/officeDocument/2006/math">
                    <m:r>
                      <a:rPr lang="en-US" altLang="zh-CN" sz="16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zh-CN" altLang="en-US" sz="16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altLang="zh-CN" sz="16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altLang="zh-CN" sz="1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endParaRPr lang="en-US" altLang="zh-CN" sz="1600" dirty="0"/>
              </a:p>
              <a:p>
                <a:pPr lvl="1" indent="0">
                  <a:buNone/>
                </a:pPr>
                <a:r>
                  <a:rPr lang="en-US" altLang="zh-CN" sz="1600" dirty="0"/>
                  <a:t>y =sin(x);  </a:t>
                </a:r>
              </a:p>
              <a:p>
                <a:pPr marL="342900" indent="-342900">
                  <a:buFont typeface="Wingdings" panose="05000000000000000000" pitchFamily="2" charset="2"/>
                  <a:buChar char="l"/>
                </a:pPr>
                <a:r>
                  <a:rPr lang="zh-CN" altLang="en-US" sz="2000" dirty="0">
                    <a:solidFill>
                      <a:srgbClr val="C00000"/>
                    </a:solidFill>
                  </a:rPr>
                  <a:t>变量</a:t>
                </a:r>
                <a:r>
                  <a:rPr lang="zh-CN" altLang="en-US" sz="2000" dirty="0"/>
                  <a:t>：</a:t>
                </a:r>
                <a:r>
                  <a:rPr lang="en-US" altLang="zh-CN" sz="2000" dirty="0">
                    <a:solidFill>
                      <a:srgbClr val="FF0000"/>
                    </a:solidFill>
                  </a:rPr>
                  <a:t>x</a:t>
                </a:r>
                <a:r>
                  <a:rPr lang="zh-CN" altLang="en-US" sz="2000" dirty="0"/>
                  <a:t>与</a:t>
                </a:r>
                <a:r>
                  <a:rPr lang="en-US" altLang="zh-CN" sz="2000" dirty="0">
                    <a:solidFill>
                      <a:srgbClr val="FF0000"/>
                    </a:solidFill>
                  </a:rPr>
                  <a:t>y</a:t>
                </a:r>
                <a:r>
                  <a:rPr lang="zh-CN" altLang="en-US" sz="2000" dirty="0"/>
                  <a:t>的值在</a:t>
                </a:r>
                <a:r>
                  <a:rPr lang="zh-CN" altLang="en-US" sz="2000" b="1" u="sng" dirty="0">
                    <a:solidFill>
                      <a:srgbClr val="7030A0"/>
                    </a:solidFill>
                  </a:rPr>
                  <a:t>程序的运行过程中</a:t>
                </a:r>
                <a:r>
                  <a:rPr lang="zh-CN" altLang="en-US" sz="2000" dirty="0">
                    <a:solidFill>
                      <a:srgbClr val="0000CC"/>
                    </a:solidFill>
                  </a:rPr>
                  <a:t>可以改变</a:t>
                </a:r>
                <a:r>
                  <a:rPr lang="zh-CN" altLang="en-US" sz="2000" dirty="0"/>
                  <a:t>，称为</a:t>
                </a:r>
                <a:r>
                  <a:rPr lang="zh-CN" altLang="en-US" sz="2000" dirty="0">
                    <a:solidFill>
                      <a:srgbClr val="C00000"/>
                    </a:solidFill>
                  </a:rPr>
                  <a:t>变量</a:t>
                </a:r>
                <a:r>
                  <a:rPr lang="zh-CN" altLang="en-US" sz="2000" dirty="0"/>
                  <a:t>；</a:t>
                </a:r>
                <a:endParaRPr lang="en-US" altLang="zh-CN" sz="2000" dirty="0"/>
              </a:p>
              <a:p>
                <a:pPr marL="342900" indent="-342900">
                  <a:buFont typeface="Wingdings" panose="05000000000000000000" pitchFamily="2" charset="2"/>
                  <a:buChar char="l"/>
                </a:pPr>
                <a:r>
                  <a:rPr lang="zh-CN" altLang="en-US" sz="2000" dirty="0">
                    <a:solidFill>
                      <a:srgbClr val="C00000"/>
                    </a:solidFill>
                    <a:latin typeface="+mn-ea"/>
                    <a:sym typeface="Symbol" pitchFamily="18" charset="2"/>
                  </a:rPr>
                  <a:t>常量</a:t>
                </a:r>
                <a:r>
                  <a:rPr lang="zh-CN" altLang="en-US" sz="2000" dirty="0">
                    <a:latin typeface="+mn-ea"/>
                    <a:sym typeface="Symbol" pitchFamily="18" charset="2"/>
                  </a:rPr>
                  <a:t>：</a:t>
                </a:r>
                <a:r>
                  <a:rPr lang="zh-CN" altLang="en-US" sz="2000" b="1" u="sng" dirty="0">
                    <a:solidFill>
                      <a:srgbClr val="7030A0"/>
                    </a:solidFill>
                    <a:latin typeface="+mn-ea"/>
                    <a:sym typeface="Symbol" pitchFamily="18" charset="2"/>
                  </a:rPr>
                  <a:t>程序运行过程中</a:t>
                </a:r>
                <a:r>
                  <a:rPr lang="zh-CN" altLang="en-US" sz="2000" dirty="0">
                    <a:latin typeface="+mn-ea"/>
                    <a:sym typeface="Symbol" pitchFamily="18" charset="2"/>
                  </a:rPr>
                  <a:t>其值</a:t>
                </a:r>
                <a:r>
                  <a:rPr lang="zh-CN" altLang="en-US" sz="2000" dirty="0">
                    <a:solidFill>
                      <a:srgbClr val="0000CC"/>
                    </a:solidFill>
                    <a:latin typeface="+mn-ea"/>
                    <a:sym typeface="Symbol" pitchFamily="18" charset="2"/>
                  </a:rPr>
                  <a:t>不能被改变的量</a:t>
                </a:r>
                <a:r>
                  <a:rPr lang="zh-CN" altLang="en-US" sz="2000" dirty="0">
                    <a:latin typeface="+mn-ea"/>
                    <a:sym typeface="Symbol" pitchFamily="18" charset="2"/>
                  </a:rPr>
                  <a:t>，</a:t>
                </a:r>
                <a:r>
                  <a:rPr lang="zh-CN" altLang="en-US" sz="2000" dirty="0"/>
                  <a:t>称为</a:t>
                </a:r>
                <a:r>
                  <a:rPr lang="zh-CN" altLang="en-US" sz="2000" dirty="0">
                    <a:solidFill>
                      <a:srgbClr val="C00000"/>
                    </a:solidFill>
                  </a:rPr>
                  <a:t>常量</a:t>
                </a:r>
                <a:r>
                  <a:rPr lang="zh-CN" altLang="en-US" sz="2000" dirty="0" smtClean="0"/>
                  <a:t>；</a:t>
                </a:r>
                <a:endParaRPr lang="en-US" altLang="zh-CN" sz="2000" dirty="0" smtClean="0"/>
              </a:p>
              <a:p>
                <a:pPr marL="971550" lvl="1">
                  <a:buFont typeface="Wingdings" panose="05000000000000000000" pitchFamily="2" charset="2"/>
                  <a:buChar char="l"/>
                </a:pPr>
                <a:r>
                  <a:rPr lang="zh-CN" altLang="en-US" sz="1800" dirty="0"/>
                  <a:t>如：</a:t>
                </a:r>
                <a:r>
                  <a:rPr lang="en-US" altLang="zh-CN" sz="1800" dirty="0"/>
                  <a:t>3.141592</a:t>
                </a:r>
                <a:r>
                  <a:rPr lang="zh-CN" altLang="en-US" sz="1800" dirty="0" smtClean="0"/>
                  <a:t>，</a:t>
                </a:r>
                <a:r>
                  <a:rPr lang="en-US" altLang="zh-CN" sz="1800" dirty="0"/>
                  <a:t> </a:t>
                </a:r>
                <a:r>
                  <a:rPr lang="en-US" altLang="zh-CN" sz="1800" dirty="0" smtClean="0"/>
                  <a:t> </a:t>
                </a:r>
                <a:r>
                  <a:rPr lang="en-US" altLang="zh-CN" sz="1800" dirty="0"/>
                  <a:t>3.141592/2</a:t>
                </a:r>
              </a:p>
              <a:p>
                <a:pPr marL="342900" indent="-342900">
                  <a:buFont typeface="Wingdings" panose="05000000000000000000" pitchFamily="2" charset="2"/>
                  <a:buChar char="l"/>
                </a:pPr>
                <a:endParaRPr lang="en-US" altLang="zh-CN" sz="2000" dirty="0">
                  <a:solidFill>
                    <a:srgbClr val="7030A0"/>
                  </a:solidFill>
                </a:endParaRPr>
              </a:p>
              <a:p>
                <a:pPr marL="342900" indent="-342900">
                  <a:buFont typeface="Wingdings" panose="05000000000000000000" pitchFamily="2" charset="2"/>
                  <a:buChar char="l"/>
                </a:pP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136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72638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定义一个指针变量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 eaLnBrk="1" hangingPunct="1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 sz="2000" dirty="0">
                <a:solidFill>
                  <a:srgbClr val="0303DF"/>
                </a:solidFill>
                <a:latin typeface="Times New Roman" panose="02020603050405020304" pitchFamily="18" charset="0"/>
              </a:rPr>
              <a:t>定义指针变量的一般形式为</a:t>
            </a:r>
            <a:endParaRPr lang="zh-CN" altLang="en-US" sz="2000" b="1" dirty="0">
              <a:solidFill>
                <a:srgbClr val="0303DF"/>
              </a:solidFill>
              <a:latin typeface="Times New Roman" panose="02020603050405020304" pitchFamily="18" charset="0"/>
            </a:endParaRPr>
          </a:p>
          <a:p>
            <a:pPr eaLnBrk="1" hangingPunct="1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1800" b="1" dirty="0">
                <a:solidFill>
                  <a:srgbClr val="CC0000"/>
                </a:solidFill>
                <a:latin typeface="Times New Roman" panose="02020603050405020304" pitchFamily="18" charset="0"/>
              </a:rPr>
              <a:t>                 </a:t>
            </a:r>
            <a:r>
              <a:rPr lang="zh-CN" altLang="en-US" sz="1800" b="1" u="sng" dirty="0">
                <a:solidFill>
                  <a:srgbClr val="CC0000"/>
                </a:solidFill>
                <a:latin typeface="Times New Roman" panose="02020603050405020304" pitchFamily="18" charset="0"/>
              </a:rPr>
              <a:t>基类型    </a:t>
            </a:r>
            <a:r>
              <a:rPr lang="zh-CN" altLang="en-US" sz="1800" b="1" dirty="0">
                <a:solidFill>
                  <a:srgbClr val="CC0000"/>
                </a:solidFill>
                <a:latin typeface="Times New Roman" panose="02020603050405020304" pitchFamily="18" charset="0"/>
              </a:rPr>
              <a:t>*</a:t>
            </a:r>
            <a:r>
              <a:rPr lang="zh-CN" altLang="en-US" sz="1800" b="1" dirty="0">
                <a:solidFill>
                  <a:srgbClr val="006600"/>
                </a:solidFill>
                <a:latin typeface="Times New Roman" panose="02020603050405020304" pitchFamily="18" charset="0"/>
              </a:rPr>
              <a:t>指针变量名</a:t>
            </a:r>
            <a:r>
              <a:rPr lang="zh-CN" altLang="en-US" sz="1800" b="1" dirty="0" smtClean="0">
                <a:solidFill>
                  <a:srgbClr val="006600"/>
                </a:solidFill>
                <a:latin typeface="Times New Roman" panose="02020603050405020304" pitchFamily="18" charset="0"/>
              </a:rPr>
              <a:t>； </a:t>
            </a:r>
            <a:endParaRPr lang="en-US" altLang="zh-CN" sz="1800" b="1" dirty="0">
              <a:solidFill>
                <a:srgbClr val="006600"/>
              </a:solidFill>
              <a:latin typeface="Times New Roman" panose="02020603050405020304" pitchFamily="18" charset="0"/>
            </a:endParaRPr>
          </a:p>
          <a:p>
            <a:pPr eaLnBrk="1" hangingPunct="1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zh-CN" sz="1800" b="1" dirty="0">
                <a:solidFill>
                  <a:srgbClr val="CC0000"/>
                </a:solidFill>
                <a:latin typeface="Times New Roman" panose="02020603050405020304" pitchFamily="18" charset="0"/>
              </a:rPr>
              <a:t>        </a:t>
            </a:r>
            <a:r>
              <a:rPr lang="zh-CN" altLang="en-US" sz="18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或 </a:t>
            </a:r>
            <a:r>
              <a:rPr lang="zh-CN" altLang="en-US" sz="1800" b="1" dirty="0">
                <a:solidFill>
                  <a:srgbClr val="CC0000"/>
                </a:solidFill>
                <a:latin typeface="Times New Roman" panose="02020603050405020304" pitchFamily="18" charset="0"/>
              </a:rPr>
              <a:t>    </a:t>
            </a:r>
            <a:r>
              <a:rPr lang="zh-CN" altLang="en-US" sz="1800" b="1" u="sng" dirty="0">
                <a:solidFill>
                  <a:srgbClr val="CC0000"/>
                </a:solidFill>
                <a:latin typeface="Times New Roman" panose="02020603050405020304" pitchFamily="18" charset="0"/>
              </a:rPr>
              <a:t>基类型</a:t>
            </a:r>
            <a:r>
              <a:rPr lang="en-US" altLang="zh-CN" sz="1800" b="1" u="sng" dirty="0">
                <a:solidFill>
                  <a:srgbClr val="CC0000"/>
                </a:solidFill>
                <a:latin typeface="Times New Roman" panose="02020603050405020304" pitchFamily="18" charset="0"/>
              </a:rPr>
              <a:t>*</a:t>
            </a:r>
            <a:r>
              <a:rPr lang="zh-CN" altLang="en-US" sz="1800" b="1" u="sng" dirty="0">
                <a:solidFill>
                  <a:srgbClr val="CC0000"/>
                </a:solidFill>
                <a:latin typeface="Times New Roman" panose="02020603050405020304" pitchFamily="18" charset="0"/>
              </a:rPr>
              <a:t>   </a:t>
            </a:r>
            <a:r>
              <a:rPr lang="zh-CN" altLang="en-US" sz="1800" b="1" dirty="0">
                <a:solidFill>
                  <a:srgbClr val="006600"/>
                </a:solidFill>
                <a:latin typeface="Times New Roman" panose="02020603050405020304" pitchFamily="18" charset="0"/>
              </a:rPr>
              <a:t>指针变量名；</a:t>
            </a:r>
            <a:endParaRPr lang="en-US" altLang="zh-CN" sz="1800" b="1" dirty="0">
              <a:solidFill>
                <a:srgbClr val="006600"/>
              </a:solidFill>
              <a:latin typeface="Times New Roman" panose="02020603050405020304" pitchFamily="18" charset="0"/>
            </a:endParaRPr>
          </a:p>
          <a:p>
            <a:pPr marL="342900" indent="-342900" latinLnBrk="0"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 sz="2000" dirty="0"/>
              <a:t>如下面都是指针变量的合法定义</a:t>
            </a:r>
            <a:endParaRPr lang="en-US" altLang="zh-CN" sz="2000" dirty="0"/>
          </a:p>
          <a:p>
            <a:pPr marL="971550" lvl="1">
              <a:lnSpc>
                <a:spcPct val="120000"/>
              </a:lnSpc>
              <a:spcBef>
                <a:spcPts val="0"/>
              </a:spcBef>
            </a:pPr>
            <a:r>
              <a:rPr lang="en-US" altLang="zh-CN" dirty="0" err="1"/>
              <a:t>int</a:t>
            </a:r>
            <a:r>
              <a:rPr lang="en-US" altLang="zh-CN" dirty="0"/>
              <a:t> *</a:t>
            </a:r>
            <a:r>
              <a:rPr lang="en-US" altLang="zh-CN" dirty="0" err="1"/>
              <a:t>ip</a:t>
            </a:r>
            <a:r>
              <a:rPr lang="en-US" altLang="zh-CN" dirty="0"/>
              <a:t>; </a:t>
            </a:r>
            <a:r>
              <a:rPr lang="zh-CN" altLang="en-US" dirty="0" smtClean="0"/>
              <a:t>或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int</a:t>
            </a:r>
            <a:r>
              <a:rPr lang="en-US" altLang="zh-CN" dirty="0"/>
              <a:t>* </a:t>
            </a:r>
            <a:r>
              <a:rPr lang="en-US" altLang="zh-CN" dirty="0" err="1" smtClean="0"/>
              <a:t>ip</a:t>
            </a:r>
            <a:r>
              <a:rPr lang="en-US" altLang="zh-CN" dirty="0"/>
              <a:t>; </a:t>
            </a:r>
            <a:r>
              <a:rPr lang="en-US" altLang="zh-CN" dirty="0" smtClean="0"/>
              <a:t> </a:t>
            </a:r>
            <a:r>
              <a:rPr lang="en-US" altLang="zh-CN" dirty="0"/>
              <a:t>//</a:t>
            </a:r>
            <a:r>
              <a:rPr lang="en-US" altLang="zh-CN" dirty="0" err="1"/>
              <a:t>ip</a:t>
            </a:r>
            <a:r>
              <a:rPr lang="zh-CN" altLang="en-US" dirty="0"/>
              <a:t>是指向一个整型变量的指针；</a:t>
            </a:r>
            <a:endParaRPr lang="en-US" altLang="zh-CN" dirty="0"/>
          </a:p>
          <a:p>
            <a:pPr marL="1200150" lvl="2">
              <a:lnSpc>
                <a:spcPct val="120000"/>
              </a:lnSpc>
              <a:spcBef>
                <a:spcPts val="0"/>
              </a:spcBef>
            </a:pPr>
            <a:r>
              <a:rPr lang="zh-CN" altLang="en-US" sz="1800" dirty="0">
                <a:solidFill>
                  <a:srgbClr val="0000CC"/>
                </a:solidFill>
              </a:rPr>
              <a:t>指针变量名是</a:t>
            </a:r>
            <a:r>
              <a:rPr lang="en-US" altLang="zh-CN" sz="1800" dirty="0" err="1">
                <a:solidFill>
                  <a:srgbClr val="0000CC"/>
                </a:solidFill>
              </a:rPr>
              <a:t>ip</a:t>
            </a:r>
            <a:r>
              <a:rPr lang="zh-CN" altLang="en-US" sz="1800" dirty="0">
                <a:solidFill>
                  <a:srgbClr val="0000CC"/>
                </a:solidFill>
              </a:rPr>
              <a:t>，不是</a:t>
            </a:r>
            <a:r>
              <a:rPr lang="en-US" altLang="zh-CN" sz="1800" dirty="0">
                <a:solidFill>
                  <a:srgbClr val="0000CC"/>
                </a:solidFill>
              </a:rPr>
              <a:t>*</a:t>
            </a:r>
            <a:r>
              <a:rPr lang="en-US" altLang="zh-CN" sz="1800" dirty="0" err="1">
                <a:solidFill>
                  <a:srgbClr val="0000CC"/>
                </a:solidFill>
              </a:rPr>
              <a:t>ip</a:t>
            </a:r>
            <a:r>
              <a:rPr lang="en-US" altLang="zh-CN" sz="1800" dirty="0">
                <a:solidFill>
                  <a:srgbClr val="0000CC"/>
                </a:solidFill>
              </a:rPr>
              <a:t>;</a:t>
            </a:r>
          </a:p>
          <a:p>
            <a:pPr marL="971550" lvl="1">
              <a:lnSpc>
                <a:spcPct val="120000"/>
              </a:lnSpc>
              <a:spcBef>
                <a:spcPts val="0"/>
              </a:spcBef>
            </a:pPr>
            <a:r>
              <a:rPr lang="en-US" altLang="zh-CN" dirty="0" smtClean="0"/>
              <a:t>char</a:t>
            </a:r>
            <a:r>
              <a:rPr lang="zh-CN" altLang="en-US" dirty="0" smtClean="0"/>
              <a:t>*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cp</a:t>
            </a:r>
            <a:r>
              <a:rPr lang="en-US" altLang="zh-CN" dirty="0" smtClean="0"/>
              <a:t>;   //</a:t>
            </a:r>
            <a:r>
              <a:rPr lang="zh-CN" altLang="en-US" dirty="0" smtClean="0"/>
              <a:t>或</a:t>
            </a:r>
            <a:r>
              <a:rPr lang="en-US" altLang="zh-CN" dirty="0" smtClean="0"/>
              <a:t> char </a:t>
            </a:r>
            <a:r>
              <a:rPr lang="zh-CN" altLang="en-US" dirty="0" smtClean="0"/>
              <a:t>*</a:t>
            </a:r>
            <a:r>
              <a:rPr lang="en-US" altLang="zh-CN" dirty="0" err="1" smtClean="0"/>
              <a:t>cp</a:t>
            </a:r>
            <a:r>
              <a:rPr lang="en-US" altLang="zh-CN" dirty="0"/>
              <a:t>;    //</a:t>
            </a:r>
            <a:r>
              <a:rPr lang="en-US" altLang="zh-CN" dirty="0" err="1"/>
              <a:t>cp</a:t>
            </a:r>
            <a:r>
              <a:rPr lang="zh-CN" altLang="en-US" dirty="0"/>
              <a:t>：指向一个字符型变量的指针；</a:t>
            </a:r>
            <a:endParaRPr lang="en-US" altLang="zh-CN" dirty="0"/>
          </a:p>
          <a:p>
            <a:pPr marL="971550" lvl="1">
              <a:lnSpc>
                <a:spcPct val="120000"/>
              </a:lnSpc>
              <a:spcBef>
                <a:spcPts val="0"/>
              </a:spcBef>
            </a:pPr>
            <a:r>
              <a:rPr lang="en-US" altLang="zh-CN" dirty="0" smtClean="0"/>
              <a:t>float* </a:t>
            </a:r>
            <a:r>
              <a:rPr lang="en-US" altLang="zh-CN" dirty="0" err="1" smtClean="0"/>
              <a:t>fp</a:t>
            </a:r>
            <a:r>
              <a:rPr lang="en-US" altLang="zh-CN" dirty="0"/>
              <a:t>;   // </a:t>
            </a:r>
            <a:r>
              <a:rPr lang="en-US" altLang="zh-CN" dirty="0" smtClean="0"/>
              <a:t>float *</a:t>
            </a:r>
            <a:r>
              <a:rPr lang="en-US" altLang="zh-CN" dirty="0" err="1" smtClean="0"/>
              <a:t>fp</a:t>
            </a:r>
            <a:r>
              <a:rPr lang="en-US" altLang="zh-CN" dirty="0"/>
              <a:t>;    //</a:t>
            </a:r>
            <a:r>
              <a:rPr lang="en-US" altLang="zh-CN" dirty="0" err="1"/>
              <a:t>fp</a:t>
            </a:r>
            <a:r>
              <a:rPr lang="zh-CN" altLang="en-US" dirty="0"/>
              <a:t>：指向一个单精度浮点型变量的指针</a:t>
            </a:r>
            <a:endParaRPr lang="en-US" altLang="zh-CN" dirty="0"/>
          </a:p>
          <a:p>
            <a:pPr marL="971550" lvl="1">
              <a:lnSpc>
                <a:spcPct val="120000"/>
              </a:lnSpc>
              <a:spcBef>
                <a:spcPts val="0"/>
              </a:spcBef>
            </a:pPr>
            <a:r>
              <a:rPr lang="en-US" altLang="zh-CN" dirty="0" smtClean="0">
                <a:latin typeface="Times New Roman" panose="02020603050405020304" pitchFamily="18" charset="0"/>
              </a:rPr>
              <a:t>double</a:t>
            </a:r>
            <a:r>
              <a:rPr lang="zh-CN" altLang="en-US" dirty="0" smtClean="0">
                <a:latin typeface="Times New Roman" panose="02020603050405020304" pitchFamily="18" charset="0"/>
              </a:rPr>
              <a:t>*</a:t>
            </a:r>
            <a:r>
              <a:rPr lang="en-US" altLang="zh-CN" dirty="0" smtClean="0">
                <a:latin typeface="Times New Roman" panose="02020603050405020304" pitchFamily="18" charset="0"/>
              </a:rPr>
              <a:t>  </a:t>
            </a:r>
            <a:r>
              <a:rPr lang="en-US" altLang="zh-CN" dirty="0" err="1" smtClean="0">
                <a:latin typeface="Times New Roman" panose="02020603050405020304" pitchFamily="18" charset="0"/>
              </a:rPr>
              <a:t>dp</a:t>
            </a:r>
            <a:r>
              <a:rPr lang="zh-CN" altLang="en-US" dirty="0">
                <a:latin typeface="Times New Roman" panose="02020603050405020304" pitchFamily="18" charset="0"/>
              </a:rPr>
              <a:t>；     </a:t>
            </a:r>
            <a:r>
              <a:rPr lang="en-US" altLang="zh-CN" dirty="0"/>
              <a:t>//</a:t>
            </a:r>
            <a:r>
              <a:rPr lang="en-US" altLang="zh-CN" dirty="0" err="1"/>
              <a:t>dp</a:t>
            </a:r>
            <a:r>
              <a:rPr lang="zh-CN" altLang="en-US" dirty="0"/>
              <a:t>：指向一个双精度浮点数型变量的指针</a:t>
            </a:r>
            <a:endParaRPr lang="zh-CN" altLang="en-US" dirty="0">
              <a:latin typeface="Times New Roman" panose="02020603050405020304" pitchFamily="18" charset="0"/>
            </a:endParaRPr>
          </a:p>
          <a:p>
            <a:pPr marL="971550" lvl="1">
              <a:lnSpc>
                <a:spcPct val="120000"/>
              </a:lnSpc>
              <a:spcBef>
                <a:spcPts val="0"/>
              </a:spcBef>
            </a:pPr>
            <a:r>
              <a:rPr lang="en-US" altLang="zh-CN" dirty="0" smtClean="0">
                <a:latin typeface="Times New Roman" panose="02020603050405020304" pitchFamily="18" charset="0"/>
              </a:rPr>
              <a:t>long</a:t>
            </a:r>
            <a:r>
              <a:rPr lang="zh-CN" altLang="en-US" dirty="0" smtClean="0">
                <a:latin typeface="Times New Roman" panose="02020603050405020304" pitchFamily="18" charset="0"/>
              </a:rPr>
              <a:t>*</a:t>
            </a:r>
            <a:r>
              <a:rPr lang="en-US" altLang="zh-CN" dirty="0" smtClean="0">
                <a:latin typeface="Times New Roman" panose="02020603050405020304" pitchFamily="18" charset="0"/>
              </a:rPr>
              <a:t>  </a:t>
            </a:r>
            <a:r>
              <a:rPr lang="en-US" altLang="zh-CN" dirty="0" err="1" smtClean="0">
                <a:latin typeface="Times New Roman" panose="02020603050405020304" pitchFamily="18" charset="0"/>
              </a:rPr>
              <a:t>lp</a:t>
            </a:r>
            <a:r>
              <a:rPr lang="zh-CN" altLang="en-US" dirty="0">
                <a:latin typeface="Times New Roman" panose="02020603050405020304" pitchFamily="18" charset="0"/>
              </a:rPr>
              <a:t>；          </a:t>
            </a:r>
            <a:r>
              <a:rPr lang="en-US" altLang="zh-CN" dirty="0"/>
              <a:t>//</a:t>
            </a:r>
            <a:r>
              <a:rPr lang="en-US" altLang="zh-CN" dirty="0" err="1"/>
              <a:t>lp</a:t>
            </a:r>
            <a:r>
              <a:rPr lang="zh-CN" altLang="en-US" dirty="0"/>
              <a:t>：指向一个长整型变量的指针</a:t>
            </a:r>
            <a:endParaRPr lang="en-US" altLang="zh-CN" dirty="0"/>
          </a:p>
          <a:p>
            <a:pPr marL="971550" lvl="1">
              <a:lnSpc>
                <a:spcPct val="120000"/>
              </a:lnSpc>
              <a:spcBef>
                <a:spcPts val="0"/>
              </a:spcBef>
            </a:pPr>
            <a:r>
              <a:rPr lang="en-US" altLang="zh-CN" dirty="0" err="1"/>
              <a:t>struct</a:t>
            </a:r>
            <a:r>
              <a:rPr lang="en-US" altLang="zh-CN" dirty="0"/>
              <a:t> </a:t>
            </a:r>
            <a:r>
              <a:rPr lang="en-US" altLang="zh-CN" dirty="0" smtClean="0"/>
              <a:t>person</a:t>
            </a:r>
            <a:r>
              <a:rPr lang="zh-CN" altLang="en-US" dirty="0" smtClean="0"/>
              <a:t>*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sp</a:t>
            </a:r>
            <a:r>
              <a:rPr lang="en-US" altLang="zh-CN" dirty="0"/>
              <a:t>;    </a:t>
            </a:r>
            <a:r>
              <a:rPr lang="en-US" altLang="zh-CN" dirty="0" smtClean="0"/>
              <a:t>//</a:t>
            </a:r>
            <a:r>
              <a:rPr lang="en-US" altLang="zh-CN" dirty="0" err="1"/>
              <a:t>sp</a:t>
            </a:r>
            <a:r>
              <a:rPr lang="zh-CN" altLang="en-US" dirty="0"/>
              <a:t>：指向一个结构型变量的指针</a:t>
            </a:r>
            <a:endParaRPr lang="en-US" altLang="zh-CN" dirty="0"/>
          </a:p>
          <a:p>
            <a:pPr lvl="1" indent="0">
              <a:buNone/>
            </a:pPr>
            <a:endParaRPr lang="zh-CN" altLang="en-US" dirty="0">
              <a:latin typeface="Times New Roman" panose="02020603050405020304" pitchFamily="18" charset="0"/>
            </a:endParaRPr>
          </a:p>
          <a:p>
            <a:pPr marL="971550" lvl="1">
              <a:spcBef>
                <a:spcPts val="600"/>
              </a:spcBef>
            </a:pPr>
            <a:endParaRPr lang="en-US" altLang="zh-CN" dirty="0"/>
          </a:p>
          <a:p>
            <a:pPr marL="971550" lvl="1">
              <a:spcBef>
                <a:spcPts val="600"/>
              </a:spcBef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944937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指针变量的定义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 eaLnBrk="1" hangingPunct="1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Font typeface="Wingdings" panose="05000000000000000000" pitchFamily="2" charset="2"/>
              <a:buChar char="l"/>
            </a:pPr>
            <a:r>
              <a:rPr lang="zh-CN" altLang="en-US" dirty="0">
                <a:latin typeface="Times New Roman" panose="02020603050405020304" pitchFamily="18" charset="0"/>
              </a:rPr>
              <a:t>定义指针变量时，指针变量前面</a:t>
            </a:r>
            <a:r>
              <a:rPr lang="zh-CN" altLang="en-US" dirty="0" smtClean="0">
                <a:latin typeface="Times New Roman" panose="02020603050405020304" pitchFamily="18" charset="0"/>
              </a:rPr>
              <a:t>的</a:t>
            </a:r>
            <a:r>
              <a:rPr lang="en-US" altLang="zh-CN" dirty="0" smtClean="0">
                <a:solidFill>
                  <a:srgbClr val="006600"/>
                </a:solidFill>
                <a:latin typeface="Times New Roman" panose="02020603050405020304" pitchFamily="18" charset="0"/>
              </a:rPr>
              <a:t>"</a:t>
            </a:r>
            <a:r>
              <a:rPr lang="zh-CN" altLang="en-US" dirty="0" smtClean="0">
                <a:solidFill>
                  <a:srgbClr val="006600"/>
                </a:solidFill>
                <a:latin typeface="Times New Roman" panose="02020603050405020304" pitchFamily="18" charset="0"/>
              </a:rPr>
              <a:t>*</a:t>
            </a:r>
            <a:r>
              <a:rPr lang="en-US" altLang="zh-CN" dirty="0" smtClean="0">
                <a:solidFill>
                  <a:srgbClr val="006600"/>
                </a:solidFill>
                <a:latin typeface="Times New Roman" panose="02020603050405020304" pitchFamily="18" charset="0"/>
              </a:rPr>
              <a:t>"</a:t>
            </a:r>
            <a:r>
              <a:rPr lang="zh-CN" altLang="en-US" dirty="0" smtClean="0">
                <a:latin typeface="Times New Roman" panose="02020603050405020304" pitchFamily="18" charset="0"/>
              </a:rPr>
              <a:t>，</a:t>
            </a:r>
            <a:r>
              <a:rPr lang="zh-CN" altLang="en-US" dirty="0">
                <a:latin typeface="Times New Roman" panose="02020603050405020304" pitchFamily="18" charset="0"/>
              </a:rPr>
              <a:t>表示该变量的类型为指针型变量；</a:t>
            </a:r>
            <a:endParaRPr lang="en-US" altLang="zh-CN" dirty="0">
              <a:latin typeface="Times New Roman" panose="02020603050405020304" pitchFamily="18" charset="0"/>
            </a:endParaRPr>
          </a:p>
          <a:p>
            <a:pPr marL="342900" indent="-342900" eaLnBrk="1" hangingPunct="1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Font typeface="Wingdings" panose="05000000000000000000" pitchFamily="2" charset="2"/>
              <a:buChar char="l"/>
            </a:pPr>
            <a:r>
              <a:rPr lang="zh-CN" altLang="en-US" b="1" dirty="0">
                <a:solidFill>
                  <a:srgbClr val="0000CC"/>
                </a:solidFill>
                <a:latin typeface="Times New Roman" panose="02020603050405020304" pitchFamily="18" charset="0"/>
              </a:rPr>
              <a:t>指针变量名</a:t>
            </a:r>
            <a:r>
              <a:rPr lang="zh-CN" altLang="en-US" b="1" dirty="0">
                <a:latin typeface="Times New Roman" panose="02020603050405020304" pitchFamily="18" charset="0"/>
              </a:rPr>
              <a:t>是</a:t>
            </a:r>
            <a:r>
              <a:rPr lang="en-US" altLang="zh-CN" b="1" dirty="0">
                <a:latin typeface="Times New Roman" panose="02020603050405020304" pitchFamily="18" charset="0"/>
              </a:rPr>
              <a:t>’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</a:rPr>
              <a:t>*’</a:t>
            </a:r>
            <a:r>
              <a:rPr lang="zh-CN" altLang="en-US" b="1" dirty="0">
                <a:latin typeface="Times New Roman" panose="02020603050405020304" pitchFamily="18" charset="0"/>
              </a:rPr>
              <a:t>后面的</a:t>
            </a:r>
            <a:r>
              <a:rPr lang="zh-CN" altLang="en-US" b="1" dirty="0">
                <a:solidFill>
                  <a:srgbClr val="006600"/>
                </a:solidFill>
                <a:latin typeface="Times New Roman" panose="02020603050405020304" pitchFamily="18" charset="0"/>
              </a:rPr>
              <a:t>变量标识符</a:t>
            </a:r>
            <a:r>
              <a:rPr lang="zh-CN" altLang="en-US" b="1" dirty="0">
                <a:latin typeface="Times New Roman" panose="02020603050405020304" pitchFamily="18" charset="0"/>
              </a:rPr>
              <a:t>；</a:t>
            </a:r>
          </a:p>
          <a:p>
            <a:pPr marL="971550" lvl="1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</a:pPr>
            <a:endParaRPr lang="en-US" altLang="zh-CN" dirty="0">
              <a:latin typeface="Times New Roman" panose="02020603050405020304" pitchFamily="18" charset="0"/>
            </a:endParaRPr>
          </a:p>
          <a:p>
            <a:pPr marL="971550" lvl="1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</a:pPr>
            <a:r>
              <a:rPr lang="zh-CN" altLang="en-US" dirty="0">
                <a:latin typeface="Times New Roman" panose="02020603050405020304" pitchFamily="18" charset="0"/>
              </a:rPr>
              <a:t>例</a:t>
            </a:r>
            <a:r>
              <a:rPr lang="en-US" altLang="zh-CN" dirty="0">
                <a:latin typeface="Times New Roman" panose="02020603050405020304" pitchFamily="18" charset="0"/>
              </a:rPr>
              <a:t>: </a:t>
            </a:r>
            <a:r>
              <a:rPr lang="en-US" altLang="zh-CN" dirty="0" smtClean="0">
                <a:solidFill>
                  <a:srgbClr val="CC0000"/>
                </a:solidFill>
                <a:latin typeface="Times New Roman" panose="02020603050405020304" pitchFamily="18" charset="0"/>
              </a:rPr>
              <a:t>float</a:t>
            </a:r>
            <a:r>
              <a:rPr lang="zh-CN" altLang="en-US" dirty="0" smtClean="0">
                <a:solidFill>
                  <a:srgbClr val="CC0000"/>
                </a:solidFill>
                <a:latin typeface="Times New Roman" panose="02020603050405020304" pitchFamily="18" charset="0"/>
              </a:rPr>
              <a:t>*</a:t>
            </a:r>
            <a:r>
              <a:rPr lang="en-US" altLang="zh-CN" dirty="0" smtClean="0">
                <a:solidFill>
                  <a:srgbClr val="CC0000"/>
                </a:solidFill>
                <a:latin typeface="Times New Roman" panose="02020603050405020304" pitchFamily="18" charset="0"/>
              </a:rPr>
              <a:t>  pointer_1</a:t>
            </a:r>
            <a:r>
              <a:rPr lang="zh-CN" altLang="en-US" dirty="0">
                <a:solidFill>
                  <a:srgbClr val="CC0000"/>
                </a:solidFill>
                <a:latin typeface="Times New Roman" panose="02020603050405020304" pitchFamily="18" charset="0"/>
              </a:rPr>
              <a:t>；</a:t>
            </a:r>
            <a:endParaRPr lang="en-US" altLang="zh-CN" dirty="0">
              <a:solidFill>
                <a:srgbClr val="CC0000"/>
              </a:solidFill>
              <a:latin typeface="Times New Roman" panose="02020603050405020304" pitchFamily="18" charset="0"/>
            </a:endParaRPr>
          </a:p>
          <a:p>
            <a:pPr marL="971550" lvl="1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</a:pPr>
            <a:r>
              <a:rPr lang="en-US" altLang="zh-CN" dirty="0">
                <a:latin typeface="Times New Roman" panose="02020603050405020304" pitchFamily="18" charset="0"/>
              </a:rPr>
              <a:t> pointer_1</a:t>
            </a:r>
            <a:r>
              <a:rPr lang="zh-CN" altLang="en-US" dirty="0">
                <a:latin typeface="Times New Roman" panose="02020603050405020304" pitchFamily="18" charset="0"/>
              </a:rPr>
              <a:t>是一个指向浮点数的指针变量</a:t>
            </a:r>
          </a:p>
          <a:p>
            <a:pPr marL="971550" lvl="1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</a:pPr>
            <a:r>
              <a:rPr lang="zh-CN" altLang="en-US" dirty="0">
                <a:latin typeface="Times New Roman" panose="02020603050405020304" pitchFamily="18" charset="0"/>
              </a:rPr>
              <a:t>指针变量名是</a:t>
            </a:r>
            <a:r>
              <a:rPr lang="en-US" altLang="zh-CN" dirty="0">
                <a:solidFill>
                  <a:srgbClr val="CC0000"/>
                </a:solidFill>
                <a:latin typeface="Times New Roman" panose="02020603050405020304" pitchFamily="18" charset="0"/>
              </a:rPr>
              <a:t>pointer_1</a:t>
            </a:r>
            <a:r>
              <a:rPr lang="en-US" altLang="zh-CN" dirty="0">
                <a:latin typeface="Times New Roman" panose="02020603050405020304" pitchFamily="18" charset="0"/>
              </a:rPr>
              <a:t> </a:t>
            </a:r>
            <a:r>
              <a:rPr lang="zh-CN" altLang="en-US" dirty="0">
                <a:latin typeface="Times New Roman" panose="02020603050405020304" pitchFamily="18" charset="0"/>
              </a:rPr>
              <a:t>，</a:t>
            </a:r>
            <a:r>
              <a:rPr lang="zh-CN" altLang="en-US" dirty="0">
                <a:solidFill>
                  <a:srgbClr val="0000CC"/>
                </a:solidFill>
                <a:latin typeface="Times New Roman" panose="02020603050405020304" pitchFamily="18" charset="0"/>
              </a:rPr>
              <a:t>而不是* </a:t>
            </a:r>
            <a:r>
              <a:rPr lang="en-US" altLang="zh-CN" dirty="0">
                <a:solidFill>
                  <a:srgbClr val="0000CC"/>
                </a:solidFill>
                <a:latin typeface="Times New Roman" panose="02020603050405020304" pitchFamily="18" charset="0"/>
              </a:rPr>
              <a:t>pointer_1 </a:t>
            </a:r>
            <a:r>
              <a:rPr lang="zh-CN" altLang="en-US" dirty="0">
                <a:solidFill>
                  <a:srgbClr val="0000CC"/>
                </a:solidFill>
                <a:latin typeface="Times New Roman" panose="02020603050405020304" pitchFamily="18" charset="0"/>
              </a:rPr>
              <a:t>；</a:t>
            </a:r>
            <a:endParaRPr lang="en-US" altLang="zh-CN" dirty="0">
              <a:solidFill>
                <a:srgbClr val="0000CC"/>
              </a:solidFill>
              <a:latin typeface="Times New Roman" panose="02020603050405020304" pitchFamily="18" charset="0"/>
            </a:endParaRPr>
          </a:p>
          <a:p>
            <a:pPr marL="971550" lvl="1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</a:pPr>
            <a:r>
              <a:rPr lang="zh-CN" altLang="en-US" dirty="0">
                <a:latin typeface="Times New Roman" panose="02020603050405020304" pitchFamily="18" charset="0"/>
              </a:rPr>
              <a:t>这种定义形式可能更直观：</a:t>
            </a:r>
            <a:r>
              <a:rPr lang="en-US" altLang="zh-CN" dirty="0">
                <a:solidFill>
                  <a:srgbClr val="0000CC"/>
                </a:solidFill>
                <a:latin typeface="Times New Roman" panose="02020603050405020304" pitchFamily="18" charset="0"/>
              </a:rPr>
              <a:t>float*   pointer_1</a:t>
            </a:r>
            <a:r>
              <a:rPr lang="zh-CN" altLang="en-US" dirty="0">
                <a:solidFill>
                  <a:srgbClr val="0000CC"/>
                </a:solidFill>
                <a:latin typeface="Times New Roman" panose="02020603050405020304" pitchFamily="18" charset="0"/>
              </a:rPr>
              <a:t> ；</a:t>
            </a:r>
          </a:p>
          <a:p>
            <a:pPr marL="457200" indent="-457200">
              <a:spcBef>
                <a:spcPts val="600"/>
              </a:spcBef>
              <a:buFont typeface="Wingdings" panose="05000000000000000000" pitchFamily="2" charset="2"/>
              <a:buChar char="l"/>
            </a:pP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52896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C00000"/>
                </a:solidFill>
              </a:rPr>
              <a:t>地址运算符 </a:t>
            </a:r>
            <a:r>
              <a:rPr lang="en-US" altLang="zh-CN" dirty="0">
                <a:solidFill>
                  <a:srgbClr val="C00000"/>
                </a:solidFill>
              </a:rPr>
              <a:t>&amp;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5775" y="1423081"/>
            <a:ext cx="4543425" cy="1382642"/>
          </a:xfrm>
        </p:spPr>
        <p:txBody>
          <a:bodyPr/>
          <a:lstStyle/>
          <a:p>
            <a:pPr marL="342900" indent="-342900" eaLnBrk="1" hangingPunct="1">
              <a:lnSpc>
                <a:spcPct val="13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Times New Roman" panose="02020603050405020304" pitchFamily="18" charset="0"/>
              </a:rPr>
              <a:t>可以用赋值语句使一个指针变量得到另一个变量的地址，从而使它</a:t>
            </a:r>
            <a:r>
              <a:rPr lang="zh-CN" altLang="en-US" sz="2000" dirty="0">
                <a:solidFill>
                  <a:srgbClr val="0000CC"/>
                </a:solidFill>
                <a:latin typeface="Times New Roman" panose="02020603050405020304" pitchFamily="18" charset="0"/>
              </a:rPr>
              <a:t>指向</a:t>
            </a:r>
            <a:r>
              <a:rPr lang="zh-CN" altLang="en-US" sz="2000" dirty="0">
                <a:latin typeface="Times New Roman" panose="02020603050405020304" pitchFamily="18" charset="0"/>
              </a:rPr>
              <a:t>该</a:t>
            </a:r>
            <a:r>
              <a:rPr lang="zh-CN" altLang="en-US" sz="2000" dirty="0" smtClean="0">
                <a:latin typeface="Times New Roman" panose="02020603050405020304" pitchFamily="18" charset="0"/>
              </a:rPr>
              <a:t>变量</a:t>
            </a:r>
            <a:endParaRPr lang="en-US" altLang="zh-CN" sz="2000" dirty="0" smtClean="0">
              <a:latin typeface="Times New Roman" panose="02020603050405020304" pitchFamily="18" charset="0"/>
            </a:endParaRPr>
          </a:p>
        </p:txBody>
      </p:sp>
      <p:pic>
        <p:nvPicPr>
          <p:cNvPr id="4" name="Picture 6" descr="j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1889728"/>
            <a:ext cx="3178175" cy="2983728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内容占位符 2"/>
          <p:cNvSpPr txBox="1">
            <a:spLocks/>
          </p:cNvSpPr>
          <p:nvPr/>
        </p:nvSpPr>
        <p:spPr bwMode="auto">
          <a:xfrm>
            <a:off x="485775" y="2727118"/>
            <a:ext cx="4699381" cy="22570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l" defTabSz="685800" rtl="0" fontAlgn="base">
              <a:lnSpc>
                <a:spcPct val="90000"/>
              </a:lnSpc>
              <a:spcBef>
                <a:spcPts val="135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anose="05020102010507070707" pitchFamily="18" charset="2"/>
              <a:buChar char=""/>
              <a:defRPr sz="2400" kern="1200">
                <a:solidFill>
                  <a:srgbClr val="1A93C8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1pPr>
            <a:lvl2pPr marL="628650" indent="-342900" algn="l" defTabSz="685800" rtl="0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SzPct val="80000"/>
              <a:buFont typeface="Wingdings" panose="05000000000000000000" pitchFamily="2" charset="2"/>
              <a:buChar char="ü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2pPr>
            <a:lvl3pPr marL="857250" indent="-17145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Calibri" panose="020F0502020204030204" pitchFamily="34" charset="0"/>
              <a:buChar char="•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3pPr>
            <a:lvl4pPr marL="1200150" indent="-17145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Calibri" panose="020F0502020204030204" pitchFamily="34" charset="0"/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4pPr>
            <a:lvl5pPr marL="1543050" indent="-17145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Calibri" panose="020F0502020204030204" pitchFamily="34" charset="0"/>
              <a:buChar char="•"/>
              <a:defRPr sz="1300" kern="1200">
                <a:solidFill>
                  <a:srgbClr val="7F7F7F"/>
                </a:solidFill>
                <a:latin typeface="+mn-lt"/>
                <a:ea typeface="幼圆" panose="02010509060101010101" pitchFamily="49" charset="-122"/>
                <a:cs typeface="+mn-cs"/>
                <a:sym typeface="宋体" panose="02010600030101010101" pitchFamily="2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1">
              <a:spcBef>
                <a:spcPts val="135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</a:pPr>
            <a:r>
              <a:rPr lang="zh-CN" altLang="en-US" b="1" dirty="0">
                <a:solidFill>
                  <a:srgbClr val="CC0000"/>
                </a:solidFill>
                <a:latin typeface="Times New Roman" panose="02020603050405020304" pitchFamily="18" charset="0"/>
              </a:rPr>
              <a:t>例如：</a:t>
            </a:r>
            <a:endParaRPr lang="en-US" altLang="zh-CN" b="1" dirty="0">
              <a:solidFill>
                <a:srgbClr val="CC0000"/>
              </a:solidFill>
              <a:latin typeface="Times New Roman" panose="02020603050405020304" pitchFamily="18" charset="0"/>
            </a:endParaRPr>
          </a:p>
          <a:p>
            <a:pPr marL="742950" lvl="2" indent="-342900">
              <a:spcBef>
                <a:spcPts val="135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ü"/>
            </a:pPr>
            <a:r>
              <a:rPr lang="en-US" altLang="zh-CN" sz="1800" dirty="0" err="1">
                <a:latin typeface="Times New Roman" panose="02020603050405020304" pitchFamily="18" charset="0"/>
              </a:rPr>
              <a:t>int</a:t>
            </a:r>
            <a:r>
              <a:rPr lang="en-US" altLang="zh-CN" sz="1800" dirty="0">
                <a:latin typeface="Times New Roman" panose="02020603050405020304" pitchFamily="18" charset="0"/>
              </a:rPr>
              <a:t> </a:t>
            </a:r>
            <a:r>
              <a:rPr lang="en-US" altLang="zh-CN" sz="1800" dirty="0" err="1">
                <a:latin typeface="Times New Roman" panose="02020603050405020304" pitchFamily="18" charset="0"/>
              </a:rPr>
              <a:t>i,j</a:t>
            </a:r>
            <a:r>
              <a:rPr lang="en-US" altLang="zh-CN" sz="1800" dirty="0">
                <a:latin typeface="Times New Roman" panose="02020603050405020304" pitchFamily="18" charset="0"/>
              </a:rPr>
              <a:t>;</a:t>
            </a:r>
          </a:p>
          <a:p>
            <a:pPr marL="742950" lvl="2" indent="-342900">
              <a:spcBef>
                <a:spcPts val="135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ü"/>
            </a:pPr>
            <a:r>
              <a:rPr lang="en-US" altLang="zh-CN" sz="1800" dirty="0" err="1">
                <a:latin typeface="Times New Roman" panose="02020603050405020304" pitchFamily="18" charset="0"/>
              </a:rPr>
              <a:t>int</a:t>
            </a:r>
            <a:r>
              <a:rPr lang="zh-CN" altLang="en-US" sz="1800" dirty="0">
                <a:latin typeface="Times New Roman" panose="02020603050405020304" pitchFamily="18" charset="0"/>
              </a:rPr>
              <a:t>*</a:t>
            </a:r>
            <a:r>
              <a:rPr lang="en-US" altLang="zh-CN" sz="1800" dirty="0">
                <a:latin typeface="Times New Roman" panose="02020603050405020304" pitchFamily="18" charset="0"/>
              </a:rPr>
              <a:t>  pointer_1, pointer_2;</a:t>
            </a:r>
            <a:endParaRPr lang="en-US" altLang="zh-CN" sz="1800" b="1" dirty="0">
              <a:solidFill>
                <a:srgbClr val="CC0000"/>
              </a:solidFill>
              <a:latin typeface="Times New Roman" panose="02020603050405020304" pitchFamily="18" charset="0"/>
            </a:endParaRPr>
          </a:p>
          <a:p>
            <a:pPr marL="742950" lvl="2" indent="-342900">
              <a:spcBef>
                <a:spcPts val="135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ü"/>
            </a:pPr>
            <a:r>
              <a:rPr lang="en-US" altLang="zh-CN" sz="1800" b="1" dirty="0">
                <a:solidFill>
                  <a:srgbClr val="CC00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1800" dirty="0">
                <a:latin typeface="Times New Roman" panose="02020603050405020304" pitchFamily="18" charset="0"/>
              </a:rPr>
              <a:t>pointer_1</a:t>
            </a:r>
            <a:r>
              <a:rPr lang="zh-CN" altLang="en-US" sz="1800" dirty="0">
                <a:latin typeface="Times New Roman" panose="02020603050405020304" pitchFamily="18" charset="0"/>
              </a:rPr>
              <a:t>＝</a:t>
            </a:r>
            <a:r>
              <a:rPr lang="en-US" altLang="zh-CN" sz="1800" dirty="0">
                <a:latin typeface="Times New Roman" panose="02020603050405020304" pitchFamily="18" charset="0"/>
              </a:rPr>
              <a:t>&amp;</a:t>
            </a:r>
            <a:r>
              <a:rPr lang="en-US" altLang="zh-CN" sz="1800" dirty="0" err="1">
                <a:latin typeface="Times New Roman" panose="02020603050405020304" pitchFamily="18" charset="0"/>
              </a:rPr>
              <a:t>i</a:t>
            </a:r>
            <a:r>
              <a:rPr lang="zh-CN" altLang="en-US" sz="1800" dirty="0">
                <a:latin typeface="Times New Roman" panose="02020603050405020304" pitchFamily="18" charset="0"/>
              </a:rPr>
              <a:t>；</a:t>
            </a:r>
            <a:endParaRPr lang="en-US" altLang="zh-CN" sz="1800" dirty="0">
              <a:latin typeface="Times New Roman" panose="02020603050405020304" pitchFamily="18" charset="0"/>
            </a:endParaRPr>
          </a:p>
          <a:p>
            <a:pPr marL="742950" lvl="2" indent="-342900">
              <a:spcBef>
                <a:spcPts val="135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ü"/>
            </a:pPr>
            <a:r>
              <a:rPr lang="en-US" altLang="zh-CN" sz="1800" b="1" dirty="0">
                <a:solidFill>
                  <a:srgbClr val="CC00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1800" dirty="0">
                <a:latin typeface="Times New Roman" panose="02020603050405020304" pitchFamily="18" charset="0"/>
              </a:rPr>
              <a:t>pointer_2= &amp;j;</a:t>
            </a:r>
          </a:p>
        </p:txBody>
      </p:sp>
      <p:sp>
        <p:nvSpPr>
          <p:cNvPr id="6" name="内容占位符 2"/>
          <p:cNvSpPr txBox="1">
            <a:spLocks/>
          </p:cNvSpPr>
          <p:nvPr/>
        </p:nvSpPr>
        <p:spPr bwMode="auto">
          <a:xfrm>
            <a:off x="485775" y="1013111"/>
            <a:ext cx="7103745" cy="513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l" defTabSz="685800" rtl="0" fontAlgn="base">
              <a:lnSpc>
                <a:spcPct val="90000"/>
              </a:lnSpc>
              <a:spcBef>
                <a:spcPts val="135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anose="05020102010507070707" pitchFamily="18" charset="2"/>
              <a:buChar char=""/>
              <a:defRPr sz="2400" kern="1200">
                <a:solidFill>
                  <a:srgbClr val="1A93C8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1pPr>
            <a:lvl2pPr marL="628650" indent="-342900" algn="l" defTabSz="685800" rtl="0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SzPct val="80000"/>
              <a:buFont typeface="Wingdings" panose="05000000000000000000" pitchFamily="2" charset="2"/>
              <a:buChar char="ü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2pPr>
            <a:lvl3pPr marL="857250" indent="-17145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Calibri" panose="020F0502020204030204" pitchFamily="34" charset="0"/>
              <a:buChar char="•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3pPr>
            <a:lvl4pPr marL="1200150" indent="-17145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Calibri" panose="020F0502020204030204" pitchFamily="34" charset="0"/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4pPr>
            <a:lvl5pPr marL="1543050" indent="-17145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Calibri" panose="020F0502020204030204" pitchFamily="34" charset="0"/>
              <a:buChar char="•"/>
              <a:defRPr sz="1300" kern="1200">
                <a:solidFill>
                  <a:srgbClr val="7F7F7F"/>
                </a:solidFill>
                <a:latin typeface="+mn-lt"/>
                <a:ea typeface="幼圆" panose="02010509060101010101" pitchFamily="49" charset="-122"/>
                <a:cs typeface="+mn-cs"/>
                <a:sym typeface="宋体" panose="02010600030101010101" pitchFamily="2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eaLnBrk="1" hangingPunct="1">
              <a:lnSpc>
                <a:spcPct val="13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Times New Roman" panose="02020603050405020304" pitchFamily="18" charset="0"/>
              </a:rPr>
              <a:t>对于一个变量</a:t>
            </a:r>
            <a:r>
              <a:rPr lang="en-US" altLang="zh-CN" sz="2000" dirty="0">
                <a:latin typeface="Times New Roman" panose="02020603050405020304" pitchFamily="18" charset="0"/>
              </a:rPr>
              <a:t>x</a:t>
            </a:r>
            <a:r>
              <a:rPr lang="zh-CN" altLang="en-US" sz="2000" dirty="0" smtClean="0">
                <a:latin typeface="Times New Roman" panose="02020603050405020304" pitchFamily="18" charset="0"/>
              </a:rPr>
              <a:t>，利用</a:t>
            </a:r>
            <a:r>
              <a:rPr lang="en-US" altLang="zh-CN" sz="2000" dirty="0" smtClean="0">
                <a:solidFill>
                  <a:srgbClr val="C00000"/>
                </a:solidFill>
                <a:latin typeface="Times New Roman" panose="02020603050405020304" pitchFamily="18" charset="0"/>
              </a:rPr>
              <a:t>&amp;x</a:t>
            </a:r>
            <a:r>
              <a:rPr lang="zh-CN" altLang="en-US" sz="2000" dirty="0">
                <a:latin typeface="Times New Roman" panose="02020603050405020304" pitchFamily="18" charset="0"/>
              </a:rPr>
              <a:t>获取存储</a:t>
            </a:r>
            <a:r>
              <a:rPr lang="en-US" altLang="zh-CN" sz="2000" dirty="0">
                <a:latin typeface="Times New Roman" panose="02020603050405020304" pitchFamily="18" charset="0"/>
              </a:rPr>
              <a:t>x</a:t>
            </a:r>
            <a:r>
              <a:rPr lang="zh-CN" altLang="en-US" sz="2000" dirty="0">
                <a:latin typeface="Times New Roman" panose="02020603050405020304" pitchFamily="18" charset="0"/>
              </a:rPr>
              <a:t>的</a:t>
            </a:r>
            <a:r>
              <a:rPr lang="zh-CN" altLang="en-US" sz="2000" dirty="0">
                <a:solidFill>
                  <a:srgbClr val="0000CC"/>
                </a:solidFill>
                <a:latin typeface="Times New Roman" panose="02020603050405020304" pitchFamily="18" charset="0"/>
              </a:rPr>
              <a:t>内存单元地址</a:t>
            </a:r>
          </a:p>
        </p:txBody>
      </p:sp>
      <p:sp>
        <p:nvSpPr>
          <p:cNvPr id="7" name="内容占位符 2"/>
          <p:cNvSpPr txBox="1">
            <a:spLocks/>
          </p:cNvSpPr>
          <p:nvPr/>
        </p:nvSpPr>
        <p:spPr bwMode="auto">
          <a:xfrm>
            <a:off x="485775" y="5052843"/>
            <a:ext cx="7103745" cy="11314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l" defTabSz="685800" rtl="0" fontAlgn="base">
              <a:lnSpc>
                <a:spcPct val="90000"/>
              </a:lnSpc>
              <a:spcBef>
                <a:spcPts val="135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anose="05020102010507070707" pitchFamily="18" charset="2"/>
              <a:buChar char=""/>
              <a:defRPr sz="2400" kern="1200">
                <a:solidFill>
                  <a:srgbClr val="1A93C8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1pPr>
            <a:lvl2pPr marL="628650" indent="-342900" algn="l" defTabSz="685800" rtl="0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SzPct val="80000"/>
              <a:buFont typeface="Wingdings" panose="05000000000000000000" pitchFamily="2" charset="2"/>
              <a:buChar char="ü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2pPr>
            <a:lvl3pPr marL="857250" indent="-17145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Calibri" panose="020F0502020204030204" pitchFamily="34" charset="0"/>
              <a:buChar char="•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3pPr>
            <a:lvl4pPr marL="1200150" indent="-17145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Calibri" panose="020F0502020204030204" pitchFamily="34" charset="0"/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4pPr>
            <a:lvl5pPr marL="1543050" indent="-17145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Calibri" panose="020F0502020204030204" pitchFamily="34" charset="0"/>
              <a:buChar char="•"/>
              <a:defRPr sz="1300" kern="1200">
                <a:solidFill>
                  <a:srgbClr val="7F7F7F"/>
                </a:solidFill>
                <a:latin typeface="+mn-lt"/>
                <a:ea typeface="幼圆" panose="02010509060101010101" pitchFamily="49" charset="-122"/>
                <a:cs typeface="+mn-cs"/>
                <a:sym typeface="宋体" panose="02010600030101010101" pitchFamily="2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eaLnBrk="1" hangingPunct="1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Times New Roman" panose="02020603050405020304" pitchFamily="18" charset="0"/>
              </a:rPr>
              <a:t>指针</a:t>
            </a:r>
            <a:r>
              <a:rPr lang="zh-CN" altLang="en-US" sz="2000" dirty="0" smtClean="0">
                <a:latin typeface="Times New Roman" panose="02020603050405020304" pitchFamily="18" charset="0"/>
              </a:rPr>
              <a:t>变量</a:t>
            </a:r>
            <a:r>
              <a:rPr lang="en-US" altLang="zh-CN" sz="2000" dirty="0" smtClean="0">
                <a:latin typeface="Times New Roman" panose="02020603050405020304" pitchFamily="18" charset="0"/>
              </a:rPr>
              <a:t>pointer_1</a:t>
            </a:r>
            <a:r>
              <a:rPr lang="zh-CN" altLang="en-US" sz="2000" dirty="0" smtClean="0">
                <a:latin typeface="Times New Roman" panose="02020603050405020304" pitchFamily="18" charset="0"/>
              </a:rPr>
              <a:t>中存储的是整型变量</a:t>
            </a:r>
            <a:r>
              <a:rPr lang="en-US" altLang="zh-CN" sz="2000" dirty="0" err="1" smtClean="0">
                <a:latin typeface="Times New Roman" panose="02020603050405020304" pitchFamily="18" charset="0"/>
              </a:rPr>
              <a:t>i</a:t>
            </a:r>
            <a:r>
              <a:rPr lang="zh-CN" altLang="en-US" sz="2000" dirty="0" smtClean="0">
                <a:latin typeface="Times New Roman" panose="02020603050405020304" pitchFamily="18" charset="0"/>
              </a:rPr>
              <a:t>的地址（</a:t>
            </a:r>
            <a:r>
              <a:rPr lang="en-US" altLang="zh-CN" sz="2000" dirty="0" smtClean="0">
                <a:latin typeface="Times New Roman" panose="02020603050405020304" pitchFamily="18" charset="0"/>
              </a:rPr>
              <a:t>&amp;</a:t>
            </a:r>
            <a:r>
              <a:rPr lang="en-US" altLang="zh-CN" sz="2000" dirty="0" err="1" smtClean="0">
                <a:latin typeface="Times New Roman" panose="02020603050405020304" pitchFamily="18" charset="0"/>
              </a:rPr>
              <a:t>i</a:t>
            </a:r>
            <a:r>
              <a:rPr lang="zh-CN" altLang="en-US" sz="2000" dirty="0" smtClean="0">
                <a:latin typeface="Times New Roman" panose="02020603050405020304" pitchFamily="18" charset="0"/>
              </a:rPr>
              <a:t>）</a:t>
            </a:r>
            <a:endParaRPr lang="en-US" altLang="zh-CN" sz="2000" dirty="0" smtClean="0">
              <a:latin typeface="Times New Roman" panose="02020603050405020304" pitchFamily="18" charset="0"/>
            </a:endParaRPr>
          </a:p>
          <a:p>
            <a:pPr marL="342900" indent="-3429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Times New Roman" panose="02020603050405020304" pitchFamily="18" charset="0"/>
              </a:rPr>
              <a:t>指针变量</a:t>
            </a:r>
            <a:r>
              <a:rPr lang="en-US" altLang="zh-CN" sz="2000" dirty="0" smtClean="0">
                <a:latin typeface="Times New Roman" panose="02020603050405020304" pitchFamily="18" charset="0"/>
              </a:rPr>
              <a:t>pointer_2</a:t>
            </a:r>
            <a:r>
              <a:rPr lang="zh-CN" altLang="en-US" sz="2000" dirty="0" smtClean="0">
                <a:latin typeface="Times New Roman" panose="02020603050405020304" pitchFamily="18" charset="0"/>
              </a:rPr>
              <a:t>中</a:t>
            </a:r>
            <a:r>
              <a:rPr lang="zh-CN" altLang="en-US" sz="2000" dirty="0">
                <a:latin typeface="Times New Roman" panose="02020603050405020304" pitchFamily="18" charset="0"/>
              </a:rPr>
              <a:t>存储的是整型</a:t>
            </a:r>
            <a:r>
              <a:rPr lang="zh-CN" altLang="en-US" sz="2000" dirty="0" smtClean="0">
                <a:latin typeface="Times New Roman" panose="02020603050405020304" pitchFamily="18" charset="0"/>
              </a:rPr>
              <a:t>变量</a:t>
            </a:r>
            <a:r>
              <a:rPr lang="en-US" altLang="zh-CN" sz="2000" dirty="0" smtClean="0">
                <a:latin typeface="Times New Roman" panose="02020603050405020304" pitchFamily="18" charset="0"/>
              </a:rPr>
              <a:t>j</a:t>
            </a:r>
            <a:r>
              <a:rPr lang="zh-CN" altLang="en-US" sz="2000" dirty="0" smtClean="0">
                <a:latin typeface="Times New Roman" panose="02020603050405020304" pitchFamily="18" charset="0"/>
              </a:rPr>
              <a:t>的</a:t>
            </a:r>
            <a:r>
              <a:rPr lang="zh-CN" altLang="en-US" sz="2000" dirty="0">
                <a:latin typeface="Times New Roman" panose="02020603050405020304" pitchFamily="18" charset="0"/>
              </a:rPr>
              <a:t>地址（</a:t>
            </a:r>
            <a:r>
              <a:rPr lang="en-US" altLang="zh-CN" sz="2000" dirty="0" smtClean="0">
                <a:latin typeface="Times New Roman" panose="02020603050405020304" pitchFamily="18" charset="0"/>
              </a:rPr>
              <a:t>&amp;j</a:t>
            </a:r>
            <a:r>
              <a:rPr lang="zh-CN" altLang="en-US" sz="2000" dirty="0" smtClean="0">
                <a:latin typeface="Times New Roman" panose="02020603050405020304" pitchFamily="18" charset="0"/>
              </a:rPr>
              <a:t>）</a:t>
            </a:r>
            <a:endParaRPr lang="zh-CN" altLang="en-US" sz="2000" dirty="0">
              <a:latin typeface="Times New Roman" panose="02020603050405020304" pitchFamily="18" charset="0"/>
            </a:endParaRPr>
          </a:p>
          <a:p>
            <a:pPr eaLnBrk="1" hangingPunct="1">
              <a:lnSpc>
                <a:spcPct val="130000"/>
              </a:lnSpc>
              <a:buNone/>
            </a:pPr>
            <a:endParaRPr lang="zh-CN" altLang="en-US" sz="2000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6135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 smtClean="0"/>
              <a:t>指针变量中的内容是变量的内存单元地址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5774" y="935558"/>
            <a:ext cx="5732146" cy="5090338"/>
          </a:xfrm>
        </p:spPr>
        <p:txBody>
          <a:bodyPr/>
          <a:lstStyle/>
          <a:p>
            <a:pPr marL="252000" indent="-252000" eaLnBrk="1" hangingPunct="1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n"/>
            </a:pPr>
            <a:r>
              <a:rPr lang="zh-CN" altLang="en-US" sz="2000" b="1" dirty="0" smtClean="0"/>
              <a:t>例如</a:t>
            </a:r>
            <a:endParaRPr lang="en-US" altLang="zh-CN" sz="2000" b="1" dirty="0"/>
          </a:p>
          <a:p>
            <a:pPr marL="753750" lvl="1" indent="-28575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en-US" altLang="zh-CN" sz="1800" dirty="0" err="1" smtClean="0"/>
              <a:t>int</a:t>
            </a:r>
            <a:r>
              <a:rPr lang="en-US" altLang="zh-CN" sz="1800" dirty="0" smtClean="0"/>
              <a:t> a=5,b=6,c=7;  //</a:t>
            </a:r>
            <a:r>
              <a:rPr lang="zh-CN" altLang="en-US" sz="1800" b="1" dirty="0" smtClean="0">
                <a:solidFill>
                  <a:srgbClr val="C00000"/>
                </a:solidFill>
              </a:rPr>
              <a:t>假设</a:t>
            </a:r>
            <a:r>
              <a:rPr lang="zh-CN" altLang="en-US" sz="1800" dirty="0" smtClean="0"/>
              <a:t>变量的存储单元如图所示</a:t>
            </a:r>
            <a:endParaRPr lang="en-US" altLang="zh-CN" sz="1800" dirty="0" smtClean="0"/>
          </a:p>
          <a:p>
            <a:pPr marL="753750" lvl="1" indent="-28575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en-US" altLang="zh-CN" sz="1800" dirty="0" err="1"/>
              <a:t>i</a:t>
            </a:r>
            <a:r>
              <a:rPr lang="en-US" altLang="zh-CN" sz="1800" dirty="0" err="1" smtClean="0"/>
              <a:t>nt</a:t>
            </a:r>
            <a:r>
              <a:rPr lang="en-US" altLang="zh-CN" sz="1800" dirty="0" smtClean="0"/>
              <a:t> *p;    //</a:t>
            </a:r>
            <a:r>
              <a:rPr lang="zh-CN" altLang="en-US" sz="1800" dirty="0" smtClean="0"/>
              <a:t>定义一个指向整型数据的指针变量</a:t>
            </a:r>
            <a:endParaRPr lang="en-US" altLang="zh-CN" sz="1800" dirty="0" smtClean="0"/>
          </a:p>
          <a:p>
            <a:pPr marL="753750" lvl="1" indent="-28575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en-US" altLang="zh-CN" sz="1800" dirty="0" smtClean="0"/>
              <a:t>p=&amp;a;    //</a:t>
            </a:r>
            <a:r>
              <a:rPr lang="en-US" altLang="zh-CN" sz="1800" dirty="0" err="1" smtClean="0"/>
              <a:t>p</a:t>
            </a:r>
            <a:r>
              <a:rPr lang="en-US" altLang="zh-CN" sz="1800" dirty="0" err="1" smtClean="0">
                <a:sym typeface="Wingdings" panose="05000000000000000000" pitchFamily="2" charset="2"/>
              </a:rPr>
              <a:t></a:t>
            </a:r>
            <a:r>
              <a:rPr lang="en-US" altLang="zh-CN" sz="1800" dirty="0" err="1" smtClean="0"/>
              <a:t>a</a:t>
            </a:r>
            <a:endParaRPr lang="en-US" altLang="zh-CN" sz="1800" dirty="0" smtClean="0"/>
          </a:p>
          <a:p>
            <a:pPr marL="753750" lvl="1" indent="-28575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en-US" altLang="zh-CN" sz="1800" dirty="0"/>
              <a:t>p</a:t>
            </a:r>
            <a:r>
              <a:rPr lang="en-US" altLang="zh-CN" sz="1800" dirty="0" smtClean="0"/>
              <a:t>=&amp;b;   //</a:t>
            </a:r>
            <a:r>
              <a:rPr lang="en-US" altLang="zh-CN" sz="1800" dirty="0" err="1" smtClean="0"/>
              <a:t>p</a:t>
            </a:r>
            <a:r>
              <a:rPr lang="en-US" altLang="zh-CN" sz="1800" dirty="0" err="1" smtClean="0">
                <a:sym typeface="Wingdings" panose="05000000000000000000" pitchFamily="2" charset="2"/>
              </a:rPr>
              <a:t></a:t>
            </a:r>
            <a:r>
              <a:rPr lang="en-US" altLang="zh-CN" sz="1800" dirty="0" err="1" smtClean="0"/>
              <a:t>b</a:t>
            </a:r>
            <a:endParaRPr lang="en-US" altLang="zh-CN" sz="1800" dirty="0"/>
          </a:p>
          <a:p>
            <a:pPr marL="753750" lvl="1" indent="-28575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en-US" altLang="zh-CN" sz="1800" dirty="0"/>
              <a:t>p</a:t>
            </a:r>
            <a:r>
              <a:rPr lang="en-US" altLang="zh-CN" sz="1800" dirty="0" smtClean="0"/>
              <a:t>=&amp;c;   //</a:t>
            </a:r>
            <a:r>
              <a:rPr lang="en-US" altLang="zh-CN" sz="1800" dirty="0" err="1" smtClean="0"/>
              <a:t>p</a:t>
            </a:r>
            <a:r>
              <a:rPr lang="en-US" altLang="zh-CN" sz="1800" dirty="0" err="1" smtClean="0">
                <a:sym typeface="Wingdings" panose="05000000000000000000" pitchFamily="2" charset="2"/>
              </a:rPr>
              <a:t></a:t>
            </a:r>
            <a:r>
              <a:rPr lang="en-US" altLang="zh-CN" sz="1800" dirty="0" err="1" smtClean="0"/>
              <a:t>c</a:t>
            </a:r>
            <a:endParaRPr lang="en-US" altLang="zh-CN" sz="1800" dirty="0"/>
          </a:p>
          <a:p>
            <a:pPr marL="753750" lvl="1" indent="-28575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endParaRPr lang="en-US" altLang="zh-CN" sz="1600" dirty="0" smtClean="0"/>
          </a:p>
          <a:p>
            <a:pPr marL="252000" lvl="1" indent="-2520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sz="1400" b="1" dirty="0" smtClean="0"/>
          </a:p>
          <a:p>
            <a:pPr marL="252000" indent="-252000" eaLnBrk="1" hangingPunct="1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endParaRPr lang="en-US" altLang="zh-CN" sz="1800" b="1" dirty="0"/>
          </a:p>
          <a:p>
            <a:pPr marL="252000" indent="-252000" eaLnBrk="1" hangingPunct="1">
              <a:buFont typeface="Wingdings" panose="05000000000000000000" pitchFamily="2" charset="2"/>
              <a:buChar char="l"/>
            </a:pPr>
            <a:endParaRPr lang="zh-CN" altLang="en-US" sz="2000" dirty="0">
              <a:solidFill>
                <a:srgbClr val="006600"/>
              </a:solidFill>
            </a:endParaRPr>
          </a:p>
          <a:p>
            <a:pPr marL="252000" indent="-252000">
              <a:buFont typeface="Wingdings" panose="05000000000000000000" pitchFamily="2" charset="2"/>
              <a:buChar char="l"/>
            </a:pPr>
            <a:endParaRPr lang="zh-CN" altLang="en-US" dirty="0"/>
          </a:p>
        </p:txBody>
      </p:sp>
      <p:graphicFrame>
        <p:nvGraphicFramePr>
          <p:cNvPr id="7" name="表格 6"/>
          <p:cNvGraphicFramePr>
            <a:graphicFrameLocks noGrp="1"/>
          </p:cNvGraphicFramePr>
          <p:nvPr/>
        </p:nvGraphicFramePr>
        <p:xfrm>
          <a:off x="6327647" y="1111504"/>
          <a:ext cx="2057401" cy="4876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0081">
                  <a:extLst>
                    <a:ext uri="{9D8B030D-6E8A-4147-A177-3AD203B41FA5}">
                      <a16:colId xmlns:a16="http://schemas.microsoft.com/office/drawing/2014/main" val="1621741432"/>
                    </a:ext>
                  </a:extLst>
                </a:gridCol>
                <a:gridCol w="1048280">
                  <a:extLst>
                    <a:ext uri="{9D8B030D-6E8A-4147-A177-3AD203B41FA5}">
                      <a16:colId xmlns:a16="http://schemas.microsoft.com/office/drawing/2014/main" val="2741349269"/>
                    </a:ext>
                  </a:extLst>
                </a:gridCol>
                <a:gridCol w="369040">
                  <a:extLst>
                    <a:ext uri="{9D8B030D-6E8A-4147-A177-3AD203B41FA5}">
                      <a16:colId xmlns:a16="http://schemas.microsoft.com/office/drawing/2014/main" val="2774784421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endParaRPr lang="zh-CN" alt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911519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r>
                        <a:rPr lang="en-US" altLang="zh-CN" sz="1400" dirty="0" smtClean="0">
                          <a:solidFill>
                            <a:srgbClr val="000000"/>
                          </a:solidFill>
                        </a:rPr>
                        <a:t>1000</a:t>
                      </a:r>
                      <a:endParaRPr lang="zh-CN" alt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solidFill>
                            <a:srgbClr val="000000"/>
                          </a:solidFill>
                        </a:rPr>
                        <a:t>5</a:t>
                      </a:r>
                      <a:endParaRPr lang="zh-CN" alt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>
                          <a:solidFill>
                            <a:srgbClr val="000000"/>
                          </a:solidFill>
                        </a:rPr>
                        <a:t>a</a:t>
                      </a:r>
                      <a:endParaRPr lang="zh-CN" alt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309571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r>
                        <a:rPr lang="en-US" altLang="zh-CN" sz="1400" dirty="0" smtClean="0">
                          <a:solidFill>
                            <a:srgbClr val="000000"/>
                          </a:solidFill>
                        </a:rPr>
                        <a:t>1001</a:t>
                      </a:r>
                      <a:endParaRPr lang="zh-CN" alt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solidFill>
                            <a:srgbClr val="000000"/>
                          </a:solidFill>
                        </a:rPr>
                        <a:t>0</a:t>
                      </a:r>
                      <a:endParaRPr lang="zh-CN" alt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5879380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r>
                        <a:rPr lang="en-US" altLang="zh-CN" sz="1400" dirty="0" smtClean="0">
                          <a:solidFill>
                            <a:srgbClr val="000000"/>
                          </a:solidFill>
                        </a:rPr>
                        <a:t>1002</a:t>
                      </a:r>
                      <a:endParaRPr lang="zh-CN" alt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solidFill>
                            <a:srgbClr val="000000"/>
                          </a:solidFill>
                        </a:rPr>
                        <a:t>0</a:t>
                      </a:r>
                      <a:endParaRPr lang="zh-CN" alt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064592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r>
                        <a:rPr lang="en-US" altLang="zh-CN" sz="1400" dirty="0" smtClean="0">
                          <a:solidFill>
                            <a:srgbClr val="000000"/>
                          </a:solidFill>
                        </a:rPr>
                        <a:t>1003</a:t>
                      </a:r>
                      <a:endParaRPr lang="zh-CN" alt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solidFill>
                            <a:srgbClr val="000000"/>
                          </a:solidFill>
                        </a:rPr>
                        <a:t>0</a:t>
                      </a:r>
                      <a:endParaRPr lang="zh-CN" alt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9336436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r>
                        <a:rPr lang="en-US" altLang="zh-CN" sz="1400" dirty="0" smtClean="0">
                          <a:solidFill>
                            <a:srgbClr val="000000"/>
                          </a:solidFill>
                        </a:rPr>
                        <a:t>1004</a:t>
                      </a:r>
                      <a:endParaRPr lang="zh-CN" alt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solidFill>
                            <a:srgbClr val="000000"/>
                          </a:solidFill>
                        </a:rPr>
                        <a:t>6</a:t>
                      </a:r>
                      <a:endParaRPr lang="zh-CN" alt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>
                          <a:solidFill>
                            <a:srgbClr val="000000"/>
                          </a:solidFill>
                        </a:rPr>
                        <a:t>b</a:t>
                      </a:r>
                      <a:endParaRPr lang="zh-CN" alt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53319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r>
                        <a:rPr lang="en-US" altLang="zh-CN" sz="1400" dirty="0" smtClean="0">
                          <a:solidFill>
                            <a:srgbClr val="000000"/>
                          </a:solidFill>
                        </a:rPr>
                        <a:t>1005</a:t>
                      </a:r>
                      <a:endParaRPr lang="zh-CN" alt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solidFill>
                            <a:srgbClr val="000000"/>
                          </a:solidFill>
                        </a:rPr>
                        <a:t>0</a:t>
                      </a:r>
                      <a:endParaRPr lang="zh-CN" alt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282077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r>
                        <a:rPr lang="en-US" altLang="zh-CN" sz="1400" dirty="0" smtClean="0">
                          <a:solidFill>
                            <a:srgbClr val="000000"/>
                          </a:solidFill>
                        </a:rPr>
                        <a:t>1006</a:t>
                      </a:r>
                      <a:endParaRPr lang="zh-CN" alt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solidFill>
                            <a:srgbClr val="000000"/>
                          </a:solidFill>
                        </a:rPr>
                        <a:t>0</a:t>
                      </a:r>
                      <a:endParaRPr lang="zh-CN" alt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3900890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r>
                        <a:rPr lang="en-US" altLang="zh-CN" sz="1400" dirty="0" smtClean="0">
                          <a:solidFill>
                            <a:srgbClr val="000000"/>
                          </a:solidFill>
                        </a:rPr>
                        <a:t>1007</a:t>
                      </a:r>
                      <a:endParaRPr lang="zh-CN" alt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solidFill>
                            <a:srgbClr val="000000"/>
                          </a:solidFill>
                        </a:rPr>
                        <a:t>0</a:t>
                      </a:r>
                      <a:endParaRPr lang="zh-CN" alt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6629868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r>
                        <a:rPr lang="en-US" altLang="zh-CN" sz="1400" dirty="0" smtClean="0">
                          <a:solidFill>
                            <a:srgbClr val="000000"/>
                          </a:solidFill>
                        </a:rPr>
                        <a:t>1008</a:t>
                      </a:r>
                      <a:endParaRPr lang="zh-CN" alt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solidFill>
                            <a:srgbClr val="000000"/>
                          </a:solidFill>
                        </a:rPr>
                        <a:t>7</a:t>
                      </a:r>
                      <a:endParaRPr lang="zh-CN" alt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>
                          <a:solidFill>
                            <a:srgbClr val="000000"/>
                          </a:solidFill>
                        </a:rPr>
                        <a:t>c</a:t>
                      </a:r>
                      <a:endParaRPr lang="zh-CN" alt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7250115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r>
                        <a:rPr lang="en-US" altLang="zh-CN" sz="1400" dirty="0" smtClean="0">
                          <a:solidFill>
                            <a:srgbClr val="000000"/>
                          </a:solidFill>
                        </a:rPr>
                        <a:t>1009</a:t>
                      </a:r>
                      <a:endParaRPr lang="zh-CN" alt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solidFill>
                            <a:srgbClr val="000000"/>
                          </a:solidFill>
                        </a:rPr>
                        <a:t>0</a:t>
                      </a:r>
                      <a:endParaRPr lang="zh-CN" alt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218798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r>
                        <a:rPr lang="en-US" altLang="zh-CN" sz="1400" dirty="0" smtClean="0">
                          <a:solidFill>
                            <a:srgbClr val="000000"/>
                          </a:solidFill>
                        </a:rPr>
                        <a:t>1010</a:t>
                      </a:r>
                      <a:endParaRPr lang="zh-CN" alt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solidFill>
                            <a:srgbClr val="000000"/>
                          </a:solidFill>
                        </a:rPr>
                        <a:t>0</a:t>
                      </a:r>
                      <a:endParaRPr lang="zh-CN" alt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3727060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r>
                        <a:rPr lang="en-US" altLang="zh-CN" sz="1400" dirty="0" smtClean="0">
                          <a:solidFill>
                            <a:srgbClr val="000000"/>
                          </a:solidFill>
                        </a:rPr>
                        <a:t>1011</a:t>
                      </a:r>
                      <a:endParaRPr lang="zh-CN" alt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solidFill>
                            <a:srgbClr val="000000"/>
                          </a:solidFill>
                        </a:rPr>
                        <a:t>0</a:t>
                      </a:r>
                      <a:endParaRPr lang="zh-CN" alt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41800704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endParaRPr lang="zh-CN" alt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2593835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r>
                        <a:rPr lang="en-US" altLang="zh-CN" sz="1400" dirty="0" smtClean="0">
                          <a:solidFill>
                            <a:srgbClr val="000000"/>
                          </a:solidFill>
                        </a:rPr>
                        <a:t>2000</a:t>
                      </a:r>
                      <a:endParaRPr lang="zh-CN" alt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>
                          <a:solidFill>
                            <a:srgbClr val="000000"/>
                          </a:solidFill>
                        </a:rPr>
                        <a:t>p</a:t>
                      </a:r>
                      <a:endParaRPr lang="zh-CN" alt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321028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endParaRPr lang="zh-CN" alt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0033532"/>
                  </a:ext>
                </a:extLst>
              </a:tr>
            </a:tbl>
          </a:graphicData>
        </a:graphic>
      </p:graphicFrame>
      <p:sp>
        <p:nvSpPr>
          <p:cNvPr id="9" name="矩形 8"/>
          <p:cNvSpPr/>
          <p:nvPr/>
        </p:nvSpPr>
        <p:spPr bwMode="auto">
          <a:xfrm>
            <a:off x="6981317" y="5381610"/>
            <a:ext cx="1024128" cy="287670"/>
          </a:xfrm>
          <a:prstGeom prst="rect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lang="en-US" altLang="zh-CN" sz="1400" dirty="0">
                <a:solidFill>
                  <a:srgbClr val="000000"/>
                </a:solidFill>
                <a:latin typeface="+mn-lt"/>
                <a:ea typeface="+mn-ea"/>
              </a:rPr>
              <a:t>1000</a:t>
            </a:r>
            <a:endParaRPr lang="zh-CN" altLang="en-US" sz="140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10" name="矩形 9"/>
          <p:cNvSpPr/>
          <p:nvPr/>
        </p:nvSpPr>
        <p:spPr bwMode="auto">
          <a:xfrm>
            <a:off x="6981317" y="5391497"/>
            <a:ext cx="1024128" cy="28767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lang="en-US" altLang="zh-CN" sz="1400" dirty="0" smtClean="0">
                <a:solidFill>
                  <a:srgbClr val="000000"/>
                </a:solidFill>
                <a:latin typeface="+mn-lt"/>
                <a:ea typeface="+mn-ea"/>
              </a:rPr>
              <a:t>1004</a:t>
            </a:r>
            <a:endParaRPr lang="zh-CN" altLang="en-US" sz="140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11" name="矩形 10"/>
          <p:cNvSpPr/>
          <p:nvPr/>
        </p:nvSpPr>
        <p:spPr bwMode="auto">
          <a:xfrm>
            <a:off x="6981317" y="5391497"/>
            <a:ext cx="1024128" cy="28767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lang="en-US" altLang="zh-CN" sz="1400" dirty="0" smtClean="0">
                <a:solidFill>
                  <a:srgbClr val="000000"/>
                </a:solidFill>
                <a:latin typeface="+mn-lt"/>
                <a:ea typeface="+mn-ea"/>
              </a:rPr>
              <a:t>1008</a:t>
            </a:r>
            <a:endParaRPr lang="zh-CN" altLang="en-US" sz="1400" dirty="0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99409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</p:bld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指针变量中的内容是变量的内存单元地址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5774" y="935558"/>
            <a:ext cx="5393818" cy="5090338"/>
          </a:xfrm>
        </p:spPr>
        <p:txBody>
          <a:bodyPr/>
          <a:lstStyle/>
          <a:p>
            <a:pPr marL="252000" indent="-252000" eaLnBrk="1" hangingPunct="1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n"/>
            </a:pPr>
            <a:r>
              <a:rPr lang="zh-CN" altLang="en-US" sz="1800" b="1" dirty="0" smtClean="0"/>
              <a:t>例如</a:t>
            </a:r>
            <a:endParaRPr lang="en-US" altLang="zh-CN" sz="1800" b="1" dirty="0"/>
          </a:p>
          <a:p>
            <a:pPr marL="753750" lvl="1" indent="-28575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en-US" altLang="zh-CN" sz="1600" dirty="0" err="1" smtClean="0"/>
              <a:t>int</a:t>
            </a:r>
            <a:r>
              <a:rPr lang="en-US" altLang="zh-CN" sz="1600" dirty="0" smtClean="0"/>
              <a:t> a=5;        //</a:t>
            </a:r>
            <a:r>
              <a:rPr lang="zh-CN" altLang="en-US" sz="1600" dirty="0" smtClean="0"/>
              <a:t>机器数：</a:t>
            </a:r>
            <a:r>
              <a:rPr lang="en-US" altLang="zh-CN" sz="1600" dirty="0" smtClean="0"/>
              <a:t>0x00000005</a:t>
            </a:r>
          </a:p>
          <a:p>
            <a:pPr marL="753750" lvl="1" indent="-28575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en-US" altLang="zh-CN" sz="1600" dirty="0" smtClean="0"/>
              <a:t>char b=6;    //</a:t>
            </a:r>
            <a:r>
              <a:rPr lang="zh-CN" altLang="en-US" sz="1600" dirty="0" smtClean="0"/>
              <a:t>机器数：</a:t>
            </a:r>
            <a:r>
              <a:rPr lang="en-US" altLang="zh-CN" sz="1600" dirty="0" smtClean="0"/>
              <a:t>0x06</a:t>
            </a:r>
          </a:p>
          <a:p>
            <a:pPr marL="753750" lvl="1" indent="-28575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en-US" altLang="zh-CN" sz="1600" dirty="0" smtClean="0"/>
              <a:t>float c=1.0   //</a:t>
            </a:r>
            <a:r>
              <a:rPr lang="zh-CN" altLang="en-US" sz="1600" dirty="0" smtClean="0"/>
              <a:t>机器数：</a:t>
            </a:r>
            <a:r>
              <a:rPr lang="en-US" altLang="zh-CN" sz="1600" dirty="0">
                <a:ea typeface="宋体" panose="02010600030101010101" pitchFamily="2" charset="-122"/>
              </a:rPr>
              <a:t>0x</a:t>
            </a:r>
            <a:r>
              <a:rPr lang="en-US" altLang="zh-CN" sz="1600" b="1" dirty="0">
                <a:solidFill>
                  <a:srgbClr val="C00000"/>
                </a:solidFill>
              </a:rPr>
              <a:t>3F800000</a:t>
            </a:r>
          </a:p>
          <a:p>
            <a:pPr marL="753750" lvl="1" indent="-28575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en-US" altLang="zh-CN" sz="1600" dirty="0" err="1" smtClean="0"/>
              <a:t>int</a:t>
            </a:r>
            <a:r>
              <a:rPr lang="en-US" altLang="zh-CN" sz="1600" dirty="0" smtClean="0"/>
              <a:t> *</a:t>
            </a:r>
            <a:r>
              <a:rPr lang="en-US" altLang="zh-CN" sz="1600" dirty="0" err="1" smtClean="0"/>
              <a:t>ip</a:t>
            </a:r>
            <a:r>
              <a:rPr lang="en-US" altLang="zh-CN" sz="1600" dirty="0" smtClean="0"/>
              <a:t>;       //</a:t>
            </a:r>
            <a:r>
              <a:rPr lang="zh-CN" altLang="en-US" sz="1600" dirty="0" smtClean="0"/>
              <a:t>定义一个指向整型数据的指针变量</a:t>
            </a:r>
            <a:endParaRPr lang="en-US" altLang="zh-CN" sz="1600" dirty="0" smtClean="0"/>
          </a:p>
          <a:p>
            <a:pPr marL="753750" lvl="1" indent="-28575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en-US" altLang="zh-CN" sz="1600" dirty="0" err="1" smtClean="0"/>
              <a:t>int</a:t>
            </a:r>
            <a:r>
              <a:rPr lang="en-US" altLang="zh-CN" sz="1600" dirty="0" smtClean="0"/>
              <a:t> *</a:t>
            </a:r>
            <a:r>
              <a:rPr lang="en-US" altLang="zh-CN" sz="1600" dirty="0" err="1" smtClean="0"/>
              <a:t>cp</a:t>
            </a:r>
            <a:r>
              <a:rPr lang="en-US" altLang="zh-CN" sz="1600" dirty="0" smtClean="0"/>
              <a:t>;</a:t>
            </a:r>
            <a:r>
              <a:rPr lang="en-US" altLang="zh-CN" sz="1600" dirty="0"/>
              <a:t> </a:t>
            </a:r>
            <a:r>
              <a:rPr lang="en-US" altLang="zh-CN" sz="1600" dirty="0" smtClean="0"/>
              <a:t>      //</a:t>
            </a:r>
            <a:r>
              <a:rPr lang="zh-CN" altLang="en-US" sz="1600" dirty="0"/>
              <a:t>定义一个</a:t>
            </a:r>
            <a:r>
              <a:rPr lang="zh-CN" altLang="en-US" sz="1600" dirty="0" smtClean="0"/>
              <a:t>指向字符型</a:t>
            </a:r>
            <a:r>
              <a:rPr lang="zh-CN" altLang="en-US" sz="1600" dirty="0"/>
              <a:t>数据的</a:t>
            </a:r>
            <a:r>
              <a:rPr lang="zh-CN" altLang="en-US" sz="1600" dirty="0" smtClean="0"/>
              <a:t>指针变量</a:t>
            </a:r>
            <a:endParaRPr lang="en-US" altLang="zh-CN" sz="1600" dirty="0" smtClean="0"/>
          </a:p>
          <a:p>
            <a:pPr marL="753750" lvl="1" indent="-28575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en-US" altLang="zh-CN" sz="1600" dirty="0" err="1"/>
              <a:t>int</a:t>
            </a:r>
            <a:r>
              <a:rPr lang="en-US" altLang="zh-CN" sz="1600" dirty="0"/>
              <a:t> *</a:t>
            </a:r>
            <a:r>
              <a:rPr lang="en-US" altLang="zh-CN" sz="1600" dirty="0" err="1"/>
              <a:t>fp</a:t>
            </a:r>
            <a:r>
              <a:rPr lang="en-US" altLang="zh-CN" sz="1600" dirty="0"/>
              <a:t>;       //</a:t>
            </a:r>
            <a:r>
              <a:rPr lang="zh-CN" altLang="en-US" sz="1600" dirty="0"/>
              <a:t>定义一个</a:t>
            </a:r>
            <a:r>
              <a:rPr lang="zh-CN" altLang="en-US" sz="1600" dirty="0" smtClean="0"/>
              <a:t>指向浮点型</a:t>
            </a:r>
            <a:r>
              <a:rPr lang="zh-CN" altLang="en-US" sz="1600" dirty="0"/>
              <a:t>数据的</a:t>
            </a:r>
            <a:r>
              <a:rPr lang="zh-CN" altLang="en-US" sz="1600" dirty="0" smtClean="0"/>
              <a:t>指针变量</a:t>
            </a:r>
            <a:endParaRPr lang="en-US" altLang="zh-CN" sz="1600" dirty="0"/>
          </a:p>
          <a:p>
            <a:pPr marL="753750" lvl="1" indent="-28575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endParaRPr lang="en-US" altLang="zh-CN" sz="1600" dirty="0" smtClean="0"/>
          </a:p>
          <a:p>
            <a:pPr marL="753750" lvl="1" indent="-28575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 sz="1600" b="1" dirty="0" smtClean="0">
                <a:solidFill>
                  <a:srgbClr val="C00000"/>
                </a:solidFill>
              </a:rPr>
              <a:t>假设</a:t>
            </a:r>
            <a:r>
              <a:rPr lang="zh-CN" altLang="en-US" sz="1600" dirty="0"/>
              <a:t>上述变量的存储单元如图所示</a:t>
            </a:r>
            <a:endParaRPr lang="en-US" altLang="zh-CN" sz="1600" dirty="0"/>
          </a:p>
          <a:p>
            <a:pPr marL="753750" lvl="1" indent="-28575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en-US" altLang="zh-CN" sz="1600" dirty="0" err="1" smtClean="0"/>
              <a:t>ip</a:t>
            </a:r>
            <a:r>
              <a:rPr lang="en-US" altLang="zh-CN" sz="1600" dirty="0" smtClean="0"/>
              <a:t>=&amp;a;</a:t>
            </a:r>
          </a:p>
          <a:p>
            <a:pPr marL="753750" lvl="1" indent="-28575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en-US" altLang="zh-CN" sz="1600" dirty="0" err="1"/>
              <a:t>c</a:t>
            </a:r>
            <a:r>
              <a:rPr lang="en-US" altLang="zh-CN" sz="1600" dirty="0" err="1" smtClean="0"/>
              <a:t>p</a:t>
            </a:r>
            <a:r>
              <a:rPr lang="en-US" altLang="zh-CN" sz="1600" dirty="0" smtClean="0"/>
              <a:t>=&amp;b;</a:t>
            </a:r>
            <a:endParaRPr lang="en-US" altLang="zh-CN" sz="1600" dirty="0"/>
          </a:p>
          <a:p>
            <a:pPr marL="753750" lvl="1" indent="-28575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en-US" altLang="zh-CN" sz="1600" dirty="0" err="1" smtClean="0"/>
              <a:t>fp</a:t>
            </a:r>
            <a:r>
              <a:rPr lang="en-US" altLang="zh-CN" sz="1600" dirty="0" smtClean="0"/>
              <a:t>=&amp;c;</a:t>
            </a:r>
            <a:endParaRPr lang="en-US" altLang="zh-CN" sz="1600" dirty="0"/>
          </a:p>
          <a:p>
            <a:pPr marL="753750" lvl="1" indent="-28575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endParaRPr lang="en-US" altLang="zh-CN" sz="1600" dirty="0" smtClean="0"/>
          </a:p>
          <a:p>
            <a:pPr marL="252000" lvl="1" indent="-2520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sz="1400" b="1" dirty="0" smtClean="0"/>
          </a:p>
          <a:p>
            <a:pPr marL="252000" indent="-252000" eaLnBrk="1" hangingPunct="1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endParaRPr lang="en-US" altLang="zh-CN" sz="1800" b="1" dirty="0"/>
          </a:p>
          <a:p>
            <a:pPr marL="252000" indent="-252000" eaLnBrk="1" hangingPunct="1">
              <a:buFont typeface="Wingdings" panose="05000000000000000000" pitchFamily="2" charset="2"/>
              <a:buChar char="l"/>
            </a:pPr>
            <a:endParaRPr lang="zh-CN" altLang="en-US" sz="2000" dirty="0">
              <a:solidFill>
                <a:srgbClr val="006600"/>
              </a:solidFill>
            </a:endParaRPr>
          </a:p>
          <a:p>
            <a:pPr marL="252000" indent="-252000">
              <a:buFont typeface="Wingdings" panose="05000000000000000000" pitchFamily="2" charset="2"/>
              <a:buChar char="l"/>
            </a:pPr>
            <a:endParaRPr lang="zh-CN" altLang="en-US" dirty="0"/>
          </a:p>
        </p:txBody>
      </p:sp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7598842"/>
              </p:ext>
            </p:extLst>
          </p:nvPr>
        </p:nvGraphicFramePr>
        <p:xfrm>
          <a:off x="6327647" y="1111504"/>
          <a:ext cx="2176272" cy="457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7063">
                  <a:extLst>
                    <a:ext uri="{9D8B030D-6E8A-4147-A177-3AD203B41FA5}">
                      <a16:colId xmlns:a16="http://schemas.microsoft.com/office/drawing/2014/main" val="1621741432"/>
                    </a:ext>
                  </a:extLst>
                </a:gridCol>
                <a:gridCol w="1108847">
                  <a:extLst>
                    <a:ext uri="{9D8B030D-6E8A-4147-A177-3AD203B41FA5}">
                      <a16:colId xmlns:a16="http://schemas.microsoft.com/office/drawing/2014/main" val="2741349269"/>
                    </a:ext>
                  </a:extLst>
                </a:gridCol>
                <a:gridCol w="390362">
                  <a:extLst>
                    <a:ext uri="{9D8B030D-6E8A-4147-A177-3AD203B41FA5}">
                      <a16:colId xmlns:a16="http://schemas.microsoft.com/office/drawing/2014/main" val="2774784421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endParaRPr lang="zh-CN" alt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911519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r>
                        <a:rPr lang="en-US" altLang="zh-CN" sz="1400" dirty="0" smtClean="0">
                          <a:solidFill>
                            <a:srgbClr val="000000"/>
                          </a:solidFill>
                        </a:rPr>
                        <a:t>1000</a:t>
                      </a:r>
                      <a:endParaRPr lang="zh-CN" alt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solidFill>
                            <a:srgbClr val="000000"/>
                          </a:solidFill>
                        </a:rPr>
                        <a:t>05</a:t>
                      </a:r>
                      <a:endParaRPr lang="zh-CN" alt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>
                          <a:solidFill>
                            <a:srgbClr val="000000"/>
                          </a:solidFill>
                        </a:rPr>
                        <a:t>a</a:t>
                      </a:r>
                      <a:endParaRPr lang="zh-CN" alt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309571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r>
                        <a:rPr lang="en-US" altLang="zh-CN" sz="1400" dirty="0" smtClean="0">
                          <a:solidFill>
                            <a:srgbClr val="000000"/>
                          </a:solidFill>
                        </a:rPr>
                        <a:t>1001</a:t>
                      </a:r>
                      <a:endParaRPr lang="zh-CN" alt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solidFill>
                            <a:srgbClr val="000000"/>
                          </a:solidFill>
                        </a:rPr>
                        <a:t>00</a:t>
                      </a:r>
                      <a:endParaRPr lang="zh-CN" alt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5879380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r>
                        <a:rPr lang="en-US" altLang="zh-CN" sz="1400" dirty="0" smtClean="0">
                          <a:solidFill>
                            <a:srgbClr val="000000"/>
                          </a:solidFill>
                        </a:rPr>
                        <a:t>1002</a:t>
                      </a:r>
                      <a:endParaRPr lang="zh-CN" alt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solidFill>
                            <a:srgbClr val="000000"/>
                          </a:solidFill>
                        </a:rPr>
                        <a:t>00</a:t>
                      </a:r>
                      <a:endParaRPr lang="zh-CN" alt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064592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r>
                        <a:rPr lang="en-US" altLang="zh-CN" sz="1400" dirty="0" smtClean="0">
                          <a:solidFill>
                            <a:srgbClr val="000000"/>
                          </a:solidFill>
                        </a:rPr>
                        <a:t>1003</a:t>
                      </a:r>
                      <a:endParaRPr lang="zh-CN" alt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solidFill>
                            <a:srgbClr val="000000"/>
                          </a:solidFill>
                        </a:rPr>
                        <a:t>00</a:t>
                      </a:r>
                      <a:endParaRPr lang="zh-CN" alt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9336436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r>
                        <a:rPr lang="en-US" altLang="zh-CN" sz="1400" dirty="0" smtClean="0">
                          <a:solidFill>
                            <a:srgbClr val="000000"/>
                          </a:solidFill>
                        </a:rPr>
                        <a:t>1004</a:t>
                      </a:r>
                      <a:endParaRPr lang="zh-CN" alt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solidFill>
                            <a:srgbClr val="000000"/>
                          </a:solidFill>
                        </a:rPr>
                        <a:t>06</a:t>
                      </a:r>
                      <a:endParaRPr lang="zh-CN" alt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>
                          <a:solidFill>
                            <a:srgbClr val="000000"/>
                          </a:solidFill>
                        </a:rPr>
                        <a:t>b</a:t>
                      </a:r>
                      <a:endParaRPr lang="zh-CN" alt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53319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r>
                        <a:rPr lang="en-US" altLang="zh-CN" sz="1400" dirty="0" smtClean="0">
                          <a:solidFill>
                            <a:srgbClr val="000000"/>
                          </a:solidFill>
                        </a:rPr>
                        <a:t>1005</a:t>
                      </a:r>
                      <a:endParaRPr lang="zh-CN" alt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solidFill>
                            <a:srgbClr val="000000"/>
                          </a:solidFill>
                        </a:rPr>
                        <a:t>00</a:t>
                      </a:r>
                      <a:endParaRPr lang="zh-CN" alt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>
                          <a:solidFill>
                            <a:srgbClr val="000000"/>
                          </a:solidFill>
                        </a:rPr>
                        <a:t>c</a:t>
                      </a:r>
                      <a:endParaRPr lang="zh-CN" alt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7250115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r>
                        <a:rPr lang="en-US" altLang="zh-CN" sz="1400" dirty="0" smtClean="0">
                          <a:solidFill>
                            <a:srgbClr val="000000"/>
                          </a:solidFill>
                        </a:rPr>
                        <a:t>1006</a:t>
                      </a:r>
                      <a:endParaRPr lang="zh-CN" alt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solidFill>
                            <a:srgbClr val="000000"/>
                          </a:solidFill>
                        </a:rPr>
                        <a:t>00</a:t>
                      </a:r>
                      <a:endParaRPr lang="zh-CN" alt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218798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r>
                        <a:rPr lang="en-US" altLang="zh-CN" sz="1400" dirty="0" smtClean="0">
                          <a:solidFill>
                            <a:srgbClr val="000000"/>
                          </a:solidFill>
                        </a:rPr>
                        <a:t>1007</a:t>
                      </a:r>
                      <a:endParaRPr lang="zh-CN" alt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solidFill>
                            <a:srgbClr val="000000"/>
                          </a:solidFill>
                        </a:rPr>
                        <a:t>80</a:t>
                      </a:r>
                      <a:endParaRPr lang="zh-CN" alt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3727060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r>
                        <a:rPr lang="en-US" altLang="zh-CN" sz="1400" dirty="0" smtClean="0">
                          <a:solidFill>
                            <a:srgbClr val="000000"/>
                          </a:solidFill>
                        </a:rPr>
                        <a:t>1008</a:t>
                      </a:r>
                      <a:endParaRPr lang="zh-CN" alt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solidFill>
                            <a:srgbClr val="000000"/>
                          </a:solidFill>
                        </a:rPr>
                        <a:t>3F</a:t>
                      </a:r>
                      <a:endParaRPr lang="zh-CN" alt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41800704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endParaRPr lang="zh-CN" alt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2593835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r>
                        <a:rPr lang="en-US" altLang="zh-CN" sz="1400" dirty="0" smtClean="0">
                          <a:solidFill>
                            <a:srgbClr val="000000"/>
                          </a:solidFill>
                        </a:rPr>
                        <a:t>2000</a:t>
                      </a:r>
                      <a:endParaRPr lang="zh-CN" alt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dirty="0" err="1" smtClean="0">
                          <a:solidFill>
                            <a:srgbClr val="000000"/>
                          </a:solidFill>
                        </a:rPr>
                        <a:t>ip</a:t>
                      </a:r>
                      <a:endParaRPr lang="zh-CN" alt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321028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r>
                        <a:rPr lang="en-US" altLang="zh-CN" sz="1400" dirty="0" smtClean="0">
                          <a:solidFill>
                            <a:srgbClr val="000000"/>
                          </a:solidFill>
                        </a:rPr>
                        <a:t>2008</a:t>
                      </a:r>
                      <a:endParaRPr lang="zh-CN" alt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dirty="0" err="1" smtClean="0">
                          <a:solidFill>
                            <a:srgbClr val="000000"/>
                          </a:solidFill>
                        </a:rPr>
                        <a:t>cp</a:t>
                      </a:r>
                      <a:endParaRPr lang="zh-CN" alt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003353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r>
                        <a:rPr lang="en-US" altLang="zh-CN" sz="1400" dirty="0" smtClean="0">
                          <a:solidFill>
                            <a:srgbClr val="000000"/>
                          </a:solidFill>
                        </a:rPr>
                        <a:t>2016</a:t>
                      </a:r>
                      <a:endParaRPr lang="zh-CN" alt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dirty="0" err="1" smtClean="0">
                          <a:solidFill>
                            <a:srgbClr val="000000"/>
                          </a:solidFill>
                        </a:rPr>
                        <a:t>fp</a:t>
                      </a:r>
                      <a:endParaRPr lang="zh-CN" alt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0287935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endParaRPr lang="zh-CN" alt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2212800"/>
                  </a:ext>
                </a:extLst>
              </a:tr>
            </a:tbl>
          </a:graphicData>
        </a:graphic>
      </p:graphicFrame>
      <p:sp>
        <p:nvSpPr>
          <p:cNvPr id="9" name="矩形 8"/>
          <p:cNvSpPr/>
          <p:nvPr/>
        </p:nvSpPr>
        <p:spPr bwMode="auto">
          <a:xfrm>
            <a:off x="6975831" y="4469279"/>
            <a:ext cx="1126541" cy="287670"/>
          </a:xfrm>
          <a:prstGeom prst="rect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lang="en-US" altLang="zh-CN" sz="1400" dirty="0" smtClean="0">
                <a:solidFill>
                  <a:srgbClr val="000000"/>
                </a:solidFill>
                <a:latin typeface="+mn-lt"/>
                <a:ea typeface="+mn-ea"/>
              </a:rPr>
              <a:t>1000</a:t>
            </a:r>
            <a:endParaRPr lang="zh-CN" altLang="en-US" sz="140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10" name="矩形 9"/>
          <p:cNvSpPr/>
          <p:nvPr/>
        </p:nvSpPr>
        <p:spPr bwMode="auto">
          <a:xfrm>
            <a:off x="6984975" y="4775244"/>
            <a:ext cx="1126541" cy="28767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lang="en-US" altLang="zh-CN" sz="1400" dirty="0" smtClean="0">
                <a:solidFill>
                  <a:srgbClr val="000000"/>
                </a:solidFill>
                <a:latin typeface="+mn-lt"/>
                <a:ea typeface="+mn-ea"/>
              </a:rPr>
              <a:t>1004</a:t>
            </a:r>
            <a:endParaRPr lang="zh-CN" altLang="en-US" sz="140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11" name="矩形 10"/>
          <p:cNvSpPr/>
          <p:nvPr/>
        </p:nvSpPr>
        <p:spPr bwMode="auto">
          <a:xfrm>
            <a:off x="6984975" y="5085539"/>
            <a:ext cx="1126541" cy="28767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lang="en-US" altLang="zh-CN" sz="1400" dirty="0" smtClean="0">
                <a:solidFill>
                  <a:srgbClr val="000000"/>
                </a:solidFill>
                <a:latin typeface="+mn-lt"/>
                <a:ea typeface="+mn-ea"/>
              </a:rPr>
              <a:t>1005</a:t>
            </a:r>
            <a:endParaRPr lang="zh-CN" altLang="en-US" sz="1400" dirty="0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06350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</p:bld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指针变量例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775" y="1040607"/>
            <a:ext cx="7239000" cy="514073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3374" y="547688"/>
            <a:ext cx="3766185" cy="2204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121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C00000"/>
                </a:solidFill>
              </a:rPr>
              <a:t>指针运算符  </a:t>
            </a:r>
            <a:r>
              <a:rPr lang="en-US" altLang="zh-CN" dirty="0" smtClean="0">
                <a:solidFill>
                  <a:srgbClr val="C00000"/>
                </a:solidFill>
              </a:rPr>
              <a:t>*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5774" y="935558"/>
            <a:ext cx="5613274" cy="5090338"/>
          </a:xfrm>
        </p:spPr>
        <p:txBody>
          <a:bodyPr/>
          <a:lstStyle/>
          <a:p>
            <a:pPr marL="252000" indent="-252000" eaLnBrk="1" hangingPunct="1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n"/>
            </a:pPr>
            <a:r>
              <a:rPr lang="zh-CN" altLang="en-US" sz="2000" b="1" dirty="0" smtClean="0"/>
              <a:t>对于一个指针变量</a:t>
            </a:r>
            <a:r>
              <a:rPr lang="en-US" altLang="zh-CN" sz="2000" b="1" dirty="0" smtClean="0"/>
              <a:t>p</a:t>
            </a:r>
            <a:r>
              <a:rPr lang="zh-CN" altLang="en-US" sz="2000" b="1" dirty="0" smtClean="0"/>
              <a:t>，</a:t>
            </a:r>
            <a:r>
              <a:rPr lang="zh-CN" altLang="en-US" sz="2000" b="1" dirty="0" smtClean="0">
                <a:solidFill>
                  <a:srgbClr val="0000CC"/>
                </a:solidFill>
              </a:rPr>
              <a:t>*</a:t>
            </a:r>
            <a:r>
              <a:rPr lang="en-US" altLang="zh-CN" sz="2000" b="1" dirty="0" smtClean="0">
                <a:solidFill>
                  <a:srgbClr val="0000CC"/>
                </a:solidFill>
              </a:rPr>
              <a:t>p</a:t>
            </a:r>
            <a:r>
              <a:rPr lang="zh-CN" altLang="en-US" sz="2000" b="1" dirty="0" smtClean="0">
                <a:solidFill>
                  <a:srgbClr val="0000CC"/>
                </a:solidFill>
              </a:rPr>
              <a:t>的含义</a:t>
            </a:r>
            <a:r>
              <a:rPr lang="zh-CN" altLang="en-US" sz="2000" b="1" dirty="0" smtClean="0"/>
              <a:t>：</a:t>
            </a:r>
            <a:r>
              <a:rPr lang="zh-CN" altLang="en-US" sz="2000" b="1" dirty="0" smtClean="0">
                <a:solidFill>
                  <a:srgbClr val="7030A0"/>
                </a:solidFill>
              </a:rPr>
              <a:t>是</a:t>
            </a:r>
            <a:r>
              <a:rPr lang="en-US" altLang="zh-CN" sz="2000" b="1" dirty="0" smtClean="0">
                <a:solidFill>
                  <a:srgbClr val="7030A0"/>
                </a:solidFill>
              </a:rPr>
              <a:t>p</a:t>
            </a:r>
            <a:r>
              <a:rPr lang="zh-CN" altLang="en-US" sz="2000" b="1" dirty="0" smtClean="0">
                <a:solidFill>
                  <a:srgbClr val="7030A0"/>
                </a:solidFill>
              </a:rPr>
              <a:t>所指向变量的内容，即</a:t>
            </a:r>
            <a:r>
              <a:rPr lang="zh-CN" altLang="en-US" sz="2000" b="1" dirty="0" smtClean="0">
                <a:solidFill>
                  <a:srgbClr val="C00000"/>
                </a:solidFill>
              </a:rPr>
              <a:t>*</a:t>
            </a:r>
            <a:r>
              <a:rPr lang="en-US" altLang="zh-CN" sz="2000" b="1" dirty="0" smtClean="0">
                <a:solidFill>
                  <a:srgbClr val="C00000"/>
                </a:solidFill>
              </a:rPr>
              <a:t>p</a:t>
            </a:r>
            <a:r>
              <a:rPr lang="zh-CN" altLang="en-US" sz="2000" b="1" dirty="0" smtClean="0">
                <a:solidFill>
                  <a:srgbClr val="C00000"/>
                </a:solidFill>
              </a:rPr>
              <a:t>与</a:t>
            </a:r>
            <a:r>
              <a:rPr lang="en-US" altLang="zh-CN" sz="2000" b="1" dirty="0" smtClean="0">
                <a:solidFill>
                  <a:srgbClr val="C00000"/>
                </a:solidFill>
              </a:rPr>
              <a:t>p</a:t>
            </a:r>
            <a:r>
              <a:rPr lang="zh-CN" altLang="en-US" sz="2000" b="1" dirty="0" smtClean="0">
                <a:solidFill>
                  <a:srgbClr val="C00000"/>
                </a:solidFill>
              </a:rPr>
              <a:t>所指变量等价</a:t>
            </a:r>
            <a:endParaRPr lang="en-US" altLang="zh-CN" sz="2000" b="1" dirty="0" smtClean="0">
              <a:solidFill>
                <a:srgbClr val="C00000"/>
              </a:solidFill>
            </a:endParaRPr>
          </a:p>
          <a:p>
            <a:pPr marL="252000" indent="-252000" eaLnBrk="1" hangingPunct="1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n"/>
            </a:pPr>
            <a:r>
              <a:rPr lang="zh-CN" altLang="en-US" sz="1800" b="1" dirty="0" smtClean="0"/>
              <a:t>例如</a:t>
            </a:r>
            <a:endParaRPr lang="en-US" altLang="zh-CN" sz="1800" b="1" dirty="0"/>
          </a:p>
          <a:p>
            <a:pPr marL="753750" lvl="1" indent="-28575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en-US" altLang="zh-CN" sz="1600" dirty="0" err="1" smtClean="0"/>
              <a:t>int</a:t>
            </a:r>
            <a:r>
              <a:rPr lang="en-US" altLang="zh-CN" sz="1600" dirty="0" smtClean="0"/>
              <a:t> a=5;        //</a:t>
            </a:r>
            <a:r>
              <a:rPr lang="zh-CN" altLang="en-US" sz="1600" dirty="0" smtClean="0"/>
              <a:t>机器数：</a:t>
            </a:r>
            <a:r>
              <a:rPr lang="en-US" altLang="zh-CN" sz="1600" dirty="0" smtClean="0"/>
              <a:t>0x00000005</a:t>
            </a:r>
          </a:p>
          <a:p>
            <a:pPr marL="753750" lvl="1" indent="-28575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en-US" altLang="zh-CN" sz="1600" dirty="0" smtClean="0"/>
              <a:t>char b=6;    //</a:t>
            </a:r>
            <a:r>
              <a:rPr lang="zh-CN" altLang="en-US" sz="1600" dirty="0" smtClean="0"/>
              <a:t>机器数：</a:t>
            </a:r>
            <a:r>
              <a:rPr lang="en-US" altLang="zh-CN" sz="1600" dirty="0" smtClean="0"/>
              <a:t>0x06</a:t>
            </a:r>
          </a:p>
          <a:p>
            <a:pPr marL="753750" lvl="1" indent="-28575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en-US" altLang="zh-CN" sz="1600" dirty="0" smtClean="0"/>
              <a:t>float c=1.0   //</a:t>
            </a:r>
            <a:r>
              <a:rPr lang="zh-CN" altLang="en-US" sz="1600" dirty="0" smtClean="0"/>
              <a:t>机器数：</a:t>
            </a:r>
            <a:r>
              <a:rPr lang="en-US" altLang="zh-CN" sz="1600" dirty="0">
                <a:ea typeface="宋体" panose="02010600030101010101" pitchFamily="2" charset="-122"/>
              </a:rPr>
              <a:t>0x</a:t>
            </a:r>
            <a:r>
              <a:rPr lang="en-US" altLang="zh-CN" sz="1600" b="1" dirty="0">
                <a:solidFill>
                  <a:srgbClr val="C00000"/>
                </a:solidFill>
              </a:rPr>
              <a:t>3F800000</a:t>
            </a:r>
          </a:p>
          <a:p>
            <a:pPr marL="753750" lvl="1" indent="-28575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en-US" altLang="zh-CN" sz="1600" dirty="0" err="1" smtClean="0"/>
              <a:t>int</a:t>
            </a:r>
            <a:r>
              <a:rPr lang="en-US" altLang="zh-CN" sz="1600" dirty="0" smtClean="0"/>
              <a:t> *</a:t>
            </a:r>
            <a:r>
              <a:rPr lang="en-US" altLang="zh-CN" sz="1600" dirty="0" err="1" smtClean="0"/>
              <a:t>ip</a:t>
            </a:r>
            <a:r>
              <a:rPr lang="en-US" altLang="zh-CN" sz="1600" dirty="0" smtClean="0"/>
              <a:t>;       //</a:t>
            </a:r>
            <a:r>
              <a:rPr lang="zh-CN" altLang="en-US" sz="1600" dirty="0" smtClean="0"/>
              <a:t>定义一个指向整型数据的指针变量</a:t>
            </a:r>
            <a:endParaRPr lang="en-US" altLang="zh-CN" sz="1600" dirty="0" smtClean="0"/>
          </a:p>
          <a:p>
            <a:pPr marL="753750" lvl="1" indent="-28575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en-US" altLang="zh-CN" sz="1600" dirty="0" err="1" smtClean="0"/>
              <a:t>int</a:t>
            </a:r>
            <a:r>
              <a:rPr lang="en-US" altLang="zh-CN" sz="1600" dirty="0" smtClean="0"/>
              <a:t> *</a:t>
            </a:r>
            <a:r>
              <a:rPr lang="en-US" altLang="zh-CN" sz="1600" dirty="0" err="1" smtClean="0"/>
              <a:t>cp</a:t>
            </a:r>
            <a:r>
              <a:rPr lang="en-US" altLang="zh-CN" sz="1600" dirty="0" smtClean="0"/>
              <a:t>;</a:t>
            </a:r>
            <a:r>
              <a:rPr lang="en-US" altLang="zh-CN" sz="1600" dirty="0"/>
              <a:t> </a:t>
            </a:r>
            <a:r>
              <a:rPr lang="en-US" altLang="zh-CN" sz="1600" dirty="0" smtClean="0"/>
              <a:t>      //</a:t>
            </a:r>
            <a:r>
              <a:rPr lang="zh-CN" altLang="en-US" sz="1600" dirty="0"/>
              <a:t>定义一个</a:t>
            </a:r>
            <a:r>
              <a:rPr lang="zh-CN" altLang="en-US" sz="1600" dirty="0" smtClean="0"/>
              <a:t>指向字符型</a:t>
            </a:r>
            <a:r>
              <a:rPr lang="zh-CN" altLang="en-US" sz="1600" dirty="0"/>
              <a:t>数据的</a:t>
            </a:r>
            <a:r>
              <a:rPr lang="zh-CN" altLang="en-US" sz="1600" dirty="0" smtClean="0"/>
              <a:t>指针变量</a:t>
            </a:r>
            <a:endParaRPr lang="en-US" altLang="zh-CN" sz="1600" dirty="0" smtClean="0"/>
          </a:p>
          <a:p>
            <a:pPr marL="753750" lvl="1" indent="-28575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en-US" altLang="zh-CN" sz="1600" dirty="0" err="1"/>
              <a:t>int</a:t>
            </a:r>
            <a:r>
              <a:rPr lang="en-US" altLang="zh-CN" sz="1600" dirty="0"/>
              <a:t> *</a:t>
            </a:r>
            <a:r>
              <a:rPr lang="en-US" altLang="zh-CN" sz="1600" dirty="0" err="1"/>
              <a:t>fp</a:t>
            </a:r>
            <a:r>
              <a:rPr lang="en-US" altLang="zh-CN" sz="1600" dirty="0"/>
              <a:t>;       //</a:t>
            </a:r>
            <a:r>
              <a:rPr lang="zh-CN" altLang="en-US" sz="1600" dirty="0"/>
              <a:t>定义一个</a:t>
            </a:r>
            <a:r>
              <a:rPr lang="zh-CN" altLang="en-US" sz="1600" dirty="0" smtClean="0"/>
              <a:t>指向浮点型</a:t>
            </a:r>
            <a:r>
              <a:rPr lang="zh-CN" altLang="en-US" sz="1600" dirty="0"/>
              <a:t>数据的</a:t>
            </a:r>
            <a:r>
              <a:rPr lang="zh-CN" altLang="en-US" sz="1600" dirty="0" smtClean="0"/>
              <a:t>指针变量</a:t>
            </a:r>
            <a:endParaRPr lang="en-US" altLang="zh-CN" sz="1600" dirty="0"/>
          </a:p>
          <a:p>
            <a:pPr marL="753750" lvl="1" indent="-28575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endParaRPr lang="en-US" altLang="zh-CN" sz="1600" dirty="0" smtClean="0"/>
          </a:p>
          <a:p>
            <a:pPr marL="753750" lvl="1" indent="-28575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 sz="1600" dirty="0" smtClean="0"/>
              <a:t>假设</a:t>
            </a:r>
            <a:r>
              <a:rPr lang="zh-CN" altLang="en-US" sz="1600" dirty="0"/>
              <a:t>上述变量的存储单元如图所示</a:t>
            </a:r>
            <a:endParaRPr lang="en-US" altLang="zh-CN" sz="1600" dirty="0"/>
          </a:p>
          <a:p>
            <a:pPr marL="753750" lvl="1" indent="-28575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en-US" altLang="zh-CN" sz="1600" dirty="0" err="1" smtClean="0"/>
              <a:t>ip</a:t>
            </a:r>
            <a:r>
              <a:rPr lang="en-US" altLang="zh-CN" sz="1600" dirty="0" smtClean="0"/>
              <a:t>=&amp;a;  //a</a:t>
            </a:r>
            <a:r>
              <a:rPr lang="zh-CN" altLang="en-US" sz="1600" dirty="0" smtClean="0"/>
              <a:t>与</a:t>
            </a:r>
            <a:r>
              <a:rPr lang="en-US" altLang="zh-CN" sz="1600" dirty="0" smtClean="0">
                <a:solidFill>
                  <a:srgbClr val="C00000"/>
                </a:solidFill>
              </a:rPr>
              <a:t>*</a:t>
            </a:r>
            <a:r>
              <a:rPr lang="en-US" altLang="zh-CN" sz="1600" dirty="0" err="1" smtClean="0">
                <a:solidFill>
                  <a:srgbClr val="C00000"/>
                </a:solidFill>
              </a:rPr>
              <a:t>ip</a:t>
            </a:r>
            <a:r>
              <a:rPr lang="zh-CN" altLang="en-US" sz="1600" dirty="0" smtClean="0"/>
              <a:t>的值都是</a:t>
            </a:r>
            <a:r>
              <a:rPr lang="en-US" altLang="zh-CN" sz="1600" dirty="0" smtClean="0"/>
              <a:t>5</a:t>
            </a:r>
            <a:r>
              <a:rPr lang="zh-CN" altLang="en-US" sz="1600" dirty="0" smtClean="0"/>
              <a:t>，即</a:t>
            </a:r>
            <a:r>
              <a:rPr lang="zh-CN" altLang="en-US" sz="1600" dirty="0" smtClean="0">
                <a:solidFill>
                  <a:srgbClr val="0000CC"/>
                </a:solidFill>
              </a:rPr>
              <a:t>*</a:t>
            </a:r>
            <a:r>
              <a:rPr lang="en-US" altLang="zh-CN" sz="1600" dirty="0" err="1" smtClean="0">
                <a:solidFill>
                  <a:srgbClr val="0000CC"/>
                </a:solidFill>
              </a:rPr>
              <a:t>ip</a:t>
            </a:r>
            <a:r>
              <a:rPr lang="zh-CN" altLang="en-US" sz="1600" dirty="0" smtClean="0">
                <a:solidFill>
                  <a:srgbClr val="0000CC"/>
                </a:solidFill>
              </a:rPr>
              <a:t>与</a:t>
            </a:r>
            <a:r>
              <a:rPr lang="en-US" altLang="zh-CN" sz="1600" dirty="0" smtClean="0">
                <a:solidFill>
                  <a:srgbClr val="0000CC"/>
                </a:solidFill>
              </a:rPr>
              <a:t>a</a:t>
            </a:r>
            <a:r>
              <a:rPr lang="zh-CN" altLang="en-US" sz="1600" dirty="0" smtClean="0">
                <a:solidFill>
                  <a:srgbClr val="0000CC"/>
                </a:solidFill>
              </a:rPr>
              <a:t>等价</a:t>
            </a:r>
            <a:endParaRPr lang="en-US" altLang="zh-CN" sz="1600" dirty="0" smtClean="0">
              <a:solidFill>
                <a:srgbClr val="0000CC"/>
              </a:solidFill>
            </a:endParaRPr>
          </a:p>
          <a:p>
            <a:pPr marL="753750" lvl="1" indent="-28575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en-US" altLang="zh-CN" sz="1600" dirty="0" err="1"/>
              <a:t>c</a:t>
            </a:r>
            <a:r>
              <a:rPr lang="en-US" altLang="zh-CN" sz="1600" dirty="0" err="1" smtClean="0"/>
              <a:t>p</a:t>
            </a:r>
            <a:r>
              <a:rPr lang="en-US" altLang="zh-CN" sz="1600" dirty="0" smtClean="0"/>
              <a:t>=&amp;b;  //b</a:t>
            </a:r>
            <a:r>
              <a:rPr lang="zh-CN" altLang="en-US" sz="1600" dirty="0" smtClean="0"/>
              <a:t>与</a:t>
            </a:r>
            <a:r>
              <a:rPr lang="zh-CN" altLang="en-US" sz="1600" dirty="0" smtClean="0">
                <a:solidFill>
                  <a:srgbClr val="C00000"/>
                </a:solidFill>
              </a:rPr>
              <a:t>*</a:t>
            </a:r>
            <a:r>
              <a:rPr lang="en-US" altLang="zh-CN" sz="1600" dirty="0" err="1" smtClean="0">
                <a:solidFill>
                  <a:srgbClr val="C00000"/>
                </a:solidFill>
              </a:rPr>
              <a:t>cp</a:t>
            </a:r>
            <a:r>
              <a:rPr lang="zh-CN" altLang="en-US" sz="1600" dirty="0" smtClean="0"/>
              <a:t>的值都是</a:t>
            </a:r>
            <a:r>
              <a:rPr lang="en-US" altLang="zh-CN" sz="1600" dirty="0" smtClean="0"/>
              <a:t>6</a:t>
            </a:r>
            <a:r>
              <a:rPr lang="zh-CN" altLang="en-US" sz="1600" dirty="0" smtClean="0"/>
              <a:t>，即</a:t>
            </a:r>
            <a:r>
              <a:rPr lang="zh-CN" altLang="en-US" sz="1600" dirty="0" smtClean="0">
                <a:solidFill>
                  <a:srgbClr val="0000CC"/>
                </a:solidFill>
              </a:rPr>
              <a:t>*</a:t>
            </a:r>
            <a:r>
              <a:rPr lang="en-US" altLang="zh-CN" sz="1600" dirty="0" err="1" smtClean="0">
                <a:solidFill>
                  <a:srgbClr val="0000CC"/>
                </a:solidFill>
              </a:rPr>
              <a:t>cp</a:t>
            </a:r>
            <a:r>
              <a:rPr lang="zh-CN" altLang="en-US" sz="1600" dirty="0" smtClean="0">
                <a:solidFill>
                  <a:srgbClr val="0000CC"/>
                </a:solidFill>
              </a:rPr>
              <a:t>与</a:t>
            </a:r>
            <a:r>
              <a:rPr lang="en-US" altLang="zh-CN" sz="1600" dirty="0" smtClean="0">
                <a:solidFill>
                  <a:srgbClr val="0000CC"/>
                </a:solidFill>
              </a:rPr>
              <a:t>b</a:t>
            </a:r>
            <a:r>
              <a:rPr lang="zh-CN" altLang="en-US" sz="1600" dirty="0" smtClean="0">
                <a:solidFill>
                  <a:srgbClr val="0000CC"/>
                </a:solidFill>
              </a:rPr>
              <a:t>等价</a:t>
            </a:r>
            <a:endParaRPr lang="en-US" altLang="zh-CN" sz="1600" dirty="0">
              <a:solidFill>
                <a:srgbClr val="0000CC"/>
              </a:solidFill>
            </a:endParaRPr>
          </a:p>
          <a:p>
            <a:pPr marL="753750" lvl="1" indent="-28575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en-US" altLang="zh-CN" sz="1600" dirty="0" err="1" smtClean="0"/>
              <a:t>fp</a:t>
            </a:r>
            <a:r>
              <a:rPr lang="en-US" altLang="zh-CN" sz="1600" dirty="0" smtClean="0"/>
              <a:t>=&amp;c;  //c</a:t>
            </a:r>
            <a:r>
              <a:rPr lang="zh-CN" altLang="en-US" sz="1600" dirty="0" smtClean="0"/>
              <a:t>与</a:t>
            </a:r>
            <a:r>
              <a:rPr lang="zh-CN" altLang="en-US" sz="1600" dirty="0" smtClean="0">
                <a:solidFill>
                  <a:srgbClr val="C00000"/>
                </a:solidFill>
              </a:rPr>
              <a:t>*</a:t>
            </a:r>
            <a:r>
              <a:rPr lang="en-US" altLang="zh-CN" sz="1600" dirty="0" err="1" smtClean="0">
                <a:solidFill>
                  <a:srgbClr val="C00000"/>
                </a:solidFill>
              </a:rPr>
              <a:t>fp</a:t>
            </a:r>
            <a:r>
              <a:rPr lang="zh-CN" altLang="en-US" sz="1600" dirty="0" smtClean="0"/>
              <a:t>的值都是</a:t>
            </a:r>
            <a:r>
              <a:rPr lang="en-US" altLang="zh-CN" sz="1600" dirty="0" smtClean="0">
                <a:ea typeface="宋体" panose="02010600030101010101" pitchFamily="2" charset="-122"/>
              </a:rPr>
              <a:t>0x</a:t>
            </a:r>
            <a:r>
              <a:rPr lang="en-US" altLang="zh-CN" sz="1600" b="1" dirty="0" smtClean="0">
                <a:solidFill>
                  <a:srgbClr val="C00000"/>
                </a:solidFill>
              </a:rPr>
              <a:t>3F800000</a:t>
            </a:r>
            <a:r>
              <a:rPr lang="zh-CN" altLang="en-US" sz="1600" b="1" dirty="0" smtClean="0">
                <a:solidFill>
                  <a:srgbClr val="0000CC"/>
                </a:solidFill>
              </a:rPr>
              <a:t>，*</a:t>
            </a:r>
            <a:r>
              <a:rPr lang="en-US" altLang="zh-CN" sz="1600" b="1" dirty="0" err="1" smtClean="0">
                <a:solidFill>
                  <a:srgbClr val="0000CC"/>
                </a:solidFill>
              </a:rPr>
              <a:t>fp</a:t>
            </a:r>
            <a:r>
              <a:rPr lang="zh-CN" altLang="en-US" sz="1600" b="1" dirty="0" smtClean="0">
                <a:solidFill>
                  <a:srgbClr val="0000CC"/>
                </a:solidFill>
              </a:rPr>
              <a:t>与</a:t>
            </a:r>
            <a:r>
              <a:rPr lang="en-US" altLang="zh-CN" sz="1600" b="1" dirty="0" smtClean="0">
                <a:solidFill>
                  <a:srgbClr val="0000CC"/>
                </a:solidFill>
              </a:rPr>
              <a:t>c</a:t>
            </a:r>
            <a:r>
              <a:rPr lang="zh-CN" altLang="en-US" sz="1600" b="1" dirty="0" smtClean="0">
                <a:solidFill>
                  <a:srgbClr val="0000CC"/>
                </a:solidFill>
              </a:rPr>
              <a:t>等价</a:t>
            </a:r>
            <a:endParaRPr lang="en-US" altLang="zh-CN" sz="1600" b="1" dirty="0">
              <a:solidFill>
                <a:srgbClr val="0000CC"/>
              </a:solidFill>
            </a:endParaRPr>
          </a:p>
          <a:p>
            <a:pPr marL="753750" lvl="1" indent="-28575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endParaRPr lang="en-US" altLang="zh-CN" sz="1600" dirty="0"/>
          </a:p>
          <a:p>
            <a:pPr marL="753750" lvl="1" indent="-28575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endParaRPr lang="en-US" altLang="zh-CN" sz="1600" dirty="0" smtClean="0"/>
          </a:p>
          <a:p>
            <a:pPr marL="252000" lvl="1" indent="-2520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sz="1400" b="1" dirty="0" smtClean="0"/>
          </a:p>
          <a:p>
            <a:pPr marL="252000" indent="-252000" eaLnBrk="1" hangingPunct="1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endParaRPr lang="en-US" altLang="zh-CN" sz="1800" b="1" dirty="0"/>
          </a:p>
          <a:p>
            <a:pPr marL="252000" indent="-252000" eaLnBrk="1" hangingPunct="1">
              <a:buFont typeface="Wingdings" panose="05000000000000000000" pitchFamily="2" charset="2"/>
              <a:buChar char="l"/>
            </a:pPr>
            <a:endParaRPr lang="zh-CN" altLang="en-US" sz="2000" dirty="0">
              <a:solidFill>
                <a:srgbClr val="006600"/>
              </a:solidFill>
            </a:endParaRPr>
          </a:p>
          <a:p>
            <a:pPr marL="252000" indent="-252000">
              <a:buFont typeface="Wingdings" panose="05000000000000000000" pitchFamily="2" charset="2"/>
              <a:buChar char="l"/>
            </a:pPr>
            <a:endParaRPr lang="zh-CN" altLang="en-US" dirty="0"/>
          </a:p>
        </p:txBody>
      </p:sp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4416047"/>
              </p:ext>
            </p:extLst>
          </p:nvPr>
        </p:nvGraphicFramePr>
        <p:xfrm>
          <a:off x="6327647" y="1111504"/>
          <a:ext cx="2176272" cy="457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7063">
                  <a:extLst>
                    <a:ext uri="{9D8B030D-6E8A-4147-A177-3AD203B41FA5}">
                      <a16:colId xmlns:a16="http://schemas.microsoft.com/office/drawing/2014/main" val="1621741432"/>
                    </a:ext>
                  </a:extLst>
                </a:gridCol>
                <a:gridCol w="1108847">
                  <a:extLst>
                    <a:ext uri="{9D8B030D-6E8A-4147-A177-3AD203B41FA5}">
                      <a16:colId xmlns:a16="http://schemas.microsoft.com/office/drawing/2014/main" val="2741349269"/>
                    </a:ext>
                  </a:extLst>
                </a:gridCol>
                <a:gridCol w="390362">
                  <a:extLst>
                    <a:ext uri="{9D8B030D-6E8A-4147-A177-3AD203B41FA5}">
                      <a16:colId xmlns:a16="http://schemas.microsoft.com/office/drawing/2014/main" val="2774784421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endParaRPr lang="zh-CN" alt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911519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r>
                        <a:rPr lang="en-US" altLang="zh-CN" sz="1400" dirty="0" smtClean="0">
                          <a:solidFill>
                            <a:srgbClr val="000000"/>
                          </a:solidFill>
                        </a:rPr>
                        <a:t>1000</a:t>
                      </a:r>
                      <a:endParaRPr lang="zh-CN" alt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solidFill>
                            <a:srgbClr val="000000"/>
                          </a:solidFill>
                        </a:rPr>
                        <a:t>05</a:t>
                      </a:r>
                      <a:endParaRPr lang="zh-CN" alt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>
                          <a:solidFill>
                            <a:srgbClr val="000000"/>
                          </a:solidFill>
                        </a:rPr>
                        <a:t>a</a:t>
                      </a:r>
                      <a:endParaRPr lang="zh-CN" alt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309571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r>
                        <a:rPr lang="en-US" altLang="zh-CN" sz="1400" dirty="0" smtClean="0">
                          <a:solidFill>
                            <a:srgbClr val="000000"/>
                          </a:solidFill>
                        </a:rPr>
                        <a:t>1001</a:t>
                      </a:r>
                      <a:endParaRPr lang="zh-CN" alt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solidFill>
                            <a:srgbClr val="000000"/>
                          </a:solidFill>
                        </a:rPr>
                        <a:t>00</a:t>
                      </a:r>
                      <a:endParaRPr lang="zh-CN" alt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5879380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r>
                        <a:rPr lang="en-US" altLang="zh-CN" sz="1400" dirty="0" smtClean="0">
                          <a:solidFill>
                            <a:srgbClr val="000000"/>
                          </a:solidFill>
                        </a:rPr>
                        <a:t>1002</a:t>
                      </a:r>
                      <a:endParaRPr lang="zh-CN" alt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solidFill>
                            <a:srgbClr val="000000"/>
                          </a:solidFill>
                        </a:rPr>
                        <a:t>00</a:t>
                      </a:r>
                      <a:endParaRPr lang="zh-CN" alt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064592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r>
                        <a:rPr lang="en-US" altLang="zh-CN" sz="1400" dirty="0" smtClean="0">
                          <a:solidFill>
                            <a:srgbClr val="000000"/>
                          </a:solidFill>
                        </a:rPr>
                        <a:t>1003</a:t>
                      </a:r>
                      <a:endParaRPr lang="zh-CN" alt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solidFill>
                            <a:srgbClr val="000000"/>
                          </a:solidFill>
                        </a:rPr>
                        <a:t>00</a:t>
                      </a:r>
                      <a:endParaRPr lang="zh-CN" alt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9336436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r>
                        <a:rPr lang="en-US" altLang="zh-CN" sz="1400" dirty="0" smtClean="0">
                          <a:solidFill>
                            <a:srgbClr val="000000"/>
                          </a:solidFill>
                        </a:rPr>
                        <a:t>1004</a:t>
                      </a:r>
                      <a:endParaRPr lang="zh-CN" alt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solidFill>
                            <a:srgbClr val="000000"/>
                          </a:solidFill>
                        </a:rPr>
                        <a:t>06</a:t>
                      </a:r>
                      <a:endParaRPr lang="zh-CN" alt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>
                          <a:solidFill>
                            <a:srgbClr val="000000"/>
                          </a:solidFill>
                        </a:rPr>
                        <a:t>b</a:t>
                      </a:r>
                      <a:endParaRPr lang="zh-CN" alt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53319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r>
                        <a:rPr lang="en-US" altLang="zh-CN" sz="1400" dirty="0" smtClean="0">
                          <a:solidFill>
                            <a:srgbClr val="000000"/>
                          </a:solidFill>
                        </a:rPr>
                        <a:t>1005</a:t>
                      </a:r>
                      <a:endParaRPr lang="zh-CN" alt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solidFill>
                            <a:srgbClr val="000000"/>
                          </a:solidFill>
                        </a:rPr>
                        <a:t>00</a:t>
                      </a:r>
                      <a:endParaRPr lang="zh-CN" alt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>
                          <a:solidFill>
                            <a:srgbClr val="000000"/>
                          </a:solidFill>
                        </a:rPr>
                        <a:t>c</a:t>
                      </a:r>
                      <a:endParaRPr lang="zh-CN" alt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7250115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r>
                        <a:rPr lang="en-US" altLang="zh-CN" sz="1400" dirty="0" smtClean="0">
                          <a:solidFill>
                            <a:srgbClr val="000000"/>
                          </a:solidFill>
                        </a:rPr>
                        <a:t>1006</a:t>
                      </a:r>
                      <a:endParaRPr lang="zh-CN" alt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solidFill>
                            <a:srgbClr val="000000"/>
                          </a:solidFill>
                        </a:rPr>
                        <a:t>00</a:t>
                      </a:r>
                      <a:endParaRPr lang="zh-CN" alt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218798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r>
                        <a:rPr lang="en-US" altLang="zh-CN" sz="1400" dirty="0" smtClean="0">
                          <a:solidFill>
                            <a:srgbClr val="000000"/>
                          </a:solidFill>
                        </a:rPr>
                        <a:t>1007</a:t>
                      </a:r>
                      <a:endParaRPr lang="zh-CN" alt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solidFill>
                            <a:srgbClr val="000000"/>
                          </a:solidFill>
                        </a:rPr>
                        <a:t>80</a:t>
                      </a:r>
                      <a:endParaRPr lang="zh-CN" alt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3727060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r>
                        <a:rPr lang="en-US" altLang="zh-CN" sz="1400" dirty="0" smtClean="0">
                          <a:solidFill>
                            <a:srgbClr val="000000"/>
                          </a:solidFill>
                        </a:rPr>
                        <a:t>1008</a:t>
                      </a:r>
                      <a:endParaRPr lang="zh-CN" alt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solidFill>
                            <a:srgbClr val="000000"/>
                          </a:solidFill>
                        </a:rPr>
                        <a:t>3F</a:t>
                      </a:r>
                      <a:endParaRPr lang="zh-CN" alt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41800704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endParaRPr lang="zh-CN" alt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2593835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r>
                        <a:rPr lang="en-US" altLang="zh-CN" sz="1400" dirty="0" smtClean="0">
                          <a:solidFill>
                            <a:srgbClr val="000000"/>
                          </a:solidFill>
                        </a:rPr>
                        <a:t>2000</a:t>
                      </a:r>
                      <a:endParaRPr lang="zh-CN" alt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dirty="0" err="1" smtClean="0">
                          <a:solidFill>
                            <a:srgbClr val="000000"/>
                          </a:solidFill>
                        </a:rPr>
                        <a:t>ip</a:t>
                      </a:r>
                      <a:endParaRPr lang="zh-CN" alt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321028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r>
                        <a:rPr lang="en-US" altLang="zh-CN" sz="1400" dirty="0" smtClean="0">
                          <a:solidFill>
                            <a:srgbClr val="000000"/>
                          </a:solidFill>
                        </a:rPr>
                        <a:t>2008</a:t>
                      </a:r>
                      <a:endParaRPr lang="zh-CN" alt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dirty="0" err="1" smtClean="0">
                          <a:solidFill>
                            <a:srgbClr val="000000"/>
                          </a:solidFill>
                        </a:rPr>
                        <a:t>cp</a:t>
                      </a:r>
                      <a:endParaRPr lang="zh-CN" alt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003353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r>
                        <a:rPr lang="en-US" altLang="zh-CN" sz="1400" dirty="0" smtClean="0">
                          <a:solidFill>
                            <a:srgbClr val="000000"/>
                          </a:solidFill>
                        </a:rPr>
                        <a:t>2016</a:t>
                      </a:r>
                      <a:endParaRPr lang="zh-CN" alt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dirty="0" err="1" smtClean="0">
                          <a:solidFill>
                            <a:srgbClr val="000000"/>
                          </a:solidFill>
                        </a:rPr>
                        <a:t>fp</a:t>
                      </a:r>
                      <a:endParaRPr lang="zh-CN" alt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0287935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endParaRPr lang="zh-CN" alt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2212800"/>
                  </a:ext>
                </a:extLst>
              </a:tr>
            </a:tbl>
          </a:graphicData>
        </a:graphic>
      </p:graphicFrame>
      <p:sp>
        <p:nvSpPr>
          <p:cNvPr id="9" name="矩形 8"/>
          <p:cNvSpPr/>
          <p:nvPr/>
        </p:nvSpPr>
        <p:spPr bwMode="auto">
          <a:xfrm>
            <a:off x="6975831" y="4469279"/>
            <a:ext cx="1126541" cy="287670"/>
          </a:xfrm>
          <a:prstGeom prst="rect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lang="en-US" altLang="zh-CN" sz="1400" dirty="0" smtClean="0">
                <a:solidFill>
                  <a:srgbClr val="000000"/>
                </a:solidFill>
                <a:latin typeface="+mn-lt"/>
                <a:ea typeface="+mn-ea"/>
              </a:rPr>
              <a:t>1000</a:t>
            </a:r>
            <a:endParaRPr lang="zh-CN" altLang="en-US" sz="140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10" name="矩形 9"/>
          <p:cNvSpPr/>
          <p:nvPr/>
        </p:nvSpPr>
        <p:spPr bwMode="auto">
          <a:xfrm>
            <a:off x="6984975" y="4775244"/>
            <a:ext cx="1126541" cy="28767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lang="en-US" altLang="zh-CN" sz="1400" dirty="0" smtClean="0">
                <a:solidFill>
                  <a:srgbClr val="000000"/>
                </a:solidFill>
                <a:latin typeface="+mn-lt"/>
                <a:ea typeface="+mn-ea"/>
              </a:rPr>
              <a:t>1004</a:t>
            </a:r>
            <a:endParaRPr lang="zh-CN" altLang="en-US" sz="140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11" name="矩形 10"/>
          <p:cNvSpPr/>
          <p:nvPr/>
        </p:nvSpPr>
        <p:spPr bwMode="auto">
          <a:xfrm>
            <a:off x="6984975" y="5085539"/>
            <a:ext cx="1126541" cy="28767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lang="en-US" altLang="zh-CN" sz="1400" dirty="0" smtClean="0">
                <a:solidFill>
                  <a:srgbClr val="000000"/>
                </a:solidFill>
                <a:latin typeface="+mn-lt"/>
                <a:ea typeface="+mn-ea"/>
              </a:rPr>
              <a:t>1005</a:t>
            </a:r>
            <a:endParaRPr lang="zh-CN" altLang="en-US" sz="1400" dirty="0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83512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</p:bld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C00000"/>
                </a:solidFill>
              </a:rPr>
              <a:t>指针运算符  </a:t>
            </a:r>
            <a:r>
              <a:rPr lang="en-US" altLang="zh-CN" dirty="0">
                <a:solidFill>
                  <a:srgbClr val="C00000"/>
                </a:solidFill>
              </a:rPr>
              <a:t>*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5774" y="1135063"/>
            <a:ext cx="8238095" cy="5345112"/>
          </a:xfrm>
        </p:spPr>
        <p:txBody>
          <a:bodyPr/>
          <a:lstStyle/>
          <a:p>
            <a:pPr marL="342900" indent="-342900" algn="just">
              <a:buFont typeface="Wingdings" panose="05000000000000000000" pitchFamily="2" charset="2"/>
              <a:buChar char="l"/>
            </a:pPr>
            <a:r>
              <a:rPr lang="zh-CN" altLang="en-US" sz="2000" dirty="0"/>
              <a:t>为表示指针变量和它指向的变量之间的关系，用</a:t>
            </a:r>
            <a:r>
              <a:rPr lang="zh-CN" altLang="en-US" sz="2000" b="1" dirty="0">
                <a:solidFill>
                  <a:srgbClr val="FF0000"/>
                </a:solidFill>
              </a:rPr>
              <a:t>指针</a:t>
            </a:r>
            <a:r>
              <a:rPr lang="zh-CN" altLang="en-US" sz="2000" b="1" dirty="0" smtClean="0">
                <a:solidFill>
                  <a:srgbClr val="FF0000"/>
                </a:solidFill>
              </a:rPr>
              <a:t>运算符</a:t>
            </a:r>
            <a:r>
              <a:rPr lang="en-US" altLang="zh-CN" sz="2000" b="1" dirty="0" smtClean="0">
                <a:solidFill>
                  <a:srgbClr val="FF0000"/>
                </a:solidFill>
              </a:rPr>
              <a:t>"</a:t>
            </a:r>
            <a:r>
              <a:rPr lang="zh-CN" altLang="en-US" sz="2000" b="1" i="1" dirty="0" smtClean="0">
                <a:solidFill>
                  <a:srgbClr val="FF0000"/>
                </a:solidFill>
              </a:rPr>
              <a:t>*</a:t>
            </a:r>
            <a:r>
              <a:rPr lang="en-US" altLang="zh-CN" sz="2000" b="1" dirty="0" smtClean="0">
                <a:solidFill>
                  <a:srgbClr val="FF0000"/>
                </a:solidFill>
              </a:rPr>
              <a:t>"</a:t>
            </a:r>
            <a:r>
              <a:rPr lang="zh-CN" altLang="en-US" sz="2000" dirty="0" smtClean="0"/>
              <a:t>表示</a:t>
            </a:r>
            <a:r>
              <a:rPr lang="zh-CN" altLang="en-US" sz="2000" b="1" dirty="0">
                <a:solidFill>
                  <a:srgbClr val="0303DF"/>
                </a:solidFill>
              </a:rPr>
              <a:t>一个指针与它指向的变量的等价关系</a:t>
            </a:r>
            <a:r>
              <a:rPr lang="zh-CN" altLang="en-US" sz="2000" dirty="0" smtClean="0"/>
              <a:t>。</a:t>
            </a:r>
            <a:endParaRPr lang="en-US" altLang="zh-CN" sz="1800" dirty="0" smtClean="0"/>
          </a:p>
          <a:p>
            <a:pPr marL="342900" indent="-342900" algn="just">
              <a:buFont typeface="Wingdings" panose="05000000000000000000" pitchFamily="2" charset="2"/>
              <a:buChar char="l"/>
            </a:pPr>
            <a:r>
              <a:rPr lang="zh-CN" altLang="en-US" sz="2000" dirty="0" smtClean="0"/>
              <a:t>例如</a:t>
            </a:r>
            <a:r>
              <a:rPr lang="zh-CN" altLang="en-US" sz="2000" dirty="0"/>
              <a:t>，指针变量</a:t>
            </a:r>
            <a:r>
              <a:rPr lang="en-US" altLang="zh-CN" sz="2000" dirty="0" err="1"/>
              <a:t>a_pointer</a:t>
            </a:r>
            <a:r>
              <a:rPr lang="zh-CN" altLang="en-US" sz="2000" dirty="0"/>
              <a:t>与它所指向的变量</a:t>
            </a:r>
            <a:r>
              <a:rPr lang="en-US" altLang="zh-CN" sz="2000" dirty="0"/>
              <a:t>a</a:t>
            </a:r>
            <a:r>
              <a:rPr lang="zh-CN" altLang="en-US" sz="2000" dirty="0"/>
              <a:t>的关系，表示为：</a:t>
            </a:r>
          </a:p>
          <a:p>
            <a:pPr marL="971550" lvl="1" algn="just"/>
            <a:r>
              <a:rPr lang="en-US" altLang="zh-CN" sz="1800" dirty="0">
                <a:solidFill>
                  <a:srgbClr val="080808"/>
                </a:solidFill>
              </a:rPr>
              <a:t>int  a, </a:t>
            </a:r>
            <a:r>
              <a:rPr lang="zh-CN" altLang="en-US" sz="1800" dirty="0">
                <a:solidFill>
                  <a:srgbClr val="080808"/>
                </a:solidFill>
              </a:rPr>
              <a:t>*</a:t>
            </a:r>
            <a:r>
              <a:rPr lang="en-US" altLang="zh-CN" sz="1800" dirty="0" err="1">
                <a:solidFill>
                  <a:srgbClr val="080808"/>
                </a:solidFill>
              </a:rPr>
              <a:t>a_pointer</a:t>
            </a:r>
            <a:r>
              <a:rPr lang="en-US" altLang="zh-CN" sz="1800" dirty="0">
                <a:solidFill>
                  <a:srgbClr val="080808"/>
                </a:solidFill>
              </a:rPr>
              <a:t>;</a:t>
            </a:r>
          </a:p>
          <a:p>
            <a:pPr marL="971550" lvl="1" algn="just"/>
            <a:r>
              <a:rPr lang="en-US" altLang="zh-CN" sz="1800" dirty="0" err="1">
                <a:solidFill>
                  <a:srgbClr val="006600"/>
                </a:solidFill>
              </a:rPr>
              <a:t>a_pointer</a:t>
            </a:r>
            <a:r>
              <a:rPr lang="en-US" altLang="zh-CN" sz="1800" dirty="0">
                <a:solidFill>
                  <a:srgbClr val="006600"/>
                </a:solidFill>
              </a:rPr>
              <a:t> =&amp;a</a:t>
            </a:r>
            <a:r>
              <a:rPr lang="zh-CN" altLang="en-US" sz="1800" dirty="0"/>
              <a:t>，</a:t>
            </a:r>
            <a:r>
              <a:rPr lang="zh-CN" altLang="en-US" sz="1800" dirty="0" smtClean="0"/>
              <a:t>则  </a:t>
            </a:r>
            <a:r>
              <a:rPr lang="zh-CN" altLang="en-US" sz="1800" b="1" dirty="0" smtClean="0">
                <a:solidFill>
                  <a:srgbClr val="FF0000"/>
                </a:solidFill>
              </a:rPr>
              <a:t>*</a:t>
            </a:r>
            <a:r>
              <a:rPr lang="en-US" altLang="zh-CN" sz="1800" b="1" dirty="0" err="1">
                <a:solidFill>
                  <a:srgbClr val="030DCD"/>
                </a:solidFill>
              </a:rPr>
              <a:t>a_pointer</a:t>
            </a:r>
            <a:r>
              <a:rPr lang="zh-CN" altLang="en-US" sz="1800" b="1" dirty="0">
                <a:solidFill>
                  <a:srgbClr val="030DCD"/>
                </a:solidFill>
              </a:rPr>
              <a:t>等价于变量</a:t>
            </a:r>
            <a:r>
              <a:rPr lang="en-US" altLang="zh-CN" sz="1800" b="1" dirty="0">
                <a:solidFill>
                  <a:srgbClr val="030DCD"/>
                </a:solidFill>
              </a:rPr>
              <a:t>a;</a:t>
            </a:r>
            <a:endParaRPr lang="zh-CN" altLang="en-US" sz="1800" b="1" dirty="0">
              <a:solidFill>
                <a:srgbClr val="FF0000"/>
              </a:solidFill>
            </a:endParaRPr>
          </a:p>
          <a:p>
            <a:pPr marL="342900" indent="-342900" algn="just">
              <a:buFont typeface="Wingdings" panose="05000000000000000000" pitchFamily="2" charset="2"/>
              <a:buChar char="l"/>
            </a:pPr>
            <a:r>
              <a:rPr lang="zh-CN" altLang="en-US" sz="2000" dirty="0"/>
              <a:t>因此，</a:t>
            </a:r>
            <a:r>
              <a:rPr lang="zh-CN" altLang="en-US" sz="2000" dirty="0" smtClean="0"/>
              <a:t>下面赋值语句</a:t>
            </a:r>
            <a:r>
              <a:rPr lang="zh-CN" altLang="en-US" sz="2000" dirty="0"/>
              <a:t>的</a:t>
            </a:r>
            <a:r>
              <a:rPr lang="zh-CN" altLang="en-US" sz="2000" dirty="0">
                <a:solidFill>
                  <a:srgbClr val="FF5050"/>
                </a:solidFill>
              </a:rPr>
              <a:t>作用相同</a:t>
            </a:r>
            <a:r>
              <a:rPr lang="zh-CN" altLang="en-US" sz="2000" dirty="0"/>
              <a:t>：</a:t>
            </a:r>
          </a:p>
          <a:p>
            <a:pPr marL="971550" lvl="1" algn="just"/>
            <a:r>
              <a:rPr lang="en-US" altLang="zh-CN" sz="1800" dirty="0"/>
              <a:t>int a=3;		            /*</a:t>
            </a:r>
            <a:r>
              <a:rPr lang="zh-CN" altLang="en-US" sz="1800" dirty="0"/>
              <a:t>将</a:t>
            </a:r>
            <a:r>
              <a:rPr lang="en-US" altLang="zh-CN" sz="1800" dirty="0"/>
              <a:t>3</a:t>
            </a:r>
            <a:r>
              <a:rPr lang="zh-CN" altLang="en-US" sz="1800" dirty="0"/>
              <a:t>直接赋给变量</a:t>
            </a:r>
            <a:r>
              <a:rPr lang="en-US" altLang="zh-CN" sz="1800" dirty="0"/>
              <a:t>a*/</a:t>
            </a:r>
          </a:p>
          <a:p>
            <a:pPr marL="971550" lvl="1" algn="just"/>
            <a:r>
              <a:rPr lang="en-US" altLang="zh-CN" sz="1800" dirty="0"/>
              <a:t>int *</a:t>
            </a:r>
            <a:r>
              <a:rPr lang="en-US" altLang="zh-CN" sz="1800" dirty="0" err="1"/>
              <a:t>a_pointer</a:t>
            </a:r>
            <a:r>
              <a:rPr lang="en-US" altLang="zh-CN" sz="1800" dirty="0"/>
              <a:t>=&amp;a;         /*</a:t>
            </a:r>
            <a:r>
              <a:rPr lang="zh-CN" altLang="en-US" sz="1800" dirty="0"/>
              <a:t>使</a:t>
            </a:r>
            <a:r>
              <a:rPr lang="en-US" altLang="zh-CN" sz="1800" dirty="0" err="1"/>
              <a:t>a_pointer</a:t>
            </a:r>
            <a:r>
              <a:rPr lang="zh-CN" altLang="en-US" sz="1800" dirty="0"/>
              <a:t>指向</a:t>
            </a:r>
            <a:r>
              <a:rPr lang="en-US" altLang="zh-CN" sz="1800" dirty="0"/>
              <a:t>a */</a:t>
            </a:r>
          </a:p>
          <a:p>
            <a:pPr marL="971550" lvl="1" algn="just"/>
            <a:r>
              <a:rPr lang="en-US" altLang="zh-CN" sz="1800" dirty="0">
                <a:solidFill>
                  <a:srgbClr val="FF0000"/>
                </a:solidFill>
              </a:rPr>
              <a:t>*</a:t>
            </a:r>
            <a:r>
              <a:rPr lang="en-US" altLang="zh-CN" sz="1800" dirty="0" err="1">
                <a:solidFill>
                  <a:srgbClr val="FF0000"/>
                </a:solidFill>
              </a:rPr>
              <a:t>a_pointer</a:t>
            </a:r>
            <a:r>
              <a:rPr lang="en-US" altLang="zh-CN" sz="1800" dirty="0">
                <a:solidFill>
                  <a:srgbClr val="FF0000"/>
                </a:solidFill>
              </a:rPr>
              <a:t> </a:t>
            </a:r>
            <a:r>
              <a:rPr lang="en-US" altLang="zh-CN" sz="1800" dirty="0"/>
              <a:t>=5;	  </a:t>
            </a:r>
          </a:p>
          <a:p>
            <a:pPr marL="1200150" lvl="2" algn="just"/>
            <a:r>
              <a:rPr lang="zh-CN" altLang="en-US" sz="1600" dirty="0">
                <a:solidFill>
                  <a:srgbClr val="7030A0"/>
                </a:solidFill>
              </a:rPr>
              <a:t>将</a:t>
            </a:r>
            <a:r>
              <a:rPr lang="en-US" altLang="zh-CN" sz="1600" dirty="0">
                <a:solidFill>
                  <a:srgbClr val="7030A0"/>
                </a:solidFill>
              </a:rPr>
              <a:t>5</a:t>
            </a:r>
            <a:r>
              <a:rPr lang="zh-CN" altLang="en-US" sz="1600" dirty="0">
                <a:solidFill>
                  <a:srgbClr val="7030A0"/>
                </a:solidFill>
              </a:rPr>
              <a:t>赋给指针变量</a:t>
            </a:r>
            <a:r>
              <a:rPr lang="en-US" altLang="zh-CN" sz="1600" dirty="0" err="1">
                <a:solidFill>
                  <a:srgbClr val="7030A0"/>
                </a:solidFill>
              </a:rPr>
              <a:t>a_pointer</a:t>
            </a:r>
            <a:r>
              <a:rPr lang="zh-CN" altLang="en-US" sz="1600" dirty="0">
                <a:solidFill>
                  <a:srgbClr val="7030A0"/>
                </a:solidFill>
              </a:rPr>
              <a:t>所指向的变量</a:t>
            </a:r>
            <a:r>
              <a:rPr lang="en-US" altLang="zh-CN" sz="1600" dirty="0">
                <a:solidFill>
                  <a:srgbClr val="7030A0"/>
                </a:solidFill>
              </a:rPr>
              <a:t>a</a:t>
            </a:r>
            <a:r>
              <a:rPr lang="zh-CN" altLang="en-US" sz="1600" dirty="0">
                <a:solidFill>
                  <a:srgbClr val="7030A0"/>
                </a:solidFill>
              </a:rPr>
              <a:t>；</a:t>
            </a:r>
            <a:endParaRPr lang="en-US" altLang="zh-CN" sz="1600" dirty="0">
              <a:solidFill>
                <a:srgbClr val="7030A0"/>
              </a:solidFill>
            </a:endParaRPr>
          </a:p>
          <a:p>
            <a:pPr marL="1200150" lvl="2" algn="just"/>
            <a:r>
              <a:rPr lang="zh-CN" altLang="en-US" sz="1600" dirty="0"/>
              <a:t>相当于赋值语句 </a:t>
            </a:r>
            <a:r>
              <a:rPr lang="en-US" altLang="zh-CN" sz="1600" dirty="0">
                <a:solidFill>
                  <a:srgbClr val="0000CC"/>
                </a:solidFill>
              </a:rPr>
              <a:t>a=5</a:t>
            </a:r>
            <a:r>
              <a:rPr lang="zh-CN" altLang="en-US" sz="1600" dirty="0"/>
              <a:t>；</a:t>
            </a:r>
            <a:endParaRPr lang="en-US" altLang="zh-CN" sz="1600" dirty="0"/>
          </a:p>
          <a:p>
            <a:pPr marL="1200150" lvl="2" algn="just"/>
            <a:r>
              <a:rPr lang="zh-CN" altLang="en-US" sz="1600" dirty="0"/>
              <a:t>此时</a:t>
            </a:r>
            <a:r>
              <a:rPr lang="zh-CN" altLang="en-US" sz="1600" dirty="0">
                <a:solidFill>
                  <a:srgbClr val="0000CC"/>
                </a:solidFill>
              </a:rPr>
              <a:t>变量</a:t>
            </a:r>
            <a:r>
              <a:rPr lang="en-US" altLang="zh-CN" sz="1600" dirty="0">
                <a:solidFill>
                  <a:srgbClr val="0000CC"/>
                </a:solidFill>
              </a:rPr>
              <a:t>a</a:t>
            </a:r>
            <a:r>
              <a:rPr lang="zh-CN" altLang="en-US" sz="1600" dirty="0">
                <a:solidFill>
                  <a:srgbClr val="0000CC"/>
                </a:solidFill>
              </a:rPr>
              <a:t>的值变为</a:t>
            </a:r>
            <a:r>
              <a:rPr lang="en-US" altLang="zh-CN" sz="1600" dirty="0">
                <a:solidFill>
                  <a:srgbClr val="0000CC"/>
                </a:solidFill>
              </a:rPr>
              <a:t>5</a:t>
            </a:r>
            <a:r>
              <a:rPr lang="zh-CN" altLang="en-US" sz="1600" dirty="0"/>
              <a:t>；</a:t>
            </a:r>
            <a:endParaRPr lang="en-US" altLang="zh-CN" sz="1600" dirty="0"/>
          </a:p>
          <a:p>
            <a:pPr marL="971550" lvl="1" algn="just"/>
            <a:r>
              <a:rPr lang="en-US" altLang="zh-CN" sz="1600" b="1" dirty="0">
                <a:solidFill>
                  <a:srgbClr val="C00000"/>
                </a:solidFill>
                <a:latin typeface="Times New Roman" panose="02020603050405020304" pitchFamily="18" charset="0"/>
              </a:rPr>
              <a:t>(</a:t>
            </a:r>
            <a:r>
              <a:rPr lang="zh-CN" altLang="en-US" sz="1600" b="1" dirty="0">
                <a:solidFill>
                  <a:srgbClr val="C00000"/>
                </a:solidFill>
                <a:latin typeface="Times New Roman" panose="02020603050405020304" pitchFamily="18" charset="0"/>
              </a:rPr>
              <a:t>*</a:t>
            </a:r>
            <a:r>
              <a:rPr lang="en-US" altLang="zh-CN" sz="1600" b="1" dirty="0">
                <a:solidFill>
                  <a:srgbClr val="C00000"/>
                </a:solidFill>
                <a:latin typeface="Times New Roman" panose="02020603050405020304" pitchFamily="18" charset="0"/>
              </a:rPr>
              <a:t>pointer_</a:t>
            </a:r>
            <a:r>
              <a:rPr lang="zh-CN" altLang="en-US" sz="1600" b="1" dirty="0">
                <a:solidFill>
                  <a:srgbClr val="C00000"/>
                </a:solidFill>
                <a:latin typeface="Times New Roman" panose="02020603050405020304" pitchFamily="18" charset="0"/>
              </a:rPr>
              <a:t>１</a:t>
            </a:r>
            <a:r>
              <a:rPr lang="en-US" altLang="zh-CN" sz="1600" b="1" dirty="0">
                <a:solidFill>
                  <a:srgbClr val="C00000"/>
                </a:solidFill>
                <a:latin typeface="Times New Roman" panose="02020603050405020304" pitchFamily="18" charset="0"/>
              </a:rPr>
              <a:t>)++</a:t>
            </a:r>
            <a:r>
              <a:rPr lang="zh-CN" altLang="en-US" sz="1600" b="1" dirty="0">
                <a:solidFill>
                  <a:srgbClr val="C00000"/>
                </a:solidFill>
                <a:latin typeface="Times New Roman" panose="02020603050405020304" pitchFamily="18" charset="0"/>
              </a:rPr>
              <a:t>相当于</a:t>
            </a:r>
            <a:r>
              <a:rPr lang="en-US" altLang="zh-CN" sz="1600" b="1" dirty="0">
                <a:solidFill>
                  <a:srgbClr val="C00000"/>
                </a:solidFill>
                <a:latin typeface="Times New Roman" panose="02020603050405020304" pitchFamily="18" charset="0"/>
              </a:rPr>
              <a:t>a++</a:t>
            </a:r>
            <a:r>
              <a:rPr lang="zh-CN" altLang="en-US" sz="1600" b="1" dirty="0">
                <a:solidFill>
                  <a:srgbClr val="C00000"/>
                </a:solidFill>
                <a:latin typeface="Times New Roman" panose="02020603050405020304" pitchFamily="18" charset="0"/>
              </a:rPr>
              <a:t>；  </a:t>
            </a:r>
            <a:r>
              <a:rPr lang="en-US" altLang="zh-CN" sz="1600" b="1" dirty="0">
                <a:solidFill>
                  <a:srgbClr val="C00000"/>
                </a:solidFill>
                <a:latin typeface="Times New Roman" panose="02020603050405020304" pitchFamily="18" charset="0"/>
              </a:rPr>
              <a:t>//</a:t>
            </a:r>
            <a:r>
              <a:rPr lang="zh-CN" altLang="en-US" sz="1600" b="1" dirty="0">
                <a:solidFill>
                  <a:srgbClr val="C00000"/>
                </a:solidFill>
                <a:latin typeface="Times New Roman" panose="02020603050405020304" pitchFamily="18" charset="0"/>
              </a:rPr>
              <a:t> *</a:t>
            </a:r>
            <a:r>
              <a:rPr lang="en-US" altLang="zh-CN" sz="1600" b="1" dirty="0">
                <a:solidFill>
                  <a:srgbClr val="C00000"/>
                </a:solidFill>
                <a:latin typeface="Times New Roman" panose="02020603050405020304" pitchFamily="18" charset="0"/>
              </a:rPr>
              <a:t>pointer_</a:t>
            </a:r>
            <a:r>
              <a:rPr lang="zh-CN" altLang="en-US" sz="1600" b="1" dirty="0">
                <a:solidFill>
                  <a:srgbClr val="C00000"/>
                </a:solidFill>
                <a:latin typeface="Times New Roman" panose="02020603050405020304" pitchFamily="18" charset="0"/>
              </a:rPr>
              <a:t>１与</a:t>
            </a:r>
            <a:r>
              <a:rPr lang="en-US" altLang="zh-CN" sz="1600" b="1" dirty="0">
                <a:solidFill>
                  <a:srgbClr val="C00000"/>
                </a:solidFill>
                <a:latin typeface="Times New Roman" panose="02020603050405020304" pitchFamily="18" charset="0"/>
              </a:rPr>
              <a:t>a</a:t>
            </a:r>
            <a:r>
              <a:rPr lang="zh-CN" altLang="en-US" sz="1600" b="1" dirty="0">
                <a:solidFill>
                  <a:srgbClr val="C00000"/>
                </a:solidFill>
                <a:latin typeface="Times New Roman" panose="02020603050405020304" pitchFamily="18" charset="0"/>
              </a:rPr>
              <a:t>等价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dirty="0"/>
              <a:t>根据 指针运算符</a:t>
            </a:r>
            <a:r>
              <a:rPr lang="en-US" altLang="zh-CN" sz="2000" dirty="0"/>
              <a:t>*</a:t>
            </a:r>
            <a:r>
              <a:rPr lang="zh-CN" altLang="en-US" sz="2000" dirty="0"/>
              <a:t>的含义，</a:t>
            </a:r>
            <a:r>
              <a:rPr lang="zh-CN" altLang="en-US" sz="2000" dirty="0">
                <a:solidFill>
                  <a:srgbClr val="7030A0"/>
                </a:solidFill>
              </a:rPr>
              <a:t>若</a:t>
            </a:r>
            <a:r>
              <a:rPr lang="en-US" altLang="zh-CN" sz="2000" dirty="0" err="1">
                <a:solidFill>
                  <a:srgbClr val="7030A0"/>
                </a:solidFill>
              </a:rPr>
              <a:t>int</a:t>
            </a:r>
            <a:r>
              <a:rPr lang="en-US" altLang="zh-CN" sz="2000" dirty="0">
                <a:solidFill>
                  <a:srgbClr val="7030A0"/>
                </a:solidFill>
              </a:rPr>
              <a:t> *p</a:t>
            </a:r>
            <a:r>
              <a:rPr lang="zh-CN" altLang="en-US" sz="2000" dirty="0">
                <a:solidFill>
                  <a:srgbClr val="7030A0"/>
                </a:solidFill>
              </a:rPr>
              <a:t>；则</a:t>
            </a:r>
            <a:r>
              <a:rPr lang="en-US" altLang="zh-CN" sz="2000" dirty="0">
                <a:solidFill>
                  <a:srgbClr val="7030A0"/>
                </a:solidFill>
              </a:rPr>
              <a:t>*p</a:t>
            </a:r>
            <a:r>
              <a:rPr lang="zh-CN" altLang="en-US" sz="2000" dirty="0">
                <a:solidFill>
                  <a:srgbClr val="7030A0"/>
                </a:solidFill>
              </a:rPr>
              <a:t>就是一个整型变量</a:t>
            </a:r>
            <a:r>
              <a:rPr lang="zh-CN" altLang="en-US" sz="2000" dirty="0"/>
              <a:t>；</a:t>
            </a:r>
          </a:p>
        </p:txBody>
      </p:sp>
    </p:spTree>
    <p:extLst>
      <p:ext uri="{BB962C8B-B14F-4D97-AF65-F5344CB8AC3E}">
        <p14:creationId xmlns:p14="http://schemas.microsoft.com/office/powerpoint/2010/main" val="3637733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对于指针变量</a:t>
            </a:r>
            <a:r>
              <a:rPr lang="en-US" altLang="zh-CN" dirty="0"/>
              <a:t>p</a:t>
            </a:r>
            <a:r>
              <a:rPr lang="zh-CN" altLang="en-US" dirty="0"/>
              <a:t>，</a:t>
            </a:r>
            <a:r>
              <a:rPr lang="zh-CN" altLang="en-US" dirty="0">
                <a:solidFill>
                  <a:srgbClr val="7030A0"/>
                </a:solidFill>
              </a:rPr>
              <a:t>*</a:t>
            </a:r>
            <a:r>
              <a:rPr lang="en-US" altLang="zh-CN" dirty="0">
                <a:solidFill>
                  <a:srgbClr val="7030A0"/>
                </a:solidFill>
              </a:rPr>
              <a:t>p</a:t>
            </a:r>
            <a:r>
              <a:rPr lang="zh-CN" altLang="en-US" dirty="0">
                <a:solidFill>
                  <a:srgbClr val="7030A0"/>
                </a:solidFill>
              </a:rPr>
              <a:t>与</a:t>
            </a:r>
            <a:r>
              <a:rPr lang="en-US" altLang="zh-CN" dirty="0">
                <a:solidFill>
                  <a:srgbClr val="7030A0"/>
                </a:solidFill>
              </a:rPr>
              <a:t>p</a:t>
            </a:r>
            <a:r>
              <a:rPr lang="zh-CN" altLang="en-US" dirty="0">
                <a:solidFill>
                  <a:srgbClr val="7030A0"/>
                </a:solidFill>
              </a:rPr>
              <a:t>所指变量等价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386" y="1135062"/>
            <a:ext cx="7239000" cy="504628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4844" y="638620"/>
            <a:ext cx="3665220" cy="2303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893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对于指针变量</a:t>
            </a:r>
            <a:r>
              <a:rPr lang="en-US" altLang="zh-CN" dirty="0" smtClean="0"/>
              <a:t>p</a:t>
            </a:r>
            <a:r>
              <a:rPr lang="zh-CN" altLang="en-US" dirty="0" smtClean="0"/>
              <a:t>，</a:t>
            </a:r>
            <a:r>
              <a:rPr lang="zh-CN" altLang="en-US" dirty="0" smtClean="0">
                <a:solidFill>
                  <a:srgbClr val="7030A0"/>
                </a:solidFill>
              </a:rPr>
              <a:t>*</a:t>
            </a:r>
            <a:r>
              <a:rPr lang="en-US" altLang="zh-CN" dirty="0" smtClean="0">
                <a:solidFill>
                  <a:srgbClr val="7030A0"/>
                </a:solidFill>
              </a:rPr>
              <a:t>p</a:t>
            </a:r>
            <a:r>
              <a:rPr lang="zh-CN" altLang="en-US" dirty="0" smtClean="0">
                <a:solidFill>
                  <a:srgbClr val="7030A0"/>
                </a:solidFill>
              </a:rPr>
              <a:t>与</a:t>
            </a:r>
            <a:r>
              <a:rPr lang="en-US" altLang="zh-CN" dirty="0" smtClean="0">
                <a:solidFill>
                  <a:srgbClr val="7030A0"/>
                </a:solidFill>
              </a:rPr>
              <a:t>p</a:t>
            </a:r>
            <a:r>
              <a:rPr lang="zh-CN" altLang="en-US" dirty="0" smtClean="0">
                <a:solidFill>
                  <a:srgbClr val="7030A0"/>
                </a:solidFill>
              </a:rPr>
              <a:t>所指变量等价</a:t>
            </a:r>
            <a:endParaRPr lang="zh-CN" altLang="en-US" dirty="0">
              <a:solidFill>
                <a:srgbClr val="7030A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775" y="1421606"/>
            <a:ext cx="6419850" cy="47720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1853" y="952595"/>
            <a:ext cx="3844112" cy="215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968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常量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85774" y="1140125"/>
            <a:ext cx="7961939" cy="5235961"/>
          </a:xfrm>
        </p:spPr>
        <p:txBody>
          <a:bodyPr/>
          <a:lstStyle/>
          <a:p>
            <a:pPr marL="342900" indent="-3429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 sz="2000" dirty="0"/>
              <a:t>常量</a:t>
            </a:r>
            <a:r>
              <a:rPr lang="en-US" altLang="zh-CN" sz="2000" dirty="0">
                <a:sym typeface="Symbol" pitchFamily="18" charset="2"/>
              </a:rPr>
              <a:t>--</a:t>
            </a:r>
            <a:r>
              <a:rPr lang="zh-CN" altLang="en-US" sz="2000" dirty="0">
                <a:solidFill>
                  <a:srgbClr val="C00000"/>
                </a:solidFill>
                <a:sym typeface="Symbol" pitchFamily="18" charset="2"/>
              </a:rPr>
              <a:t>程序运行过程中不能被改变的量</a:t>
            </a:r>
            <a:r>
              <a:rPr lang="zh-CN" altLang="en-US" sz="2000" dirty="0">
                <a:sym typeface="Symbol" pitchFamily="18" charset="2"/>
              </a:rPr>
              <a:t>。</a:t>
            </a:r>
            <a:endParaRPr lang="en-US" altLang="zh-CN" sz="2000" dirty="0">
              <a:sym typeface="Symbol" pitchFamily="18" charset="2"/>
            </a:endParaRPr>
          </a:p>
          <a:p>
            <a:pPr marL="342900" indent="-3429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 sz="2000" dirty="0"/>
              <a:t>常量的分类 </a:t>
            </a:r>
            <a:r>
              <a:rPr lang="en-US" altLang="zh-CN" sz="2000" dirty="0"/>
              <a:t>:</a:t>
            </a:r>
          </a:p>
          <a:p>
            <a:pPr marL="971550" lvl="1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n"/>
            </a:pPr>
            <a:r>
              <a:rPr lang="zh-CN" altLang="en-US" sz="1800" b="1" dirty="0">
                <a:solidFill>
                  <a:srgbClr val="0303DF"/>
                </a:solidFill>
                <a:sym typeface="Symbol" pitchFamily="18" charset="2"/>
              </a:rPr>
              <a:t>字面常量</a:t>
            </a:r>
          </a:p>
          <a:p>
            <a:pPr marL="1371600" lvl="2" indent="-3429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zh-CN" altLang="en-US" sz="1600" dirty="0">
                <a:solidFill>
                  <a:srgbClr val="C00000"/>
                </a:solidFill>
              </a:rPr>
              <a:t>整型常量</a:t>
            </a:r>
            <a:r>
              <a:rPr lang="zh-CN" altLang="en-US" sz="1600" dirty="0"/>
              <a:t>（如：</a:t>
            </a:r>
            <a:r>
              <a:rPr lang="en-US" altLang="zh-CN" sz="1600" dirty="0"/>
              <a:t>12</a:t>
            </a:r>
            <a:r>
              <a:rPr lang="zh-CN" altLang="en-US" sz="1600" dirty="0"/>
              <a:t>、</a:t>
            </a:r>
            <a:r>
              <a:rPr lang="en-US" altLang="zh-CN" sz="1600" dirty="0"/>
              <a:t>0</a:t>
            </a:r>
            <a:r>
              <a:rPr lang="zh-CN" altLang="en-US" sz="1600" dirty="0"/>
              <a:t>、</a:t>
            </a:r>
            <a:r>
              <a:rPr lang="en-US" altLang="zh-CN" sz="1600" dirty="0"/>
              <a:t>-3</a:t>
            </a:r>
            <a:r>
              <a:rPr lang="zh-CN" altLang="en-US" sz="1600" dirty="0"/>
              <a:t>、</a:t>
            </a:r>
            <a:r>
              <a:rPr lang="en-US" altLang="zh-CN" sz="1600" dirty="0">
                <a:solidFill>
                  <a:srgbClr val="C00000"/>
                </a:solidFill>
              </a:rPr>
              <a:t>012</a:t>
            </a:r>
            <a:r>
              <a:rPr lang="zh-CN" altLang="en-US" sz="1600" dirty="0"/>
              <a:t>、</a:t>
            </a:r>
            <a:r>
              <a:rPr lang="en-US" altLang="zh-CN" sz="1600" dirty="0">
                <a:solidFill>
                  <a:srgbClr val="C00000"/>
                </a:solidFill>
              </a:rPr>
              <a:t>0x12</a:t>
            </a:r>
            <a:r>
              <a:rPr lang="zh-CN" altLang="en-US" sz="1600" dirty="0"/>
              <a:t>为整型常量）</a:t>
            </a:r>
            <a:endParaRPr lang="en-US" altLang="zh-CN" sz="1600" dirty="0"/>
          </a:p>
          <a:p>
            <a:pPr marL="1371600" lvl="2" indent="-3429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zh-CN" altLang="en-US" sz="1600" dirty="0">
                <a:solidFill>
                  <a:srgbClr val="C00000"/>
                </a:solidFill>
              </a:rPr>
              <a:t>实型常量</a:t>
            </a:r>
            <a:r>
              <a:rPr lang="zh-CN" altLang="en-US" sz="1600" dirty="0"/>
              <a:t>（如：</a:t>
            </a:r>
            <a:r>
              <a:rPr lang="en-US" altLang="zh-CN" sz="1600" dirty="0"/>
              <a:t>4.6</a:t>
            </a:r>
            <a:r>
              <a:rPr lang="zh-CN" altLang="en-US" sz="1600" dirty="0"/>
              <a:t>、</a:t>
            </a:r>
            <a:r>
              <a:rPr lang="en-US" altLang="zh-CN" sz="1600" dirty="0"/>
              <a:t>-1.23</a:t>
            </a:r>
            <a:r>
              <a:rPr lang="zh-CN" altLang="en-US" sz="1600" dirty="0"/>
              <a:t>、</a:t>
            </a:r>
            <a:r>
              <a:rPr lang="en-US" altLang="zh-CN" sz="1600" dirty="0"/>
              <a:t>1.3E-6 </a:t>
            </a:r>
            <a:r>
              <a:rPr lang="zh-CN" altLang="en-US" sz="1600" dirty="0"/>
              <a:t>等为实型常量）</a:t>
            </a:r>
            <a:endParaRPr lang="en-US" altLang="zh-CN" sz="1600" dirty="0"/>
          </a:p>
          <a:p>
            <a:pPr marL="1371600" lvl="2" indent="-3429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zh-CN" altLang="en-US" sz="1600" dirty="0">
                <a:solidFill>
                  <a:srgbClr val="C00000"/>
                </a:solidFill>
              </a:rPr>
              <a:t>字符常量</a:t>
            </a:r>
            <a:r>
              <a:rPr lang="zh-CN" altLang="en-US" sz="1600" dirty="0"/>
              <a:t>（如</a:t>
            </a:r>
            <a:r>
              <a:rPr lang="zh-CN" altLang="en-US" sz="1600" dirty="0" smtClean="0"/>
              <a:t>：</a:t>
            </a:r>
            <a:r>
              <a:rPr lang="en-US" altLang="zh-CN" sz="1600" dirty="0"/>
              <a:t> </a:t>
            </a:r>
            <a:r>
              <a:rPr lang="en-US" altLang="zh-CN" sz="1600" dirty="0" smtClean="0"/>
              <a:t>'a'</a:t>
            </a:r>
            <a:r>
              <a:rPr lang="zh-CN" altLang="en-US" sz="1600" dirty="0" smtClean="0"/>
              <a:t>为</a:t>
            </a:r>
            <a:r>
              <a:rPr lang="zh-CN" altLang="en-US" sz="1600" dirty="0"/>
              <a:t>字符常量， </a:t>
            </a:r>
            <a:r>
              <a:rPr lang="en-US" altLang="zh-CN" sz="1600" dirty="0" smtClean="0"/>
              <a:t>'\n' </a:t>
            </a:r>
            <a:r>
              <a:rPr lang="zh-CN" altLang="en-US" sz="1600" dirty="0"/>
              <a:t>、 </a:t>
            </a:r>
            <a:r>
              <a:rPr lang="en-US" altLang="zh-CN" sz="1600" dirty="0" smtClean="0"/>
              <a:t>'\007' </a:t>
            </a:r>
            <a:r>
              <a:rPr lang="zh-CN" altLang="en-US" sz="1600" dirty="0"/>
              <a:t>、 </a:t>
            </a:r>
            <a:r>
              <a:rPr lang="en-US" altLang="zh-CN" sz="1600" dirty="0" smtClean="0"/>
              <a:t>'\0x41' </a:t>
            </a:r>
            <a:r>
              <a:rPr lang="zh-CN" altLang="en-US" sz="1600" dirty="0" smtClean="0"/>
              <a:t>、 </a:t>
            </a:r>
            <a:r>
              <a:rPr lang="en-US" altLang="zh-CN" sz="1600" dirty="0" smtClean="0"/>
              <a:t>'\0' </a:t>
            </a:r>
            <a:r>
              <a:rPr lang="zh-CN" altLang="en-US" sz="1600" dirty="0" smtClean="0"/>
              <a:t>为数值</a:t>
            </a:r>
            <a:r>
              <a:rPr lang="en-US" altLang="zh-CN" sz="1600" dirty="0" smtClean="0"/>
              <a:t>0</a:t>
            </a:r>
            <a:r>
              <a:rPr lang="zh-CN" altLang="en-US" sz="1600" dirty="0" smtClean="0"/>
              <a:t>，</a:t>
            </a:r>
            <a:r>
              <a:rPr lang="zh-CN" altLang="en-US" sz="1600" dirty="0"/>
              <a:t>也为字符常量 ， </a:t>
            </a:r>
            <a:r>
              <a:rPr lang="en-US" altLang="zh-CN" sz="1600" dirty="0" smtClean="0"/>
              <a:t>"AB"</a:t>
            </a:r>
            <a:r>
              <a:rPr lang="zh-CN" altLang="en-US" sz="1600" dirty="0" smtClean="0"/>
              <a:t>为</a:t>
            </a:r>
            <a:r>
              <a:rPr lang="zh-CN" altLang="en-US" sz="1600" dirty="0"/>
              <a:t>字符串常量）</a:t>
            </a:r>
            <a:endParaRPr lang="en-US" altLang="zh-CN" sz="1600" dirty="0"/>
          </a:p>
          <a:p>
            <a:pPr marL="971550" lvl="1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n"/>
            </a:pPr>
            <a:r>
              <a:rPr lang="zh-CN" altLang="en-US" sz="1800" b="1" dirty="0">
                <a:solidFill>
                  <a:srgbClr val="0303DF"/>
                </a:solidFill>
              </a:rPr>
              <a:t>符号常量</a:t>
            </a:r>
            <a:endParaRPr lang="en-US" altLang="zh-CN" sz="1800" b="1" dirty="0">
              <a:solidFill>
                <a:srgbClr val="0303DF"/>
              </a:solidFill>
            </a:endParaRPr>
          </a:p>
          <a:p>
            <a:pPr marL="1371600" lvl="2" indent="-3429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zh-CN" altLang="en-US" sz="1600" dirty="0"/>
              <a:t>用一个</a:t>
            </a:r>
            <a:r>
              <a:rPr lang="zh-CN" altLang="en-US" sz="1600" b="1" dirty="0">
                <a:solidFill>
                  <a:srgbClr val="006600"/>
                </a:solidFill>
              </a:rPr>
              <a:t>标识符</a:t>
            </a:r>
            <a:r>
              <a:rPr lang="zh-CN" altLang="en-US" sz="1600" dirty="0"/>
              <a:t>来表示常量，一般使用</a:t>
            </a:r>
            <a:r>
              <a:rPr lang="en-US" altLang="zh-CN" sz="1600" b="1" dirty="0" err="1">
                <a:solidFill>
                  <a:srgbClr val="006600"/>
                </a:solidFill>
              </a:rPr>
              <a:t>const</a:t>
            </a:r>
            <a:r>
              <a:rPr lang="zh-CN" altLang="en-US" sz="1600" dirty="0"/>
              <a:t>来指明，或</a:t>
            </a:r>
            <a:r>
              <a:rPr lang="zh-CN" altLang="en-US" sz="1600" b="1" dirty="0">
                <a:solidFill>
                  <a:srgbClr val="006600"/>
                </a:solidFill>
              </a:rPr>
              <a:t>定义宏</a:t>
            </a:r>
            <a:endParaRPr lang="en-US" altLang="zh-CN" sz="1600" b="1" dirty="0">
              <a:solidFill>
                <a:srgbClr val="006600"/>
              </a:solidFill>
            </a:endParaRPr>
          </a:p>
          <a:p>
            <a:pPr marL="1714500" lvl="3" indent="-342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rgbClr val="C00000"/>
                </a:solidFill>
              </a:rPr>
              <a:t>const</a:t>
            </a:r>
            <a:r>
              <a:rPr lang="en-US" altLang="zh-CN" sz="1400" dirty="0"/>
              <a:t> float </a:t>
            </a:r>
            <a:r>
              <a:rPr lang="en-US" altLang="zh-CN" sz="1400" dirty="0">
                <a:solidFill>
                  <a:srgbClr val="0000CC"/>
                </a:solidFill>
              </a:rPr>
              <a:t>PI</a:t>
            </a:r>
            <a:r>
              <a:rPr lang="en-US" altLang="zh-CN" sz="1400" dirty="0"/>
              <a:t>=3.141592;</a:t>
            </a:r>
          </a:p>
          <a:p>
            <a:pPr marL="1714500" lvl="3" indent="-342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1400" dirty="0" err="1">
                <a:solidFill>
                  <a:srgbClr val="C00000"/>
                </a:solidFill>
              </a:rPr>
              <a:t>const</a:t>
            </a:r>
            <a:r>
              <a:rPr lang="en-US" altLang="zh-CN" sz="1400" dirty="0">
                <a:solidFill>
                  <a:srgbClr val="C00000"/>
                </a:solidFill>
              </a:rPr>
              <a:t> </a:t>
            </a:r>
            <a:r>
              <a:rPr lang="en-US" altLang="zh-CN" sz="1400" dirty="0" err="1"/>
              <a:t>int</a:t>
            </a:r>
            <a:r>
              <a:rPr lang="en-US" altLang="zh-CN" sz="1400" dirty="0"/>
              <a:t> </a:t>
            </a:r>
            <a:r>
              <a:rPr lang="en-US" altLang="zh-CN" sz="1400" dirty="0">
                <a:solidFill>
                  <a:srgbClr val="0000CC"/>
                </a:solidFill>
              </a:rPr>
              <a:t>MAX_SIZE</a:t>
            </a:r>
            <a:r>
              <a:rPr lang="en-US" altLang="zh-CN" sz="1400" dirty="0"/>
              <a:t>=256;  </a:t>
            </a:r>
            <a:endParaRPr lang="en-US" altLang="zh-CN" sz="1400" dirty="0" smtClean="0">
              <a:solidFill>
                <a:srgbClr val="7030A0"/>
              </a:solidFill>
            </a:endParaRPr>
          </a:p>
          <a:p>
            <a:pPr marL="51435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n"/>
            </a:pPr>
            <a:r>
              <a:rPr lang="zh-CN" altLang="en-US" sz="2000" dirty="0" smtClean="0"/>
              <a:t>   </a:t>
            </a:r>
            <a:r>
              <a:rPr lang="zh-CN" altLang="en-US" sz="2000" b="1" dirty="0" smtClean="0">
                <a:solidFill>
                  <a:srgbClr val="7030A0"/>
                </a:solidFill>
              </a:rPr>
              <a:t>习惯上</a:t>
            </a:r>
            <a:r>
              <a:rPr lang="zh-CN" altLang="en-US" sz="2000" b="1" dirty="0" smtClean="0"/>
              <a:t>，常量标识符使用</a:t>
            </a:r>
            <a:r>
              <a:rPr lang="zh-CN" altLang="en-US" sz="2000" b="1" u="sng" dirty="0" smtClean="0">
                <a:solidFill>
                  <a:srgbClr val="0000CC"/>
                </a:solidFill>
              </a:rPr>
              <a:t>大写字母</a:t>
            </a:r>
            <a:r>
              <a:rPr lang="zh-CN" altLang="en-US" sz="2000" b="1" dirty="0" smtClean="0"/>
              <a:t>定义；</a:t>
            </a:r>
            <a:endParaRPr lang="en-US" altLang="zh-CN" sz="2000" b="1" dirty="0" smtClean="0"/>
          </a:p>
          <a:p>
            <a:pPr marL="51435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n"/>
            </a:pPr>
            <a:r>
              <a:rPr lang="zh-CN" altLang="en-US" sz="2000" dirty="0" smtClean="0"/>
              <a:t>   </a:t>
            </a:r>
            <a:r>
              <a:rPr lang="zh-CN" altLang="en-US" sz="2000" dirty="0"/>
              <a:t>具有含义清楚、见名知意、修改方便、一改全改的优点</a:t>
            </a:r>
            <a:r>
              <a:rPr lang="en-US" altLang="zh-CN" sz="2000" dirty="0"/>
              <a:t>;</a:t>
            </a:r>
          </a:p>
          <a:p>
            <a:pPr marL="857250" indent="-3429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n"/>
            </a:pPr>
            <a:r>
              <a:rPr lang="zh-CN" altLang="en-US" sz="2000" b="1" dirty="0">
                <a:solidFill>
                  <a:srgbClr val="FF0000"/>
                </a:solidFill>
              </a:rPr>
              <a:t>常量</a:t>
            </a:r>
            <a:r>
              <a:rPr lang="en-US" altLang="zh-CN" sz="2000" b="1" dirty="0">
                <a:solidFill>
                  <a:srgbClr val="FF0000"/>
                </a:solidFill>
              </a:rPr>
              <a:t>PI</a:t>
            </a:r>
            <a:r>
              <a:rPr lang="zh-CN" altLang="en-US" sz="2000" b="1" dirty="0">
                <a:solidFill>
                  <a:srgbClr val="FF0000"/>
                </a:solidFill>
              </a:rPr>
              <a:t>、</a:t>
            </a:r>
            <a:r>
              <a:rPr lang="en-US" altLang="zh-CN" sz="2000" b="1" dirty="0">
                <a:solidFill>
                  <a:srgbClr val="FF0000"/>
                </a:solidFill>
              </a:rPr>
              <a:t>MAX_SIZE</a:t>
            </a:r>
            <a:r>
              <a:rPr lang="zh-CN" altLang="en-US" sz="2000" b="1" dirty="0" smtClean="0">
                <a:solidFill>
                  <a:srgbClr val="FF0000"/>
                </a:solidFill>
              </a:rPr>
              <a:t>在声明之后，</a:t>
            </a:r>
            <a:r>
              <a:rPr lang="zh-CN" altLang="en-US" sz="2000" b="1" dirty="0">
                <a:solidFill>
                  <a:srgbClr val="FF0000"/>
                </a:solidFill>
              </a:rPr>
              <a:t>其值不能改变</a:t>
            </a:r>
            <a:r>
              <a:rPr lang="en-US" altLang="zh-CN" sz="2000" b="1" dirty="0" smtClean="0">
                <a:solidFill>
                  <a:srgbClr val="FF0000"/>
                </a:solidFill>
              </a:rPr>
              <a:t>;</a:t>
            </a:r>
            <a:endParaRPr lang="en-US" altLang="zh-CN" sz="2000" b="1" dirty="0">
              <a:solidFill>
                <a:srgbClr val="FF0000"/>
              </a:solidFill>
            </a:endParaRPr>
          </a:p>
          <a:p>
            <a:pPr marL="1485900" lvl="1">
              <a:lnSpc>
                <a:spcPct val="100000"/>
              </a:lnSpc>
              <a:spcBef>
                <a:spcPts val="600"/>
              </a:spcBef>
            </a:pPr>
            <a:r>
              <a:rPr lang="zh-CN" altLang="en-US" sz="1600" dirty="0">
                <a:sym typeface="Arial" panose="020B0604020202020204" pitchFamily="34" charset="0"/>
              </a:rPr>
              <a:t>如：后续的程序中</a:t>
            </a:r>
            <a:r>
              <a:rPr lang="zh-CN" altLang="en-US" sz="1600" dirty="0" smtClean="0">
                <a:sym typeface="Arial" panose="020B0604020202020204" pitchFamily="34" charset="0"/>
              </a:rPr>
              <a:t>，</a:t>
            </a:r>
            <a:r>
              <a:rPr lang="zh-CN" altLang="en-US" sz="1600" dirty="0" smtClean="0">
                <a:solidFill>
                  <a:srgbClr val="0000CC"/>
                </a:solidFill>
                <a:sym typeface="Arial" panose="020B0604020202020204" pitchFamily="34" charset="0"/>
              </a:rPr>
              <a:t> </a:t>
            </a:r>
            <a:r>
              <a:rPr lang="en-US" altLang="zh-CN" sz="1600" dirty="0" smtClean="0">
                <a:solidFill>
                  <a:srgbClr val="0000CC"/>
                </a:solidFill>
                <a:sym typeface="Arial" panose="020B0604020202020204" pitchFamily="34" charset="0"/>
              </a:rPr>
              <a:t>PI=3.14, </a:t>
            </a:r>
            <a:r>
              <a:rPr lang="en-US" altLang="zh-CN" sz="1600" dirty="0" smtClean="0">
                <a:solidFill>
                  <a:srgbClr val="0000CC"/>
                </a:solidFill>
              </a:rPr>
              <a:t>MAX_SIZE=128</a:t>
            </a:r>
            <a:r>
              <a:rPr lang="zh-CN" altLang="en-US" sz="1600" dirty="0" smtClean="0">
                <a:solidFill>
                  <a:srgbClr val="0000CC"/>
                </a:solidFill>
              </a:rPr>
              <a:t>均不允许；</a:t>
            </a:r>
            <a:endParaRPr lang="zh-CN" altLang="en-US" sz="1600" dirty="0">
              <a:sym typeface="Arial" panose="020B0604020202020204" pitchFamily="34" charset="0"/>
            </a:endParaRPr>
          </a:p>
          <a:p>
            <a:pPr>
              <a:lnSpc>
                <a:spcPct val="80000"/>
              </a:lnSpc>
              <a:spcBef>
                <a:spcPts val="600"/>
              </a:spcBef>
              <a:buFontTx/>
              <a:buNone/>
            </a:pPr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2" name="圆角矩形标注 1"/>
          <p:cNvSpPr/>
          <p:nvPr/>
        </p:nvSpPr>
        <p:spPr bwMode="auto">
          <a:xfrm>
            <a:off x="2712757" y="3483785"/>
            <a:ext cx="3507971" cy="340820"/>
          </a:xfrm>
          <a:prstGeom prst="wedgeRoundRectCallout">
            <a:avLst>
              <a:gd name="adj1" fmla="val -34818"/>
              <a:gd name="adj2" fmla="val 70051"/>
              <a:gd name="adj3" fmla="val 16667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zh-CN" altLang="en-US" sz="1400" b="0" i="0" u="none" strike="noStrike" cap="none" normalizeH="0" baseline="0" dirty="0" smtClean="0">
                <a:ln>
                  <a:noFill/>
                </a:ln>
                <a:solidFill>
                  <a:srgbClr val="0033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常量标识符的命名规则同变量的命名规则</a:t>
            </a:r>
          </a:p>
        </p:txBody>
      </p:sp>
    </p:spTree>
    <p:extLst>
      <p:ext uri="{BB962C8B-B14F-4D97-AF65-F5344CB8AC3E}">
        <p14:creationId xmlns:p14="http://schemas.microsoft.com/office/powerpoint/2010/main" val="3442155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C00000"/>
                </a:solidFill>
              </a:rPr>
              <a:t>指针变量</a:t>
            </a:r>
            <a:r>
              <a:rPr lang="en-US" altLang="zh-CN" dirty="0">
                <a:solidFill>
                  <a:srgbClr val="C00000"/>
                </a:solidFill>
              </a:rPr>
              <a:t>p=</a:t>
            </a:r>
            <a:r>
              <a:rPr lang="en-US" altLang="zh-CN" dirty="0" err="1">
                <a:solidFill>
                  <a:srgbClr val="C00000"/>
                </a:solidFill>
              </a:rPr>
              <a:t>p+n</a:t>
            </a:r>
            <a:r>
              <a:rPr lang="zh-CN" altLang="en-US" dirty="0">
                <a:solidFill>
                  <a:srgbClr val="C00000"/>
                </a:solidFill>
              </a:rPr>
              <a:t>的含义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5774" y="935558"/>
            <a:ext cx="5732146" cy="5090338"/>
          </a:xfrm>
        </p:spPr>
        <p:txBody>
          <a:bodyPr/>
          <a:lstStyle/>
          <a:p>
            <a:pPr marL="182250" indent="-3429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n"/>
            </a:pPr>
            <a:r>
              <a:rPr lang="en-US" altLang="zh-CN" sz="2000" dirty="0" err="1" smtClean="0">
                <a:solidFill>
                  <a:srgbClr val="080808"/>
                </a:solidFill>
              </a:rPr>
              <a:t>int</a:t>
            </a:r>
            <a:r>
              <a:rPr lang="en-US" altLang="zh-CN" sz="2000" dirty="0" smtClean="0">
                <a:solidFill>
                  <a:srgbClr val="080808"/>
                </a:solidFill>
              </a:rPr>
              <a:t> a=5,b=6,c=7;  //</a:t>
            </a:r>
            <a:r>
              <a:rPr lang="zh-CN" altLang="en-US" sz="2000" b="1" dirty="0" smtClean="0">
                <a:solidFill>
                  <a:srgbClr val="080808"/>
                </a:solidFill>
              </a:rPr>
              <a:t>假设</a:t>
            </a:r>
            <a:r>
              <a:rPr lang="zh-CN" altLang="en-US" sz="2000" dirty="0" smtClean="0">
                <a:solidFill>
                  <a:srgbClr val="080808"/>
                </a:solidFill>
              </a:rPr>
              <a:t>变量的存储单元如图所示</a:t>
            </a:r>
            <a:endParaRPr lang="en-US" altLang="zh-CN" sz="2000" dirty="0" smtClean="0">
              <a:solidFill>
                <a:srgbClr val="080808"/>
              </a:solidFill>
            </a:endParaRPr>
          </a:p>
          <a:p>
            <a:pPr marL="182250" indent="-3429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n"/>
            </a:pPr>
            <a:r>
              <a:rPr lang="en-US" altLang="zh-CN" sz="2000" dirty="0" err="1">
                <a:solidFill>
                  <a:srgbClr val="080808"/>
                </a:solidFill>
              </a:rPr>
              <a:t>i</a:t>
            </a:r>
            <a:r>
              <a:rPr lang="en-US" altLang="zh-CN" sz="2000" dirty="0" err="1" smtClean="0">
                <a:solidFill>
                  <a:srgbClr val="080808"/>
                </a:solidFill>
              </a:rPr>
              <a:t>nt</a:t>
            </a:r>
            <a:r>
              <a:rPr lang="en-US" altLang="zh-CN" sz="2000" dirty="0" smtClean="0">
                <a:solidFill>
                  <a:srgbClr val="080808"/>
                </a:solidFill>
              </a:rPr>
              <a:t> *p;    //</a:t>
            </a:r>
            <a:r>
              <a:rPr lang="zh-CN" altLang="en-US" sz="2000" dirty="0" smtClean="0">
                <a:solidFill>
                  <a:srgbClr val="080808"/>
                </a:solidFill>
              </a:rPr>
              <a:t>定义一个指向整型数据的指针变量</a:t>
            </a:r>
            <a:endParaRPr lang="en-US" altLang="zh-CN" sz="2000" dirty="0" smtClean="0">
              <a:solidFill>
                <a:srgbClr val="080808"/>
              </a:solidFill>
            </a:endParaRPr>
          </a:p>
          <a:p>
            <a:pPr marL="182250" indent="-3429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n"/>
            </a:pPr>
            <a:r>
              <a:rPr lang="en-US" altLang="zh-CN" sz="2000" dirty="0" smtClean="0">
                <a:solidFill>
                  <a:srgbClr val="080808"/>
                </a:solidFill>
              </a:rPr>
              <a:t>p=&amp;a;    //</a:t>
            </a:r>
            <a:r>
              <a:rPr lang="en-US" altLang="zh-CN" sz="2000" dirty="0" err="1" smtClean="0">
                <a:solidFill>
                  <a:srgbClr val="080808"/>
                </a:solidFill>
              </a:rPr>
              <a:t>p</a:t>
            </a:r>
            <a:r>
              <a:rPr lang="en-US" altLang="zh-CN" sz="2000" dirty="0" err="1" smtClean="0">
                <a:solidFill>
                  <a:srgbClr val="080808"/>
                </a:solidFill>
                <a:sym typeface="Wingdings" panose="05000000000000000000" pitchFamily="2" charset="2"/>
              </a:rPr>
              <a:t></a:t>
            </a:r>
            <a:r>
              <a:rPr lang="en-US" altLang="zh-CN" sz="2000" dirty="0" err="1" smtClean="0">
                <a:solidFill>
                  <a:srgbClr val="080808"/>
                </a:solidFill>
              </a:rPr>
              <a:t>a</a:t>
            </a:r>
            <a:endParaRPr lang="en-US" altLang="zh-CN" sz="2000" dirty="0" smtClean="0">
              <a:solidFill>
                <a:srgbClr val="080808"/>
              </a:solidFill>
            </a:endParaRPr>
          </a:p>
          <a:p>
            <a:pPr marL="182250" indent="-3429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n"/>
            </a:pPr>
            <a:r>
              <a:rPr lang="en-US" altLang="zh-CN" sz="2200" dirty="0" smtClean="0"/>
              <a:t>p=p+1</a:t>
            </a:r>
          </a:p>
          <a:p>
            <a:pPr marL="753750" lvl="1" indent="-28575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 sz="1800" dirty="0" smtClean="0"/>
              <a:t>如果此时</a:t>
            </a:r>
            <a:r>
              <a:rPr lang="en-US" altLang="zh-CN" sz="1800" dirty="0" smtClean="0"/>
              <a:t>p=1001</a:t>
            </a:r>
            <a:r>
              <a:rPr lang="zh-CN" altLang="en-US" sz="1800" dirty="0" smtClean="0"/>
              <a:t>，</a:t>
            </a:r>
            <a:r>
              <a:rPr lang="en-US" altLang="zh-CN" sz="1800" dirty="0" smtClean="0"/>
              <a:t>(</a:t>
            </a:r>
            <a:r>
              <a:rPr lang="zh-CN" altLang="en-US" sz="1800" dirty="0" smtClean="0"/>
              <a:t>*</a:t>
            </a:r>
            <a:r>
              <a:rPr lang="en-US" altLang="zh-CN" sz="1800" dirty="0" smtClean="0"/>
              <a:t>p)</a:t>
            </a:r>
            <a:r>
              <a:rPr lang="zh-CN" altLang="en-US" sz="1800" dirty="0" smtClean="0"/>
              <a:t> 无意义</a:t>
            </a:r>
            <a:endParaRPr lang="en-US" altLang="zh-CN" sz="1800" dirty="0" smtClean="0"/>
          </a:p>
          <a:p>
            <a:pPr marL="753750" lvl="1" indent="-28575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 sz="1800" dirty="0" smtClean="0"/>
              <a:t>如果此时</a:t>
            </a:r>
            <a:r>
              <a:rPr lang="en-US" altLang="zh-CN" sz="1800" dirty="0" smtClean="0"/>
              <a:t>p=1004</a:t>
            </a:r>
            <a:r>
              <a:rPr lang="zh-CN" altLang="en-US" sz="1800" dirty="0" smtClean="0"/>
              <a:t>，</a:t>
            </a:r>
            <a:r>
              <a:rPr lang="en-US" altLang="zh-CN" sz="1800" dirty="0" smtClean="0"/>
              <a:t>(*p)</a:t>
            </a:r>
            <a:r>
              <a:rPr lang="zh-CN" altLang="en-US" sz="1800" dirty="0" smtClean="0"/>
              <a:t>才有意义</a:t>
            </a:r>
            <a:endParaRPr lang="en-US" altLang="zh-CN" sz="1800" dirty="0" smtClean="0"/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n"/>
            </a:pPr>
            <a:r>
              <a:rPr lang="zh-CN" altLang="en-US" sz="2000" dirty="0" smtClean="0"/>
              <a:t>同理</a:t>
            </a:r>
            <a:endParaRPr lang="en-US" altLang="zh-CN" sz="2000" dirty="0" smtClean="0"/>
          </a:p>
          <a:p>
            <a:pPr marL="914400" lvl="1" indent="-28575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en-US" altLang="zh-CN" sz="1800" dirty="0">
                <a:solidFill>
                  <a:srgbClr val="080808"/>
                </a:solidFill>
              </a:rPr>
              <a:t>p=&amp;a;</a:t>
            </a:r>
            <a:endParaRPr lang="en-US" altLang="zh-CN" sz="1800" dirty="0" smtClean="0"/>
          </a:p>
          <a:p>
            <a:pPr marL="914400" lvl="1" indent="-28575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en-US" altLang="zh-CN" sz="1800" dirty="0" smtClean="0"/>
              <a:t>p=p+2</a:t>
            </a:r>
            <a:r>
              <a:rPr lang="zh-CN" altLang="en-US" sz="1800" dirty="0" smtClean="0"/>
              <a:t>，</a:t>
            </a:r>
            <a:r>
              <a:rPr lang="en-US" altLang="zh-CN" sz="1800" dirty="0" smtClean="0"/>
              <a:t>p</a:t>
            </a:r>
            <a:r>
              <a:rPr lang="zh-CN" altLang="en-US" sz="1800" dirty="0" smtClean="0"/>
              <a:t>指向</a:t>
            </a:r>
            <a:r>
              <a:rPr lang="en-US" altLang="zh-CN" sz="1800" dirty="0" smtClean="0"/>
              <a:t>1008</a:t>
            </a:r>
            <a:r>
              <a:rPr lang="zh-CN" altLang="en-US" sz="1800" dirty="0" smtClean="0"/>
              <a:t>才有意义</a:t>
            </a:r>
            <a:endParaRPr lang="en-US" altLang="zh-CN" sz="1800" dirty="0"/>
          </a:p>
          <a:p>
            <a:pPr marL="252000" indent="-252000" eaLnBrk="1" hangingPunct="1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endParaRPr lang="en-US" altLang="zh-CN" sz="1800" b="1" dirty="0"/>
          </a:p>
          <a:p>
            <a:pPr marL="252000" indent="-252000" eaLnBrk="1" hangingPunct="1">
              <a:buFont typeface="Wingdings" panose="05000000000000000000" pitchFamily="2" charset="2"/>
              <a:buChar char="l"/>
            </a:pPr>
            <a:endParaRPr lang="zh-CN" altLang="en-US" sz="2000" dirty="0">
              <a:solidFill>
                <a:srgbClr val="006600"/>
              </a:solidFill>
            </a:endParaRPr>
          </a:p>
          <a:p>
            <a:pPr marL="252000" indent="-252000">
              <a:buFont typeface="Wingdings" panose="05000000000000000000" pitchFamily="2" charset="2"/>
              <a:buChar char="l"/>
            </a:pPr>
            <a:endParaRPr lang="zh-CN" altLang="en-US" dirty="0"/>
          </a:p>
        </p:txBody>
      </p:sp>
      <p:graphicFrame>
        <p:nvGraphicFramePr>
          <p:cNvPr id="7" name="表格 6"/>
          <p:cNvGraphicFramePr>
            <a:graphicFrameLocks noGrp="1"/>
          </p:cNvGraphicFramePr>
          <p:nvPr/>
        </p:nvGraphicFramePr>
        <p:xfrm>
          <a:off x="6327647" y="1111504"/>
          <a:ext cx="2057401" cy="4876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0081">
                  <a:extLst>
                    <a:ext uri="{9D8B030D-6E8A-4147-A177-3AD203B41FA5}">
                      <a16:colId xmlns:a16="http://schemas.microsoft.com/office/drawing/2014/main" val="1621741432"/>
                    </a:ext>
                  </a:extLst>
                </a:gridCol>
                <a:gridCol w="1048280">
                  <a:extLst>
                    <a:ext uri="{9D8B030D-6E8A-4147-A177-3AD203B41FA5}">
                      <a16:colId xmlns:a16="http://schemas.microsoft.com/office/drawing/2014/main" val="2741349269"/>
                    </a:ext>
                  </a:extLst>
                </a:gridCol>
                <a:gridCol w="369040">
                  <a:extLst>
                    <a:ext uri="{9D8B030D-6E8A-4147-A177-3AD203B41FA5}">
                      <a16:colId xmlns:a16="http://schemas.microsoft.com/office/drawing/2014/main" val="2774784421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endParaRPr lang="zh-CN" alt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911519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r>
                        <a:rPr lang="en-US" altLang="zh-CN" sz="1400" dirty="0" smtClean="0">
                          <a:solidFill>
                            <a:srgbClr val="000000"/>
                          </a:solidFill>
                        </a:rPr>
                        <a:t>1000</a:t>
                      </a:r>
                      <a:endParaRPr lang="zh-CN" alt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solidFill>
                            <a:srgbClr val="000000"/>
                          </a:solidFill>
                        </a:rPr>
                        <a:t>5</a:t>
                      </a:r>
                      <a:endParaRPr lang="zh-CN" alt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>
                          <a:solidFill>
                            <a:srgbClr val="000000"/>
                          </a:solidFill>
                        </a:rPr>
                        <a:t>a</a:t>
                      </a:r>
                      <a:endParaRPr lang="zh-CN" alt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309571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r>
                        <a:rPr lang="en-US" altLang="zh-CN" sz="1400" dirty="0" smtClean="0">
                          <a:solidFill>
                            <a:srgbClr val="000000"/>
                          </a:solidFill>
                        </a:rPr>
                        <a:t>1001</a:t>
                      </a:r>
                      <a:endParaRPr lang="zh-CN" alt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solidFill>
                            <a:srgbClr val="000000"/>
                          </a:solidFill>
                        </a:rPr>
                        <a:t>0</a:t>
                      </a:r>
                      <a:endParaRPr lang="zh-CN" alt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5879380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r>
                        <a:rPr lang="en-US" altLang="zh-CN" sz="1400" dirty="0" smtClean="0">
                          <a:solidFill>
                            <a:srgbClr val="000000"/>
                          </a:solidFill>
                        </a:rPr>
                        <a:t>1002</a:t>
                      </a:r>
                      <a:endParaRPr lang="zh-CN" alt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solidFill>
                            <a:srgbClr val="000000"/>
                          </a:solidFill>
                        </a:rPr>
                        <a:t>0</a:t>
                      </a:r>
                      <a:endParaRPr lang="zh-CN" alt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064592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r>
                        <a:rPr lang="en-US" altLang="zh-CN" sz="1400" dirty="0" smtClean="0">
                          <a:solidFill>
                            <a:srgbClr val="000000"/>
                          </a:solidFill>
                        </a:rPr>
                        <a:t>1003</a:t>
                      </a:r>
                      <a:endParaRPr lang="zh-CN" alt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solidFill>
                            <a:srgbClr val="000000"/>
                          </a:solidFill>
                        </a:rPr>
                        <a:t>0</a:t>
                      </a:r>
                      <a:endParaRPr lang="zh-CN" alt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9336436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r>
                        <a:rPr lang="en-US" altLang="zh-CN" sz="1400" dirty="0" smtClean="0">
                          <a:solidFill>
                            <a:srgbClr val="000000"/>
                          </a:solidFill>
                        </a:rPr>
                        <a:t>1004</a:t>
                      </a:r>
                      <a:endParaRPr lang="zh-CN" alt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solidFill>
                            <a:srgbClr val="000000"/>
                          </a:solidFill>
                        </a:rPr>
                        <a:t>6</a:t>
                      </a:r>
                      <a:endParaRPr lang="zh-CN" alt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>
                          <a:solidFill>
                            <a:srgbClr val="000000"/>
                          </a:solidFill>
                        </a:rPr>
                        <a:t>b</a:t>
                      </a:r>
                      <a:endParaRPr lang="zh-CN" alt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53319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r>
                        <a:rPr lang="en-US" altLang="zh-CN" sz="1400" dirty="0" smtClean="0">
                          <a:solidFill>
                            <a:srgbClr val="000000"/>
                          </a:solidFill>
                        </a:rPr>
                        <a:t>1005</a:t>
                      </a:r>
                      <a:endParaRPr lang="zh-CN" alt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solidFill>
                            <a:srgbClr val="000000"/>
                          </a:solidFill>
                        </a:rPr>
                        <a:t>0</a:t>
                      </a:r>
                      <a:endParaRPr lang="zh-CN" alt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282077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r>
                        <a:rPr lang="en-US" altLang="zh-CN" sz="1400" dirty="0" smtClean="0">
                          <a:solidFill>
                            <a:srgbClr val="000000"/>
                          </a:solidFill>
                        </a:rPr>
                        <a:t>1006</a:t>
                      </a:r>
                      <a:endParaRPr lang="zh-CN" alt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solidFill>
                            <a:srgbClr val="000000"/>
                          </a:solidFill>
                        </a:rPr>
                        <a:t>0</a:t>
                      </a:r>
                      <a:endParaRPr lang="zh-CN" alt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3900890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r>
                        <a:rPr lang="en-US" altLang="zh-CN" sz="1400" dirty="0" smtClean="0">
                          <a:solidFill>
                            <a:srgbClr val="000000"/>
                          </a:solidFill>
                        </a:rPr>
                        <a:t>1007</a:t>
                      </a:r>
                      <a:endParaRPr lang="zh-CN" alt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solidFill>
                            <a:srgbClr val="000000"/>
                          </a:solidFill>
                        </a:rPr>
                        <a:t>0</a:t>
                      </a:r>
                      <a:endParaRPr lang="zh-CN" alt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6629868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r>
                        <a:rPr lang="en-US" altLang="zh-CN" sz="1400" dirty="0" smtClean="0">
                          <a:solidFill>
                            <a:srgbClr val="000000"/>
                          </a:solidFill>
                        </a:rPr>
                        <a:t>1008</a:t>
                      </a:r>
                      <a:endParaRPr lang="zh-CN" alt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solidFill>
                            <a:srgbClr val="000000"/>
                          </a:solidFill>
                        </a:rPr>
                        <a:t>7</a:t>
                      </a:r>
                      <a:endParaRPr lang="zh-CN" alt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>
                          <a:solidFill>
                            <a:srgbClr val="000000"/>
                          </a:solidFill>
                        </a:rPr>
                        <a:t>c</a:t>
                      </a:r>
                      <a:endParaRPr lang="zh-CN" alt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7250115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r>
                        <a:rPr lang="en-US" altLang="zh-CN" sz="1400" dirty="0" smtClean="0">
                          <a:solidFill>
                            <a:srgbClr val="000000"/>
                          </a:solidFill>
                        </a:rPr>
                        <a:t>1009</a:t>
                      </a:r>
                      <a:endParaRPr lang="zh-CN" alt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solidFill>
                            <a:srgbClr val="000000"/>
                          </a:solidFill>
                        </a:rPr>
                        <a:t>0</a:t>
                      </a:r>
                      <a:endParaRPr lang="zh-CN" alt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218798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r>
                        <a:rPr lang="en-US" altLang="zh-CN" sz="1400" dirty="0" smtClean="0">
                          <a:solidFill>
                            <a:srgbClr val="000000"/>
                          </a:solidFill>
                        </a:rPr>
                        <a:t>1010</a:t>
                      </a:r>
                      <a:endParaRPr lang="zh-CN" alt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solidFill>
                            <a:srgbClr val="000000"/>
                          </a:solidFill>
                        </a:rPr>
                        <a:t>0</a:t>
                      </a:r>
                      <a:endParaRPr lang="zh-CN" alt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3727060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r>
                        <a:rPr lang="en-US" altLang="zh-CN" sz="1400" dirty="0" smtClean="0">
                          <a:solidFill>
                            <a:srgbClr val="000000"/>
                          </a:solidFill>
                        </a:rPr>
                        <a:t>1011</a:t>
                      </a:r>
                      <a:endParaRPr lang="zh-CN" alt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solidFill>
                            <a:srgbClr val="000000"/>
                          </a:solidFill>
                        </a:rPr>
                        <a:t>0</a:t>
                      </a:r>
                      <a:endParaRPr lang="zh-CN" alt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41800704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endParaRPr lang="zh-CN" alt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2593835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r>
                        <a:rPr lang="en-US" altLang="zh-CN" sz="1400" dirty="0" smtClean="0">
                          <a:solidFill>
                            <a:srgbClr val="000000"/>
                          </a:solidFill>
                        </a:rPr>
                        <a:t>2000</a:t>
                      </a:r>
                      <a:endParaRPr lang="zh-CN" alt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>
                          <a:solidFill>
                            <a:srgbClr val="000000"/>
                          </a:solidFill>
                        </a:rPr>
                        <a:t>p</a:t>
                      </a:r>
                      <a:endParaRPr lang="zh-CN" alt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321028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endParaRPr lang="zh-CN" alt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0033532"/>
                  </a:ext>
                </a:extLst>
              </a:tr>
            </a:tbl>
          </a:graphicData>
        </a:graphic>
      </p:graphicFrame>
      <p:sp>
        <p:nvSpPr>
          <p:cNvPr id="9" name="矩形 8"/>
          <p:cNvSpPr/>
          <p:nvPr/>
        </p:nvSpPr>
        <p:spPr bwMode="auto">
          <a:xfrm>
            <a:off x="6981317" y="5381610"/>
            <a:ext cx="1024128" cy="287670"/>
          </a:xfrm>
          <a:prstGeom prst="rect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lang="en-US" altLang="zh-CN" sz="1400" dirty="0">
                <a:solidFill>
                  <a:srgbClr val="000000"/>
                </a:solidFill>
                <a:latin typeface="+mn-lt"/>
                <a:ea typeface="+mn-ea"/>
              </a:rPr>
              <a:t>1000</a:t>
            </a:r>
            <a:endParaRPr lang="zh-CN" altLang="en-US" sz="140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10" name="矩形 9"/>
          <p:cNvSpPr/>
          <p:nvPr/>
        </p:nvSpPr>
        <p:spPr bwMode="auto">
          <a:xfrm>
            <a:off x="6981317" y="5391497"/>
            <a:ext cx="1024128" cy="28767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lang="en-US" altLang="zh-CN" sz="1400" dirty="0" smtClean="0">
                <a:solidFill>
                  <a:srgbClr val="000000"/>
                </a:solidFill>
                <a:latin typeface="+mn-lt"/>
                <a:ea typeface="+mn-ea"/>
              </a:rPr>
              <a:t>1004</a:t>
            </a:r>
            <a:endParaRPr lang="zh-CN" altLang="en-US" sz="140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11" name="矩形 10"/>
          <p:cNvSpPr/>
          <p:nvPr/>
        </p:nvSpPr>
        <p:spPr bwMode="auto">
          <a:xfrm>
            <a:off x="6981317" y="5391497"/>
            <a:ext cx="1024128" cy="28767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lang="en-US" altLang="zh-CN" sz="1400" dirty="0" smtClean="0">
                <a:solidFill>
                  <a:srgbClr val="000000"/>
                </a:solidFill>
                <a:latin typeface="+mn-lt"/>
                <a:ea typeface="+mn-ea"/>
              </a:rPr>
              <a:t>1008</a:t>
            </a:r>
            <a:endParaRPr lang="zh-CN" altLang="en-US" sz="1400" dirty="0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65729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</p:bld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C00000"/>
                </a:solidFill>
              </a:rPr>
              <a:t>指针变量</a:t>
            </a:r>
            <a:r>
              <a:rPr lang="en-US" altLang="zh-CN" dirty="0" smtClean="0">
                <a:solidFill>
                  <a:srgbClr val="C00000"/>
                </a:solidFill>
              </a:rPr>
              <a:t>p=</a:t>
            </a:r>
            <a:r>
              <a:rPr lang="en-US" altLang="zh-CN" dirty="0" err="1" smtClean="0">
                <a:solidFill>
                  <a:srgbClr val="C00000"/>
                </a:solidFill>
              </a:rPr>
              <a:t>p+n</a:t>
            </a:r>
            <a:r>
              <a:rPr lang="zh-CN" altLang="en-US" dirty="0" smtClean="0">
                <a:solidFill>
                  <a:srgbClr val="C00000"/>
                </a:solidFill>
              </a:rPr>
              <a:t>的</a:t>
            </a:r>
            <a:r>
              <a:rPr lang="zh-CN" altLang="en-US" dirty="0">
                <a:solidFill>
                  <a:srgbClr val="C00000"/>
                </a:solidFill>
              </a:rPr>
              <a:t>含义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775" y="1054894"/>
            <a:ext cx="5305425" cy="55054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6537" y="839789"/>
            <a:ext cx="3673030" cy="2040572"/>
          </a:xfrm>
          <a:prstGeom prst="rect">
            <a:avLst/>
          </a:prstGeom>
        </p:spPr>
      </p:pic>
      <p:sp>
        <p:nvSpPr>
          <p:cNvPr id="6" name="圆角矩形标注 5"/>
          <p:cNvSpPr/>
          <p:nvPr/>
        </p:nvSpPr>
        <p:spPr bwMode="auto">
          <a:xfrm>
            <a:off x="5791200" y="3319272"/>
            <a:ext cx="2493264" cy="356616"/>
          </a:xfrm>
          <a:prstGeom prst="wedgeRoundRectCallout">
            <a:avLst>
              <a:gd name="adj1" fmla="val -49876"/>
              <a:gd name="adj2" fmla="val 14762"/>
              <a:gd name="adj3" fmla="val 16667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lang="zh-CN" altLang="en-US" sz="1600" dirty="0" smtClean="0">
                <a:solidFill>
                  <a:srgbClr val="080808"/>
                </a:solidFill>
                <a:ea typeface="宋体" panose="02010600030101010101" pitchFamily="2" charset="-122"/>
              </a:rPr>
              <a:t>对于</a:t>
            </a:r>
            <a:r>
              <a:rPr lang="en-US" altLang="zh-CN" sz="1600" dirty="0" err="1" smtClean="0">
                <a:solidFill>
                  <a:srgbClr val="080808"/>
                </a:solidFill>
                <a:ea typeface="宋体" panose="02010600030101010101" pitchFamily="2" charset="-122"/>
              </a:rPr>
              <a:t>int</a:t>
            </a:r>
            <a:r>
              <a:rPr lang="en-US" altLang="zh-CN" sz="1600" dirty="0" smtClean="0">
                <a:solidFill>
                  <a:srgbClr val="080808"/>
                </a:solidFill>
                <a:ea typeface="宋体" panose="02010600030101010101" pitchFamily="2" charset="-122"/>
              </a:rPr>
              <a:t> *p</a:t>
            </a:r>
            <a:r>
              <a:rPr lang="zh-CN" altLang="en-US" sz="1600" dirty="0" smtClean="0">
                <a:solidFill>
                  <a:srgbClr val="080808"/>
                </a:solidFill>
                <a:ea typeface="宋体" panose="02010600030101010101" pitchFamily="2" charset="-122"/>
              </a:rPr>
              <a:t>，</a:t>
            </a:r>
            <a:r>
              <a:rPr lang="en-US" altLang="zh-CN" sz="1600" dirty="0" smtClean="0">
                <a:solidFill>
                  <a:srgbClr val="080808"/>
                </a:solidFill>
                <a:ea typeface="宋体" panose="02010600030101010101" pitchFamily="2" charset="-122"/>
              </a:rPr>
              <a:t>p</a:t>
            </a:r>
            <a:r>
              <a:rPr kumimoji="0" lang="en-US" altLang="zh-CN" sz="16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+1</a:t>
            </a:r>
            <a:r>
              <a:rPr kumimoji="0" lang="zh-CN" altLang="en-US" sz="16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：加了</a:t>
            </a:r>
            <a:r>
              <a:rPr kumimoji="0" lang="en-US" altLang="zh-CN" sz="16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4</a:t>
            </a: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rgbClr val="080808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" name="圆角矩形标注 6"/>
          <p:cNvSpPr/>
          <p:nvPr/>
        </p:nvSpPr>
        <p:spPr bwMode="auto">
          <a:xfrm>
            <a:off x="5791200" y="3792854"/>
            <a:ext cx="2493264" cy="356616"/>
          </a:xfrm>
          <a:prstGeom prst="wedgeRoundRectCallout">
            <a:avLst>
              <a:gd name="adj1" fmla="val -49509"/>
              <a:gd name="adj2" fmla="val 4506"/>
              <a:gd name="adj3" fmla="val 16667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lang="zh-CN" altLang="en-US" sz="1600" dirty="0" smtClean="0">
                <a:solidFill>
                  <a:srgbClr val="080808"/>
                </a:solidFill>
                <a:ea typeface="宋体" panose="02010600030101010101" pitchFamily="2" charset="-122"/>
              </a:rPr>
              <a:t>对于</a:t>
            </a:r>
            <a:r>
              <a:rPr lang="en-US" altLang="zh-CN" sz="1600" dirty="0" err="1" smtClean="0">
                <a:solidFill>
                  <a:srgbClr val="080808"/>
                </a:solidFill>
                <a:ea typeface="宋体" panose="02010600030101010101" pitchFamily="2" charset="-122"/>
              </a:rPr>
              <a:t>int</a:t>
            </a:r>
            <a:r>
              <a:rPr lang="en-US" altLang="zh-CN" sz="1600" dirty="0" smtClean="0">
                <a:solidFill>
                  <a:srgbClr val="080808"/>
                </a:solidFill>
                <a:ea typeface="宋体" panose="02010600030101010101" pitchFamily="2" charset="-122"/>
              </a:rPr>
              <a:t> *p,</a:t>
            </a:r>
            <a:r>
              <a:rPr lang="zh-CN" altLang="en-US" sz="1600" dirty="0" smtClean="0">
                <a:solidFill>
                  <a:srgbClr val="080808"/>
                </a:solidFill>
                <a:ea typeface="宋体" panose="02010600030101010101" pitchFamily="2" charset="-122"/>
              </a:rPr>
              <a:t>，</a:t>
            </a:r>
            <a:r>
              <a:rPr lang="en-US" altLang="zh-CN" sz="1600" dirty="0" smtClean="0">
                <a:solidFill>
                  <a:srgbClr val="080808"/>
                </a:solidFill>
                <a:ea typeface="宋体" panose="02010600030101010101" pitchFamily="2" charset="-122"/>
              </a:rPr>
              <a:t>p</a:t>
            </a:r>
            <a:r>
              <a:rPr kumimoji="0" lang="en-US" altLang="zh-CN" sz="16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+2</a:t>
            </a:r>
            <a:r>
              <a:rPr kumimoji="0" lang="zh-CN" altLang="en-US" sz="16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：加了</a:t>
            </a:r>
            <a:r>
              <a:rPr lang="en-US" altLang="zh-CN" sz="1600" dirty="0">
                <a:solidFill>
                  <a:srgbClr val="080808"/>
                </a:solidFill>
                <a:ea typeface="宋体" panose="02010600030101010101" pitchFamily="2" charset="-122"/>
              </a:rPr>
              <a:t>8</a:t>
            </a: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rgbClr val="080808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" name="圆角矩形标注 7"/>
          <p:cNvSpPr/>
          <p:nvPr/>
        </p:nvSpPr>
        <p:spPr bwMode="auto">
          <a:xfrm>
            <a:off x="5791200" y="4282599"/>
            <a:ext cx="2648712" cy="356616"/>
          </a:xfrm>
          <a:prstGeom prst="wedgeRoundRectCallout">
            <a:avLst>
              <a:gd name="adj1" fmla="val -50610"/>
              <a:gd name="adj2" fmla="val -3186"/>
              <a:gd name="adj3" fmla="val 16667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lang="zh-CN" altLang="en-US" sz="1600" dirty="0" smtClean="0">
                <a:solidFill>
                  <a:srgbClr val="080808"/>
                </a:solidFill>
                <a:ea typeface="宋体" panose="02010600030101010101" pitchFamily="2" charset="-122"/>
              </a:rPr>
              <a:t>对于</a:t>
            </a:r>
            <a:r>
              <a:rPr lang="en-US" altLang="zh-CN" sz="1600" dirty="0" err="1" smtClean="0">
                <a:solidFill>
                  <a:srgbClr val="080808"/>
                </a:solidFill>
                <a:ea typeface="宋体" panose="02010600030101010101" pitchFamily="2" charset="-122"/>
              </a:rPr>
              <a:t>int</a:t>
            </a:r>
            <a:r>
              <a:rPr lang="en-US" altLang="zh-CN" sz="1600" dirty="0" smtClean="0">
                <a:solidFill>
                  <a:srgbClr val="080808"/>
                </a:solidFill>
                <a:ea typeface="宋体" panose="02010600030101010101" pitchFamily="2" charset="-122"/>
              </a:rPr>
              <a:t> *p,</a:t>
            </a:r>
            <a:r>
              <a:rPr lang="zh-CN" altLang="en-US" sz="1600" dirty="0" smtClean="0">
                <a:solidFill>
                  <a:srgbClr val="080808"/>
                </a:solidFill>
                <a:ea typeface="宋体" panose="02010600030101010101" pitchFamily="2" charset="-122"/>
              </a:rPr>
              <a:t>，</a:t>
            </a:r>
            <a:r>
              <a:rPr lang="en-US" altLang="zh-CN" sz="1600" dirty="0" smtClean="0">
                <a:solidFill>
                  <a:srgbClr val="080808"/>
                </a:solidFill>
                <a:ea typeface="宋体" panose="02010600030101010101" pitchFamily="2" charset="-122"/>
              </a:rPr>
              <a:t>p</a:t>
            </a:r>
            <a:r>
              <a:rPr kumimoji="0" lang="en-US" altLang="zh-CN" sz="16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+3</a:t>
            </a:r>
            <a:r>
              <a:rPr kumimoji="0" lang="zh-CN" altLang="en-US" sz="16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：加了</a:t>
            </a:r>
            <a:r>
              <a:rPr lang="en-US" altLang="zh-CN" sz="1600" dirty="0" smtClean="0">
                <a:solidFill>
                  <a:srgbClr val="080808"/>
                </a:solidFill>
                <a:ea typeface="宋体" panose="02010600030101010101" pitchFamily="2" charset="-122"/>
              </a:rPr>
              <a:t>12</a:t>
            </a: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rgbClr val="080808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872342" y="4874038"/>
            <a:ext cx="2016082" cy="1153859"/>
          </a:xfrm>
          <a:prstGeom prst="rect">
            <a:avLst/>
          </a:prstGeom>
          <a:solidFill>
            <a:schemeClr val="accent5"/>
          </a:solidFill>
          <a:ln>
            <a:solidFill>
              <a:srgbClr val="000000"/>
            </a:solidFill>
          </a:ln>
        </p:spPr>
        <p:txBody>
          <a:bodyPr wrap="square" rtlCol="0">
            <a:noAutofit/>
          </a:bodyPr>
          <a:lstStyle/>
          <a:p>
            <a:r>
              <a:rPr lang="zh-CN" altLang="en-US" sz="1600" dirty="0" smtClean="0">
                <a:solidFill>
                  <a:srgbClr val="000000"/>
                </a:solidFill>
                <a:latin typeface="+mn-lt"/>
                <a:ea typeface="+mn-ea"/>
              </a:rPr>
              <a:t>思考：</a:t>
            </a:r>
            <a:endParaRPr lang="en-US" altLang="zh-CN" sz="1600" dirty="0" smtClean="0">
              <a:solidFill>
                <a:srgbClr val="000000"/>
              </a:solidFill>
              <a:latin typeface="+mn-lt"/>
              <a:ea typeface="+mn-ea"/>
            </a:endParaRPr>
          </a:p>
          <a:p>
            <a:r>
              <a:rPr lang="en-US" altLang="zh-CN" sz="1600" dirty="0" err="1" smtClean="0">
                <a:solidFill>
                  <a:srgbClr val="000000"/>
                </a:solidFill>
                <a:latin typeface="+mn-lt"/>
                <a:ea typeface="+mn-ea"/>
              </a:rPr>
              <a:t>int</a:t>
            </a:r>
            <a:r>
              <a:rPr lang="en-US" altLang="zh-CN" sz="1600" dirty="0" smtClean="0">
                <a:solidFill>
                  <a:srgbClr val="000000"/>
                </a:solidFill>
                <a:latin typeface="+mn-lt"/>
                <a:ea typeface="+mn-ea"/>
              </a:rPr>
              <a:t> *p;</a:t>
            </a:r>
          </a:p>
          <a:p>
            <a:r>
              <a:rPr lang="zh-CN" altLang="en-US" sz="1600" dirty="0" smtClean="0">
                <a:solidFill>
                  <a:srgbClr val="000000"/>
                </a:solidFill>
                <a:latin typeface="+mn-lt"/>
                <a:ea typeface="+mn-ea"/>
              </a:rPr>
              <a:t>执行</a:t>
            </a:r>
            <a:r>
              <a:rPr lang="en-US" altLang="zh-CN" sz="1600" dirty="0" smtClean="0">
                <a:solidFill>
                  <a:srgbClr val="000000"/>
                </a:solidFill>
                <a:latin typeface="+mn-lt"/>
                <a:ea typeface="+mn-ea"/>
              </a:rPr>
              <a:t>p=</a:t>
            </a:r>
            <a:r>
              <a:rPr lang="en-US" altLang="zh-CN" sz="1600" dirty="0" err="1" smtClean="0">
                <a:solidFill>
                  <a:srgbClr val="000000"/>
                </a:solidFill>
                <a:latin typeface="+mn-lt"/>
                <a:ea typeface="+mn-ea"/>
              </a:rPr>
              <a:t>p+n</a:t>
            </a:r>
            <a:r>
              <a:rPr lang="zh-CN" altLang="en-US" sz="1600" dirty="0" smtClean="0">
                <a:solidFill>
                  <a:srgbClr val="000000"/>
                </a:solidFill>
                <a:latin typeface="+mn-lt"/>
                <a:ea typeface="+mn-ea"/>
              </a:rPr>
              <a:t>，</a:t>
            </a:r>
            <a:r>
              <a:rPr lang="en-US" altLang="zh-CN" sz="1600" dirty="0" smtClean="0">
                <a:solidFill>
                  <a:srgbClr val="000000"/>
                </a:solidFill>
                <a:latin typeface="+mn-lt"/>
                <a:ea typeface="+mn-ea"/>
              </a:rPr>
              <a:t>p</a:t>
            </a:r>
            <a:r>
              <a:rPr lang="zh-CN" altLang="en-US" sz="1600" dirty="0" smtClean="0">
                <a:solidFill>
                  <a:srgbClr val="000000"/>
                </a:solidFill>
                <a:latin typeface="+mn-lt"/>
                <a:ea typeface="+mn-ea"/>
              </a:rPr>
              <a:t>值的变化规律？</a:t>
            </a:r>
            <a:endParaRPr lang="zh-CN" altLang="en-US" sz="1600" dirty="0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47685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C00000"/>
                </a:solidFill>
              </a:rPr>
              <a:t>指针变量</a:t>
            </a:r>
            <a:r>
              <a:rPr lang="en-US" altLang="zh-CN" dirty="0" smtClean="0">
                <a:solidFill>
                  <a:srgbClr val="C00000"/>
                </a:solidFill>
              </a:rPr>
              <a:t>p=</a:t>
            </a:r>
            <a:r>
              <a:rPr lang="en-US" altLang="zh-CN" dirty="0" err="1" smtClean="0">
                <a:solidFill>
                  <a:srgbClr val="C00000"/>
                </a:solidFill>
              </a:rPr>
              <a:t>p+n</a:t>
            </a:r>
            <a:r>
              <a:rPr lang="zh-CN" altLang="en-US" dirty="0" smtClean="0">
                <a:solidFill>
                  <a:srgbClr val="C00000"/>
                </a:solidFill>
              </a:rPr>
              <a:t>的</a:t>
            </a:r>
            <a:r>
              <a:rPr lang="zh-CN" altLang="en-US" dirty="0">
                <a:solidFill>
                  <a:srgbClr val="C00000"/>
                </a:solidFill>
              </a:rPr>
              <a:t>含义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775" y="839789"/>
            <a:ext cx="5305425" cy="55054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6762" y="788305"/>
            <a:ext cx="3402140" cy="2235692"/>
          </a:xfrm>
          <a:prstGeom prst="rect">
            <a:avLst/>
          </a:prstGeom>
        </p:spPr>
      </p:pic>
      <p:sp>
        <p:nvSpPr>
          <p:cNvPr id="6" name="圆角矩形标注 5"/>
          <p:cNvSpPr/>
          <p:nvPr/>
        </p:nvSpPr>
        <p:spPr bwMode="auto">
          <a:xfrm>
            <a:off x="5336761" y="3225676"/>
            <a:ext cx="3238913" cy="356616"/>
          </a:xfrm>
          <a:prstGeom prst="wedgeRoundRectCallout">
            <a:avLst>
              <a:gd name="adj1" fmla="val -50283"/>
              <a:gd name="adj2" fmla="val 9634"/>
              <a:gd name="adj3" fmla="val 16667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lang="zh-CN" altLang="en-US" sz="1600" dirty="0" smtClean="0">
                <a:solidFill>
                  <a:srgbClr val="080808"/>
                </a:solidFill>
                <a:ea typeface="宋体" panose="02010600030101010101" pitchFamily="2" charset="-122"/>
              </a:rPr>
              <a:t>对于</a:t>
            </a:r>
            <a:r>
              <a:rPr lang="en-US" altLang="zh-CN" sz="1600" dirty="0" smtClean="0">
                <a:solidFill>
                  <a:srgbClr val="080808"/>
                </a:solidFill>
                <a:ea typeface="宋体" panose="02010600030101010101" pitchFamily="2" charset="-122"/>
              </a:rPr>
              <a:t>long </a:t>
            </a:r>
            <a:r>
              <a:rPr lang="en-US" altLang="zh-CN" sz="1600" dirty="0" err="1" smtClean="0">
                <a:solidFill>
                  <a:srgbClr val="080808"/>
                </a:solidFill>
                <a:ea typeface="宋体" panose="02010600030101010101" pitchFamily="2" charset="-122"/>
              </a:rPr>
              <a:t>long</a:t>
            </a:r>
            <a:r>
              <a:rPr lang="en-US" altLang="zh-CN" sz="1600" dirty="0" smtClean="0">
                <a:solidFill>
                  <a:srgbClr val="080808"/>
                </a:solidFill>
                <a:ea typeface="宋体" panose="02010600030101010101" pitchFamily="2" charset="-122"/>
              </a:rPr>
              <a:t> *p</a:t>
            </a:r>
            <a:r>
              <a:rPr lang="zh-CN" altLang="en-US" sz="1600" dirty="0" smtClean="0">
                <a:solidFill>
                  <a:srgbClr val="080808"/>
                </a:solidFill>
                <a:ea typeface="宋体" panose="02010600030101010101" pitchFamily="2" charset="-122"/>
              </a:rPr>
              <a:t>，</a:t>
            </a:r>
            <a:r>
              <a:rPr lang="en-US" altLang="zh-CN" sz="1600" dirty="0" smtClean="0">
                <a:solidFill>
                  <a:srgbClr val="080808"/>
                </a:solidFill>
                <a:ea typeface="宋体" panose="02010600030101010101" pitchFamily="2" charset="-122"/>
              </a:rPr>
              <a:t>p</a:t>
            </a:r>
            <a:r>
              <a:rPr kumimoji="0" lang="en-US" altLang="zh-CN" sz="16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+1</a:t>
            </a:r>
            <a:r>
              <a:rPr kumimoji="0" lang="zh-CN" altLang="en-US" sz="16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：加了</a:t>
            </a:r>
            <a:r>
              <a:rPr lang="en-US" altLang="zh-CN" sz="1600" dirty="0">
                <a:solidFill>
                  <a:srgbClr val="080808"/>
                </a:solidFill>
                <a:ea typeface="宋体" panose="02010600030101010101" pitchFamily="2" charset="-122"/>
              </a:rPr>
              <a:t>8</a:t>
            </a: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rgbClr val="080808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" name="圆角矩形标注 6"/>
          <p:cNvSpPr/>
          <p:nvPr/>
        </p:nvSpPr>
        <p:spPr bwMode="auto">
          <a:xfrm>
            <a:off x="5336761" y="3699258"/>
            <a:ext cx="3202051" cy="356616"/>
          </a:xfrm>
          <a:prstGeom prst="wedgeRoundRectCallout">
            <a:avLst>
              <a:gd name="adj1" fmla="val -49876"/>
              <a:gd name="adj2" fmla="val 17326"/>
              <a:gd name="adj3" fmla="val 16667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r>
              <a:rPr lang="zh-CN" altLang="en-US" sz="1600" dirty="0">
                <a:solidFill>
                  <a:srgbClr val="080808"/>
                </a:solidFill>
                <a:ea typeface="宋体" panose="02010600030101010101" pitchFamily="2" charset="-122"/>
              </a:rPr>
              <a:t>对于</a:t>
            </a:r>
            <a:r>
              <a:rPr lang="en-US" altLang="zh-CN" sz="1600" dirty="0">
                <a:solidFill>
                  <a:srgbClr val="080808"/>
                </a:solidFill>
                <a:ea typeface="宋体" panose="02010600030101010101" pitchFamily="2" charset="-122"/>
              </a:rPr>
              <a:t>long </a:t>
            </a:r>
            <a:r>
              <a:rPr lang="en-US" altLang="zh-CN" sz="1600" dirty="0" err="1">
                <a:solidFill>
                  <a:srgbClr val="080808"/>
                </a:solidFill>
                <a:ea typeface="宋体" panose="02010600030101010101" pitchFamily="2" charset="-122"/>
              </a:rPr>
              <a:t>long</a:t>
            </a:r>
            <a:r>
              <a:rPr lang="en-US" altLang="zh-CN" sz="1600" dirty="0">
                <a:solidFill>
                  <a:srgbClr val="080808"/>
                </a:solidFill>
                <a:ea typeface="宋体" panose="02010600030101010101" pitchFamily="2" charset="-122"/>
              </a:rPr>
              <a:t> *</a:t>
            </a:r>
            <a:r>
              <a:rPr lang="en-US" altLang="zh-CN" sz="1600" dirty="0" smtClean="0">
                <a:solidFill>
                  <a:srgbClr val="080808"/>
                </a:solidFill>
                <a:ea typeface="宋体" panose="02010600030101010101" pitchFamily="2" charset="-122"/>
              </a:rPr>
              <a:t>p</a:t>
            </a:r>
            <a:r>
              <a:rPr lang="zh-CN" altLang="en-US" sz="1600" dirty="0" smtClean="0">
                <a:solidFill>
                  <a:srgbClr val="080808"/>
                </a:solidFill>
                <a:ea typeface="宋体" panose="02010600030101010101" pitchFamily="2" charset="-122"/>
              </a:rPr>
              <a:t>，</a:t>
            </a:r>
            <a:r>
              <a:rPr kumimoji="0" lang="en-US" altLang="zh-CN" sz="16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p+2</a:t>
            </a:r>
            <a:r>
              <a:rPr kumimoji="0" lang="zh-CN" altLang="en-US" sz="16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：加了</a:t>
            </a:r>
            <a:r>
              <a:rPr lang="en-US" altLang="zh-CN" sz="1600" dirty="0" smtClean="0">
                <a:solidFill>
                  <a:srgbClr val="080808"/>
                </a:solidFill>
                <a:ea typeface="宋体" panose="02010600030101010101" pitchFamily="2" charset="-122"/>
              </a:rPr>
              <a:t>16</a:t>
            </a: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rgbClr val="080808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" name="圆角矩形标注 7"/>
          <p:cNvSpPr/>
          <p:nvPr/>
        </p:nvSpPr>
        <p:spPr bwMode="auto">
          <a:xfrm>
            <a:off x="5307106" y="4116322"/>
            <a:ext cx="3298222" cy="356616"/>
          </a:xfrm>
          <a:prstGeom prst="wedgeRoundRectCallout">
            <a:avLst>
              <a:gd name="adj1" fmla="val -47309"/>
              <a:gd name="adj2" fmla="val 7070"/>
              <a:gd name="adj3" fmla="val 16667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r>
              <a:rPr lang="zh-CN" altLang="en-US" sz="1600" dirty="0">
                <a:solidFill>
                  <a:srgbClr val="080808"/>
                </a:solidFill>
                <a:ea typeface="宋体" panose="02010600030101010101" pitchFamily="2" charset="-122"/>
              </a:rPr>
              <a:t>对于</a:t>
            </a:r>
            <a:r>
              <a:rPr lang="en-US" altLang="zh-CN" sz="1600" dirty="0">
                <a:solidFill>
                  <a:srgbClr val="080808"/>
                </a:solidFill>
                <a:ea typeface="宋体" panose="02010600030101010101" pitchFamily="2" charset="-122"/>
              </a:rPr>
              <a:t>long </a:t>
            </a:r>
            <a:r>
              <a:rPr lang="en-US" altLang="zh-CN" sz="1600" dirty="0" err="1">
                <a:solidFill>
                  <a:srgbClr val="080808"/>
                </a:solidFill>
                <a:ea typeface="宋体" panose="02010600030101010101" pitchFamily="2" charset="-122"/>
              </a:rPr>
              <a:t>long</a:t>
            </a:r>
            <a:r>
              <a:rPr lang="en-US" altLang="zh-CN" sz="1600" dirty="0">
                <a:solidFill>
                  <a:srgbClr val="080808"/>
                </a:solidFill>
                <a:ea typeface="宋体" panose="02010600030101010101" pitchFamily="2" charset="-122"/>
              </a:rPr>
              <a:t> *</a:t>
            </a:r>
            <a:r>
              <a:rPr lang="en-US" altLang="zh-CN" sz="1600" dirty="0" smtClean="0">
                <a:solidFill>
                  <a:srgbClr val="080808"/>
                </a:solidFill>
                <a:ea typeface="宋体" panose="02010600030101010101" pitchFamily="2" charset="-122"/>
              </a:rPr>
              <a:t>p,</a:t>
            </a:r>
            <a:r>
              <a:rPr lang="zh-CN" altLang="en-US" sz="1600" dirty="0" smtClean="0">
                <a:solidFill>
                  <a:srgbClr val="080808"/>
                </a:solidFill>
                <a:ea typeface="宋体" panose="02010600030101010101" pitchFamily="2" charset="-122"/>
              </a:rPr>
              <a:t>，</a:t>
            </a:r>
            <a:r>
              <a:rPr lang="en-US" altLang="zh-CN" sz="1600" dirty="0" smtClean="0">
                <a:solidFill>
                  <a:srgbClr val="080808"/>
                </a:solidFill>
                <a:ea typeface="宋体" panose="02010600030101010101" pitchFamily="2" charset="-122"/>
              </a:rPr>
              <a:t>p</a:t>
            </a:r>
            <a:r>
              <a:rPr kumimoji="0" lang="en-US" altLang="zh-CN" sz="16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+3</a:t>
            </a:r>
            <a:r>
              <a:rPr kumimoji="0" lang="zh-CN" altLang="en-US" sz="16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：加了</a:t>
            </a:r>
            <a:r>
              <a:rPr lang="en-US" altLang="zh-CN" sz="1600" dirty="0" smtClean="0">
                <a:solidFill>
                  <a:srgbClr val="080808"/>
                </a:solidFill>
                <a:ea typeface="宋体" panose="02010600030101010101" pitchFamily="2" charset="-122"/>
              </a:rPr>
              <a:t>12</a:t>
            </a: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rgbClr val="080808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029790" y="4684047"/>
            <a:ext cx="2400977" cy="1153859"/>
          </a:xfrm>
          <a:prstGeom prst="rect">
            <a:avLst/>
          </a:prstGeom>
          <a:solidFill>
            <a:schemeClr val="accent5"/>
          </a:solidFill>
          <a:ln>
            <a:solidFill>
              <a:srgbClr val="000000"/>
            </a:solidFill>
          </a:ln>
        </p:spPr>
        <p:txBody>
          <a:bodyPr wrap="square" rtlCol="0">
            <a:noAutofit/>
          </a:bodyPr>
          <a:lstStyle/>
          <a:p>
            <a:r>
              <a:rPr lang="zh-CN" altLang="en-US" sz="1600" dirty="0" smtClean="0">
                <a:solidFill>
                  <a:srgbClr val="000000"/>
                </a:solidFill>
                <a:latin typeface="+mn-lt"/>
                <a:ea typeface="+mn-ea"/>
              </a:rPr>
              <a:t>思考：</a:t>
            </a:r>
            <a:endParaRPr lang="en-US" altLang="zh-CN" sz="1600" dirty="0" smtClean="0">
              <a:solidFill>
                <a:srgbClr val="000000"/>
              </a:solidFill>
              <a:latin typeface="+mn-lt"/>
              <a:ea typeface="+mn-ea"/>
            </a:endParaRPr>
          </a:p>
          <a:p>
            <a:r>
              <a:rPr lang="en-US" altLang="zh-CN" sz="1600" dirty="0" smtClean="0">
                <a:solidFill>
                  <a:srgbClr val="000000"/>
                </a:solidFill>
                <a:latin typeface="+mn-lt"/>
                <a:ea typeface="+mn-ea"/>
              </a:rPr>
              <a:t>long long *p;</a:t>
            </a:r>
          </a:p>
          <a:p>
            <a:r>
              <a:rPr lang="zh-CN" altLang="en-US" sz="1600" dirty="0" smtClean="0">
                <a:solidFill>
                  <a:srgbClr val="000000"/>
                </a:solidFill>
                <a:latin typeface="+mn-lt"/>
                <a:ea typeface="+mn-ea"/>
              </a:rPr>
              <a:t>执行</a:t>
            </a:r>
            <a:r>
              <a:rPr lang="en-US" altLang="zh-CN" sz="1600" dirty="0" smtClean="0">
                <a:solidFill>
                  <a:srgbClr val="000000"/>
                </a:solidFill>
                <a:latin typeface="+mn-lt"/>
                <a:ea typeface="+mn-ea"/>
              </a:rPr>
              <a:t>p=</a:t>
            </a:r>
            <a:r>
              <a:rPr lang="en-US" altLang="zh-CN" sz="1600" dirty="0" err="1" smtClean="0">
                <a:solidFill>
                  <a:srgbClr val="000000"/>
                </a:solidFill>
                <a:latin typeface="+mn-lt"/>
                <a:ea typeface="+mn-ea"/>
              </a:rPr>
              <a:t>p+n</a:t>
            </a:r>
            <a:r>
              <a:rPr lang="zh-CN" altLang="en-US" sz="1600" dirty="0" smtClean="0">
                <a:solidFill>
                  <a:srgbClr val="000000"/>
                </a:solidFill>
                <a:latin typeface="+mn-lt"/>
                <a:ea typeface="+mn-ea"/>
              </a:rPr>
              <a:t>，</a:t>
            </a:r>
            <a:r>
              <a:rPr lang="en-US" altLang="zh-CN" sz="1600" dirty="0" smtClean="0">
                <a:solidFill>
                  <a:srgbClr val="000000"/>
                </a:solidFill>
                <a:latin typeface="+mn-lt"/>
                <a:ea typeface="+mn-ea"/>
              </a:rPr>
              <a:t>p</a:t>
            </a:r>
            <a:r>
              <a:rPr lang="zh-CN" altLang="en-US" sz="1600" dirty="0" smtClean="0">
                <a:solidFill>
                  <a:srgbClr val="000000"/>
                </a:solidFill>
                <a:latin typeface="+mn-lt"/>
                <a:ea typeface="+mn-ea"/>
              </a:rPr>
              <a:t>值的变化规律？</a:t>
            </a:r>
            <a:endParaRPr lang="zh-CN" altLang="en-US" sz="1600" dirty="0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20947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1" grpId="0" animBg="1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C00000"/>
                </a:solidFill>
              </a:rPr>
              <a:t>指针变量</a:t>
            </a:r>
            <a:r>
              <a:rPr lang="en-US" altLang="zh-CN" dirty="0" smtClean="0">
                <a:solidFill>
                  <a:srgbClr val="C00000"/>
                </a:solidFill>
              </a:rPr>
              <a:t>p=</a:t>
            </a:r>
            <a:r>
              <a:rPr lang="en-US" altLang="zh-CN" dirty="0" err="1" smtClean="0">
                <a:solidFill>
                  <a:srgbClr val="C00000"/>
                </a:solidFill>
              </a:rPr>
              <a:t>p+n</a:t>
            </a:r>
            <a:r>
              <a:rPr lang="zh-CN" altLang="en-US" dirty="0" smtClean="0">
                <a:solidFill>
                  <a:srgbClr val="C00000"/>
                </a:solidFill>
              </a:rPr>
              <a:t>的</a:t>
            </a:r>
            <a:r>
              <a:rPr lang="zh-CN" altLang="en-US" dirty="0">
                <a:solidFill>
                  <a:srgbClr val="C00000"/>
                </a:solidFill>
              </a:rPr>
              <a:t>含义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807" y="974725"/>
            <a:ext cx="5562600" cy="5505450"/>
          </a:xfrm>
          <a:prstGeom prst="rect">
            <a:avLst/>
          </a:prstGeom>
        </p:spPr>
      </p:pic>
      <p:sp>
        <p:nvSpPr>
          <p:cNvPr id="6" name="圆角矩形标注 5"/>
          <p:cNvSpPr/>
          <p:nvPr/>
        </p:nvSpPr>
        <p:spPr bwMode="auto">
          <a:xfrm>
            <a:off x="5400769" y="3417700"/>
            <a:ext cx="3202051" cy="356616"/>
          </a:xfrm>
          <a:prstGeom prst="wedgeRoundRectCallout">
            <a:avLst>
              <a:gd name="adj1" fmla="val -50283"/>
              <a:gd name="adj2" fmla="val 9634"/>
              <a:gd name="adj3" fmla="val 16667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lang="zh-CN" altLang="en-US" sz="1600" dirty="0" smtClean="0">
                <a:solidFill>
                  <a:srgbClr val="080808"/>
                </a:solidFill>
                <a:ea typeface="宋体" panose="02010600030101010101" pitchFamily="2" charset="-122"/>
              </a:rPr>
              <a:t>对于</a:t>
            </a:r>
            <a:r>
              <a:rPr lang="en-US" altLang="zh-CN" sz="1600" dirty="0" smtClean="0">
                <a:solidFill>
                  <a:srgbClr val="080808"/>
                </a:solidFill>
                <a:ea typeface="宋体" panose="02010600030101010101" pitchFamily="2" charset="-122"/>
              </a:rPr>
              <a:t>short *p</a:t>
            </a:r>
            <a:r>
              <a:rPr lang="zh-CN" altLang="en-US" sz="1600" dirty="0" smtClean="0">
                <a:solidFill>
                  <a:srgbClr val="080808"/>
                </a:solidFill>
                <a:ea typeface="宋体" panose="02010600030101010101" pitchFamily="2" charset="-122"/>
              </a:rPr>
              <a:t>，</a:t>
            </a:r>
            <a:r>
              <a:rPr lang="en-US" altLang="zh-CN" sz="1600" dirty="0" smtClean="0">
                <a:solidFill>
                  <a:srgbClr val="080808"/>
                </a:solidFill>
                <a:ea typeface="宋体" panose="02010600030101010101" pitchFamily="2" charset="-122"/>
              </a:rPr>
              <a:t>p</a:t>
            </a:r>
            <a:r>
              <a:rPr kumimoji="0" lang="en-US" altLang="zh-CN" sz="16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+1</a:t>
            </a:r>
            <a:r>
              <a:rPr kumimoji="0" lang="zh-CN" altLang="en-US" sz="16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：加了</a:t>
            </a:r>
            <a:r>
              <a:rPr lang="en-US" altLang="zh-CN" sz="1600" dirty="0">
                <a:solidFill>
                  <a:srgbClr val="080808"/>
                </a:solidFill>
                <a:ea typeface="宋体" panose="02010600030101010101" pitchFamily="2" charset="-122"/>
              </a:rPr>
              <a:t>2</a:t>
            </a: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rgbClr val="080808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" name="圆角矩形标注 6"/>
          <p:cNvSpPr/>
          <p:nvPr/>
        </p:nvSpPr>
        <p:spPr bwMode="auto">
          <a:xfrm>
            <a:off x="5400769" y="3891282"/>
            <a:ext cx="3202051" cy="356616"/>
          </a:xfrm>
          <a:prstGeom prst="wedgeRoundRectCallout">
            <a:avLst>
              <a:gd name="adj1" fmla="val -49876"/>
              <a:gd name="adj2" fmla="val 17326"/>
              <a:gd name="adj3" fmla="val 16667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r>
              <a:rPr lang="zh-CN" altLang="en-US" sz="1600" dirty="0" smtClean="0">
                <a:solidFill>
                  <a:srgbClr val="080808"/>
                </a:solidFill>
                <a:ea typeface="宋体" panose="02010600030101010101" pitchFamily="2" charset="-122"/>
              </a:rPr>
              <a:t>对于</a:t>
            </a:r>
            <a:r>
              <a:rPr lang="en-US" altLang="zh-CN" sz="1600" dirty="0" smtClean="0">
                <a:solidFill>
                  <a:srgbClr val="080808"/>
                </a:solidFill>
                <a:ea typeface="宋体" panose="02010600030101010101" pitchFamily="2" charset="-122"/>
              </a:rPr>
              <a:t>short *p</a:t>
            </a:r>
            <a:r>
              <a:rPr lang="zh-CN" altLang="en-US" sz="1600" dirty="0" smtClean="0">
                <a:solidFill>
                  <a:srgbClr val="080808"/>
                </a:solidFill>
                <a:ea typeface="宋体" panose="02010600030101010101" pitchFamily="2" charset="-122"/>
              </a:rPr>
              <a:t>，</a:t>
            </a:r>
            <a:r>
              <a:rPr kumimoji="0" lang="en-US" altLang="zh-CN" sz="16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p+2</a:t>
            </a:r>
            <a:r>
              <a:rPr kumimoji="0" lang="zh-CN" altLang="en-US" sz="16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：加了</a:t>
            </a:r>
            <a:r>
              <a:rPr kumimoji="0" lang="en-US" altLang="zh-CN" sz="16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4</a:t>
            </a: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rgbClr val="080808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" name="圆角矩形标注 7"/>
          <p:cNvSpPr/>
          <p:nvPr/>
        </p:nvSpPr>
        <p:spPr bwMode="auto">
          <a:xfrm>
            <a:off x="5371114" y="4308346"/>
            <a:ext cx="3231706" cy="356616"/>
          </a:xfrm>
          <a:prstGeom prst="wedgeRoundRectCallout">
            <a:avLst>
              <a:gd name="adj1" fmla="val -47309"/>
              <a:gd name="adj2" fmla="val 7070"/>
              <a:gd name="adj3" fmla="val 16667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r>
              <a:rPr lang="zh-CN" altLang="en-US" sz="1600" dirty="0" smtClean="0">
                <a:solidFill>
                  <a:srgbClr val="080808"/>
                </a:solidFill>
                <a:ea typeface="宋体" panose="02010600030101010101" pitchFamily="2" charset="-122"/>
              </a:rPr>
              <a:t>对于</a:t>
            </a:r>
            <a:r>
              <a:rPr lang="en-US" altLang="zh-CN" sz="1600" dirty="0" smtClean="0">
                <a:solidFill>
                  <a:srgbClr val="080808"/>
                </a:solidFill>
                <a:ea typeface="宋体" panose="02010600030101010101" pitchFamily="2" charset="-122"/>
              </a:rPr>
              <a:t>short *p,</a:t>
            </a:r>
            <a:r>
              <a:rPr lang="zh-CN" altLang="en-US" sz="1600" dirty="0" smtClean="0">
                <a:solidFill>
                  <a:srgbClr val="080808"/>
                </a:solidFill>
                <a:ea typeface="宋体" panose="02010600030101010101" pitchFamily="2" charset="-122"/>
              </a:rPr>
              <a:t>，</a:t>
            </a:r>
            <a:r>
              <a:rPr lang="en-US" altLang="zh-CN" sz="1600" dirty="0" smtClean="0">
                <a:solidFill>
                  <a:srgbClr val="080808"/>
                </a:solidFill>
                <a:ea typeface="宋体" panose="02010600030101010101" pitchFamily="2" charset="-122"/>
              </a:rPr>
              <a:t>p</a:t>
            </a:r>
            <a:r>
              <a:rPr kumimoji="0" lang="en-US" altLang="zh-CN" sz="16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+3</a:t>
            </a:r>
            <a:r>
              <a:rPr kumimoji="0" lang="zh-CN" altLang="en-US" sz="16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：加了</a:t>
            </a:r>
            <a:r>
              <a:rPr lang="en-US" altLang="zh-CN" sz="1600" dirty="0" smtClean="0">
                <a:solidFill>
                  <a:srgbClr val="080808"/>
                </a:solidFill>
                <a:ea typeface="宋体" panose="02010600030101010101" pitchFamily="2" charset="-122"/>
              </a:rPr>
              <a:t>6</a:t>
            </a: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rgbClr val="080808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2094" y="659512"/>
            <a:ext cx="3660340" cy="2229992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5854407" y="4825300"/>
            <a:ext cx="2748413" cy="1153859"/>
          </a:xfrm>
          <a:prstGeom prst="rect">
            <a:avLst/>
          </a:prstGeom>
          <a:solidFill>
            <a:schemeClr val="accent5"/>
          </a:solidFill>
          <a:ln>
            <a:solidFill>
              <a:srgbClr val="000000"/>
            </a:solidFill>
          </a:ln>
        </p:spPr>
        <p:txBody>
          <a:bodyPr wrap="square" rtlCol="0">
            <a:noAutofit/>
          </a:bodyPr>
          <a:lstStyle/>
          <a:p>
            <a:r>
              <a:rPr lang="zh-CN" altLang="en-US" sz="1600" dirty="0" smtClean="0">
                <a:solidFill>
                  <a:srgbClr val="000000"/>
                </a:solidFill>
                <a:latin typeface="+mn-lt"/>
                <a:ea typeface="+mn-ea"/>
              </a:rPr>
              <a:t>思考：</a:t>
            </a:r>
            <a:endParaRPr lang="en-US" altLang="zh-CN" sz="1600" dirty="0" smtClean="0">
              <a:solidFill>
                <a:srgbClr val="000000"/>
              </a:solidFill>
              <a:latin typeface="+mn-lt"/>
              <a:ea typeface="+mn-ea"/>
            </a:endParaRPr>
          </a:p>
          <a:p>
            <a:r>
              <a:rPr lang="en-US" altLang="zh-CN" sz="1600" dirty="0" smtClean="0">
                <a:solidFill>
                  <a:srgbClr val="000000"/>
                </a:solidFill>
                <a:latin typeface="+mn-lt"/>
                <a:ea typeface="+mn-ea"/>
              </a:rPr>
              <a:t>short *p</a:t>
            </a:r>
            <a:r>
              <a:rPr lang="zh-CN" altLang="en-US" sz="1600" dirty="0" smtClean="0">
                <a:solidFill>
                  <a:srgbClr val="000000"/>
                </a:solidFill>
                <a:latin typeface="+mn-lt"/>
                <a:ea typeface="+mn-ea"/>
              </a:rPr>
              <a:t>，或</a:t>
            </a:r>
            <a:r>
              <a:rPr lang="en-US" altLang="zh-CN" sz="1600" dirty="0" smtClean="0">
                <a:solidFill>
                  <a:srgbClr val="000000"/>
                </a:solidFill>
                <a:latin typeface="+mn-lt"/>
                <a:ea typeface="+mn-ea"/>
              </a:rPr>
              <a:t>unsigned short *p;</a:t>
            </a:r>
          </a:p>
          <a:p>
            <a:r>
              <a:rPr lang="zh-CN" altLang="en-US" sz="1600" dirty="0" smtClean="0">
                <a:solidFill>
                  <a:srgbClr val="000000"/>
                </a:solidFill>
                <a:latin typeface="+mn-lt"/>
                <a:ea typeface="+mn-ea"/>
              </a:rPr>
              <a:t>执行</a:t>
            </a:r>
            <a:r>
              <a:rPr lang="en-US" altLang="zh-CN" sz="1600" dirty="0" smtClean="0">
                <a:solidFill>
                  <a:srgbClr val="000000"/>
                </a:solidFill>
                <a:latin typeface="+mn-lt"/>
                <a:ea typeface="+mn-ea"/>
              </a:rPr>
              <a:t>p=</a:t>
            </a:r>
            <a:r>
              <a:rPr lang="en-US" altLang="zh-CN" sz="1600" dirty="0" err="1" smtClean="0">
                <a:solidFill>
                  <a:srgbClr val="000000"/>
                </a:solidFill>
                <a:latin typeface="+mn-lt"/>
                <a:ea typeface="+mn-ea"/>
              </a:rPr>
              <a:t>p+n</a:t>
            </a:r>
            <a:r>
              <a:rPr lang="zh-CN" altLang="en-US" sz="1600" dirty="0" smtClean="0">
                <a:solidFill>
                  <a:srgbClr val="000000"/>
                </a:solidFill>
                <a:latin typeface="+mn-lt"/>
                <a:ea typeface="+mn-ea"/>
              </a:rPr>
              <a:t>，</a:t>
            </a:r>
            <a:r>
              <a:rPr lang="en-US" altLang="zh-CN" sz="1600" dirty="0" smtClean="0">
                <a:solidFill>
                  <a:srgbClr val="000000"/>
                </a:solidFill>
                <a:latin typeface="+mn-lt"/>
                <a:ea typeface="+mn-ea"/>
              </a:rPr>
              <a:t>p</a:t>
            </a:r>
            <a:r>
              <a:rPr lang="zh-CN" altLang="en-US" sz="1600" dirty="0" smtClean="0">
                <a:solidFill>
                  <a:srgbClr val="000000"/>
                </a:solidFill>
                <a:latin typeface="+mn-lt"/>
                <a:ea typeface="+mn-ea"/>
              </a:rPr>
              <a:t>值的变化规律？</a:t>
            </a:r>
            <a:endParaRPr lang="zh-CN" altLang="en-US" sz="1600" dirty="0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19781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5" grpId="0" animBg="1"/>
    </p:bld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C00000"/>
                </a:solidFill>
              </a:rPr>
              <a:t>指针变量</a:t>
            </a:r>
            <a:r>
              <a:rPr lang="en-US" altLang="zh-CN" dirty="0" smtClean="0">
                <a:solidFill>
                  <a:srgbClr val="C00000"/>
                </a:solidFill>
              </a:rPr>
              <a:t>p=</a:t>
            </a:r>
            <a:r>
              <a:rPr lang="en-US" altLang="zh-CN" dirty="0" err="1" smtClean="0">
                <a:solidFill>
                  <a:srgbClr val="C00000"/>
                </a:solidFill>
              </a:rPr>
              <a:t>p+n</a:t>
            </a:r>
            <a:r>
              <a:rPr lang="zh-CN" altLang="en-US" dirty="0" smtClean="0">
                <a:solidFill>
                  <a:srgbClr val="C00000"/>
                </a:solidFill>
              </a:rPr>
              <a:t>的</a:t>
            </a:r>
            <a:r>
              <a:rPr lang="zh-CN" altLang="en-US" dirty="0">
                <a:solidFill>
                  <a:srgbClr val="C00000"/>
                </a:solidFill>
              </a:rPr>
              <a:t>含义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775" y="946533"/>
            <a:ext cx="5305425" cy="5505450"/>
          </a:xfrm>
          <a:prstGeom prst="rect">
            <a:avLst/>
          </a:prstGeom>
        </p:spPr>
      </p:pic>
      <p:sp>
        <p:nvSpPr>
          <p:cNvPr id="6" name="圆角矩形标注 5"/>
          <p:cNvSpPr/>
          <p:nvPr/>
        </p:nvSpPr>
        <p:spPr bwMode="auto">
          <a:xfrm>
            <a:off x="5400769" y="3417700"/>
            <a:ext cx="3202051" cy="356616"/>
          </a:xfrm>
          <a:prstGeom prst="wedgeRoundRectCallout">
            <a:avLst>
              <a:gd name="adj1" fmla="val -50283"/>
              <a:gd name="adj2" fmla="val 9634"/>
              <a:gd name="adj3" fmla="val 16667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lang="zh-CN" altLang="en-US" sz="1600" dirty="0" smtClean="0">
                <a:solidFill>
                  <a:srgbClr val="080808"/>
                </a:solidFill>
                <a:ea typeface="宋体" panose="02010600030101010101" pitchFamily="2" charset="-122"/>
              </a:rPr>
              <a:t>对于</a:t>
            </a:r>
            <a:r>
              <a:rPr lang="en-US" altLang="zh-CN" sz="1600" dirty="0" smtClean="0">
                <a:solidFill>
                  <a:srgbClr val="080808"/>
                </a:solidFill>
                <a:ea typeface="宋体" panose="02010600030101010101" pitchFamily="2" charset="-122"/>
              </a:rPr>
              <a:t>char *p</a:t>
            </a:r>
            <a:r>
              <a:rPr lang="zh-CN" altLang="en-US" sz="1600" dirty="0" smtClean="0">
                <a:solidFill>
                  <a:srgbClr val="080808"/>
                </a:solidFill>
                <a:ea typeface="宋体" panose="02010600030101010101" pitchFamily="2" charset="-122"/>
              </a:rPr>
              <a:t>，</a:t>
            </a:r>
            <a:r>
              <a:rPr lang="en-US" altLang="zh-CN" sz="1600" dirty="0" smtClean="0">
                <a:solidFill>
                  <a:srgbClr val="080808"/>
                </a:solidFill>
                <a:ea typeface="宋体" panose="02010600030101010101" pitchFamily="2" charset="-122"/>
              </a:rPr>
              <a:t>p</a:t>
            </a:r>
            <a:r>
              <a:rPr kumimoji="0" lang="en-US" altLang="zh-CN" sz="16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+1</a:t>
            </a:r>
            <a:r>
              <a:rPr kumimoji="0" lang="zh-CN" altLang="en-US" sz="16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：加了</a:t>
            </a:r>
            <a:r>
              <a:rPr lang="en-US" altLang="zh-CN" sz="1600" dirty="0" smtClean="0">
                <a:solidFill>
                  <a:srgbClr val="080808"/>
                </a:solidFill>
                <a:ea typeface="宋体" panose="02010600030101010101" pitchFamily="2" charset="-122"/>
              </a:rPr>
              <a:t>1</a:t>
            </a: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rgbClr val="080808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" name="圆角矩形标注 6"/>
          <p:cNvSpPr/>
          <p:nvPr/>
        </p:nvSpPr>
        <p:spPr bwMode="auto">
          <a:xfrm>
            <a:off x="5400769" y="3891282"/>
            <a:ext cx="3202051" cy="356616"/>
          </a:xfrm>
          <a:prstGeom prst="wedgeRoundRectCallout">
            <a:avLst>
              <a:gd name="adj1" fmla="val -49876"/>
              <a:gd name="adj2" fmla="val 17326"/>
              <a:gd name="adj3" fmla="val 16667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r>
              <a:rPr lang="zh-CN" altLang="en-US" sz="1600" dirty="0" smtClean="0">
                <a:solidFill>
                  <a:srgbClr val="080808"/>
                </a:solidFill>
                <a:ea typeface="宋体" panose="02010600030101010101" pitchFamily="2" charset="-122"/>
              </a:rPr>
              <a:t>对于</a:t>
            </a:r>
            <a:r>
              <a:rPr lang="en-US" altLang="zh-CN" sz="1600" dirty="0" smtClean="0">
                <a:solidFill>
                  <a:srgbClr val="080808"/>
                </a:solidFill>
                <a:ea typeface="宋体" panose="02010600030101010101" pitchFamily="2" charset="-122"/>
              </a:rPr>
              <a:t>char *p</a:t>
            </a:r>
            <a:r>
              <a:rPr lang="zh-CN" altLang="en-US" sz="1600" dirty="0" smtClean="0">
                <a:solidFill>
                  <a:srgbClr val="080808"/>
                </a:solidFill>
                <a:ea typeface="宋体" panose="02010600030101010101" pitchFamily="2" charset="-122"/>
              </a:rPr>
              <a:t>，</a:t>
            </a:r>
            <a:r>
              <a:rPr kumimoji="0" lang="en-US" altLang="zh-CN" sz="16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p+2</a:t>
            </a:r>
            <a:r>
              <a:rPr kumimoji="0" lang="zh-CN" altLang="en-US" sz="16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：加了</a:t>
            </a:r>
            <a:r>
              <a:rPr lang="en-US" altLang="zh-CN" sz="1600" dirty="0">
                <a:solidFill>
                  <a:srgbClr val="080808"/>
                </a:solidFill>
                <a:ea typeface="宋体" panose="02010600030101010101" pitchFamily="2" charset="-122"/>
              </a:rPr>
              <a:t>2</a:t>
            </a: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rgbClr val="080808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" name="圆角矩形标注 7"/>
          <p:cNvSpPr/>
          <p:nvPr/>
        </p:nvSpPr>
        <p:spPr bwMode="auto">
          <a:xfrm>
            <a:off x="5371114" y="4308346"/>
            <a:ext cx="3231706" cy="356616"/>
          </a:xfrm>
          <a:prstGeom prst="wedgeRoundRectCallout">
            <a:avLst>
              <a:gd name="adj1" fmla="val -47309"/>
              <a:gd name="adj2" fmla="val 7070"/>
              <a:gd name="adj3" fmla="val 16667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r>
              <a:rPr lang="zh-CN" altLang="en-US" sz="1600" dirty="0" smtClean="0">
                <a:solidFill>
                  <a:srgbClr val="080808"/>
                </a:solidFill>
                <a:ea typeface="宋体" panose="02010600030101010101" pitchFamily="2" charset="-122"/>
              </a:rPr>
              <a:t>对于</a:t>
            </a:r>
            <a:r>
              <a:rPr lang="en-US" altLang="zh-CN" sz="1600" dirty="0" smtClean="0">
                <a:solidFill>
                  <a:srgbClr val="080808"/>
                </a:solidFill>
                <a:ea typeface="宋体" panose="02010600030101010101" pitchFamily="2" charset="-122"/>
              </a:rPr>
              <a:t>char *p,</a:t>
            </a:r>
            <a:r>
              <a:rPr lang="zh-CN" altLang="en-US" sz="1600" dirty="0" smtClean="0">
                <a:solidFill>
                  <a:srgbClr val="080808"/>
                </a:solidFill>
                <a:ea typeface="宋体" panose="02010600030101010101" pitchFamily="2" charset="-122"/>
              </a:rPr>
              <a:t>，</a:t>
            </a:r>
            <a:r>
              <a:rPr lang="en-US" altLang="zh-CN" sz="1600" dirty="0" smtClean="0">
                <a:solidFill>
                  <a:srgbClr val="080808"/>
                </a:solidFill>
                <a:ea typeface="宋体" panose="02010600030101010101" pitchFamily="2" charset="-122"/>
              </a:rPr>
              <a:t>p</a:t>
            </a:r>
            <a:r>
              <a:rPr kumimoji="0" lang="en-US" altLang="zh-CN" sz="16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+3</a:t>
            </a:r>
            <a:r>
              <a:rPr kumimoji="0" lang="zh-CN" altLang="en-US" sz="16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：加了</a:t>
            </a:r>
            <a:r>
              <a:rPr lang="en-US" altLang="zh-CN" sz="1600" dirty="0">
                <a:solidFill>
                  <a:srgbClr val="080808"/>
                </a:solidFill>
                <a:ea typeface="宋体" panose="02010600030101010101" pitchFamily="2" charset="-122"/>
              </a:rPr>
              <a:t>3</a:t>
            </a: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rgbClr val="080808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6761" y="895099"/>
            <a:ext cx="3638724" cy="2208474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5883486" y="4846667"/>
            <a:ext cx="2602146" cy="1153859"/>
          </a:xfrm>
          <a:prstGeom prst="rect">
            <a:avLst/>
          </a:prstGeom>
          <a:solidFill>
            <a:schemeClr val="accent5"/>
          </a:solidFill>
          <a:ln>
            <a:solidFill>
              <a:srgbClr val="000000"/>
            </a:solidFill>
          </a:ln>
        </p:spPr>
        <p:txBody>
          <a:bodyPr wrap="square" rtlCol="0">
            <a:noAutofit/>
          </a:bodyPr>
          <a:lstStyle/>
          <a:p>
            <a:r>
              <a:rPr lang="zh-CN" altLang="en-US" sz="1600" dirty="0" smtClean="0">
                <a:solidFill>
                  <a:srgbClr val="000000"/>
                </a:solidFill>
                <a:latin typeface="+mn-lt"/>
                <a:ea typeface="+mn-ea"/>
              </a:rPr>
              <a:t>思考：</a:t>
            </a:r>
            <a:endParaRPr lang="en-US" altLang="zh-CN" sz="1600" dirty="0" smtClean="0">
              <a:solidFill>
                <a:srgbClr val="000000"/>
              </a:solidFill>
              <a:latin typeface="+mn-lt"/>
              <a:ea typeface="+mn-ea"/>
            </a:endParaRPr>
          </a:p>
          <a:p>
            <a:r>
              <a:rPr lang="en-US" altLang="zh-CN" sz="1600" dirty="0">
                <a:solidFill>
                  <a:srgbClr val="000000"/>
                </a:solidFill>
                <a:latin typeface="+mn-lt"/>
                <a:ea typeface="+mn-ea"/>
              </a:rPr>
              <a:t>c</a:t>
            </a:r>
            <a:r>
              <a:rPr lang="en-US" altLang="zh-CN" sz="1600" dirty="0" smtClean="0">
                <a:solidFill>
                  <a:srgbClr val="000000"/>
                </a:solidFill>
                <a:latin typeface="+mn-lt"/>
                <a:ea typeface="+mn-ea"/>
              </a:rPr>
              <a:t>har *p;</a:t>
            </a:r>
          </a:p>
          <a:p>
            <a:r>
              <a:rPr lang="zh-CN" altLang="en-US" sz="1600" dirty="0" smtClean="0">
                <a:solidFill>
                  <a:srgbClr val="000000"/>
                </a:solidFill>
                <a:latin typeface="+mn-lt"/>
                <a:ea typeface="+mn-ea"/>
              </a:rPr>
              <a:t>执行</a:t>
            </a:r>
            <a:r>
              <a:rPr lang="en-US" altLang="zh-CN" sz="1600" dirty="0" smtClean="0">
                <a:solidFill>
                  <a:srgbClr val="000000"/>
                </a:solidFill>
                <a:latin typeface="+mn-lt"/>
                <a:ea typeface="+mn-ea"/>
              </a:rPr>
              <a:t>p=</a:t>
            </a:r>
            <a:r>
              <a:rPr lang="en-US" altLang="zh-CN" sz="1600" dirty="0" err="1" smtClean="0">
                <a:solidFill>
                  <a:srgbClr val="000000"/>
                </a:solidFill>
                <a:latin typeface="+mn-lt"/>
                <a:ea typeface="+mn-ea"/>
              </a:rPr>
              <a:t>p+n</a:t>
            </a:r>
            <a:r>
              <a:rPr lang="zh-CN" altLang="en-US" sz="1600" dirty="0" smtClean="0">
                <a:solidFill>
                  <a:srgbClr val="000000"/>
                </a:solidFill>
                <a:latin typeface="+mn-lt"/>
                <a:ea typeface="+mn-ea"/>
              </a:rPr>
              <a:t>，</a:t>
            </a:r>
            <a:r>
              <a:rPr lang="en-US" altLang="zh-CN" sz="1600" dirty="0" smtClean="0">
                <a:solidFill>
                  <a:srgbClr val="000000"/>
                </a:solidFill>
                <a:latin typeface="+mn-lt"/>
                <a:ea typeface="+mn-ea"/>
              </a:rPr>
              <a:t>p</a:t>
            </a:r>
            <a:r>
              <a:rPr lang="zh-CN" altLang="en-US" sz="1600" dirty="0" smtClean="0">
                <a:solidFill>
                  <a:srgbClr val="000000"/>
                </a:solidFill>
                <a:latin typeface="+mn-lt"/>
                <a:ea typeface="+mn-ea"/>
              </a:rPr>
              <a:t>值的变化规律？</a:t>
            </a:r>
            <a:endParaRPr lang="zh-CN" altLang="en-US" sz="1600" dirty="0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92298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rgbClr val="C00000"/>
                </a:solidFill>
              </a:rPr>
              <a:t>指针变量</a:t>
            </a:r>
            <a:r>
              <a:rPr lang="en-US" altLang="zh-CN" dirty="0" smtClean="0">
                <a:solidFill>
                  <a:srgbClr val="C00000"/>
                </a:solidFill>
              </a:rPr>
              <a:t>p=p+1（p++）</a:t>
            </a:r>
            <a:r>
              <a:rPr lang="zh-CN" altLang="en-US" dirty="0" smtClean="0">
                <a:solidFill>
                  <a:srgbClr val="C00000"/>
                </a:solidFill>
              </a:rPr>
              <a:t>的含义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5774" y="935558"/>
            <a:ext cx="5393818" cy="5090338"/>
          </a:xfrm>
        </p:spPr>
        <p:txBody>
          <a:bodyPr/>
          <a:lstStyle/>
          <a:p>
            <a:pPr marL="252000" indent="-252000" eaLnBrk="1" hangingPunct="1">
              <a:buFont typeface="Wingdings" panose="05000000000000000000" pitchFamily="2" charset="2"/>
              <a:buChar char="l"/>
            </a:pPr>
            <a:endParaRPr lang="zh-CN" altLang="en-US" sz="2000" dirty="0">
              <a:solidFill>
                <a:srgbClr val="006600"/>
              </a:solidFill>
            </a:endParaRPr>
          </a:p>
          <a:p>
            <a:pPr marL="252000" indent="-252000">
              <a:buFont typeface="Wingdings" panose="05000000000000000000" pitchFamily="2" charset="2"/>
              <a:buChar char="l"/>
            </a:pP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778" y="1057275"/>
            <a:ext cx="6248400" cy="5197221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8330" y="547688"/>
            <a:ext cx="3325750" cy="2172272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972470" y="3637596"/>
            <a:ext cx="2016082" cy="1153859"/>
          </a:xfrm>
          <a:prstGeom prst="rect">
            <a:avLst/>
          </a:prstGeom>
          <a:solidFill>
            <a:schemeClr val="accent5"/>
          </a:solidFill>
          <a:ln>
            <a:solidFill>
              <a:srgbClr val="000000"/>
            </a:solidFill>
          </a:ln>
        </p:spPr>
        <p:txBody>
          <a:bodyPr wrap="square" rtlCol="0">
            <a:noAutofit/>
          </a:bodyPr>
          <a:lstStyle/>
          <a:p>
            <a:r>
              <a:rPr lang="zh-CN" altLang="en-US" sz="1600" dirty="0" smtClean="0">
                <a:solidFill>
                  <a:srgbClr val="000000"/>
                </a:solidFill>
                <a:latin typeface="+mn-lt"/>
                <a:ea typeface="+mn-ea"/>
              </a:rPr>
              <a:t>思考：</a:t>
            </a:r>
            <a:endParaRPr lang="en-US" altLang="zh-CN" sz="1600" dirty="0" smtClean="0">
              <a:solidFill>
                <a:srgbClr val="000000"/>
              </a:solidFill>
              <a:latin typeface="+mn-lt"/>
              <a:ea typeface="+mn-ea"/>
            </a:endParaRPr>
          </a:p>
          <a:p>
            <a:r>
              <a:rPr lang="en-US" altLang="zh-CN" sz="1600" dirty="0" err="1" smtClean="0">
                <a:solidFill>
                  <a:srgbClr val="000000"/>
                </a:solidFill>
                <a:latin typeface="+mn-lt"/>
                <a:ea typeface="+mn-ea"/>
              </a:rPr>
              <a:t>int</a:t>
            </a:r>
            <a:r>
              <a:rPr lang="en-US" altLang="zh-CN" sz="1600" dirty="0" smtClean="0">
                <a:solidFill>
                  <a:srgbClr val="000000"/>
                </a:solidFill>
                <a:latin typeface="+mn-lt"/>
                <a:ea typeface="+mn-ea"/>
              </a:rPr>
              <a:t> *p;</a:t>
            </a:r>
          </a:p>
          <a:p>
            <a:r>
              <a:rPr lang="zh-CN" altLang="en-US" sz="1600" dirty="0" smtClean="0">
                <a:solidFill>
                  <a:srgbClr val="000000"/>
                </a:solidFill>
                <a:latin typeface="+mn-lt"/>
                <a:ea typeface="+mn-ea"/>
              </a:rPr>
              <a:t>每次执行</a:t>
            </a:r>
            <a:r>
              <a:rPr lang="en-US" altLang="zh-CN" sz="1600" dirty="0" smtClean="0">
                <a:solidFill>
                  <a:srgbClr val="000000"/>
                </a:solidFill>
                <a:latin typeface="+mn-lt"/>
                <a:ea typeface="+mn-ea"/>
              </a:rPr>
              <a:t>p++</a:t>
            </a:r>
            <a:r>
              <a:rPr lang="zh-CN" altLang="en-US" sz="1600" dirty="0" smtClean="0">
                <a:solidFill>
                  <a:srgbClr val="000000"/>
                </a:solidFill>
                <a:latin typeface="+mn-lt"/>
                <a:ea typeface="+mn-ea"/>
              </a:rPr>
              <a:t>，</a:t>
            </a:r>
            <a:r>
              <a:rPr lang="en-US" altLang="zh-CN" sz="1600" dirty="0" smtClean="0">
                <a:solidFill>
                  <a:srgbClr val="000000"/>
                </a:solidFill>
                <a:latin typeface="+mn-lt"/>
                <a:ea typeface="+mn-ea"/>
              </a:rPr>
              <a:t>p</a:t>
            </a:r>
            <a:r>
              <a:rPr lang="zh-CN" altLang="en-US" sz="1600" dirty="0" smtClean="0">
                <a:solidFill>
                  <a:srgbClr val="000000"/>
                </a:solidFill>
                <a:latin typeface="+mn-lt"/>
                <a:ea typeface="+mn-ea"/>
              </a:rPr>
              <a:t>的值的变化规律？</a:t>
            </a:r>
            <a:endParaRPr lang="zh-CN" altLang="en-US" sz="1600" dirty="0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97863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C00000"/>
                </a:solidFill>
              </a:rPr>
              <a:t>指针变量</a:t>
            </a:r>
            <a:r>
              <a:rPr lang="en-US" altLang="zh-CN" dirty="0">
                <a:solidFill>
                  <a:srgbClr val="C00000"/>
                </a:solidFill>
              </a:rPr>
              <a:t>p++</a:t>
            </a:r>
            <a:r>
              <a:rPr lang="zh-CN" altLang="en-US" dirty="0">
                <a:solidFill>
                  <a:srgbClr val="C00000"/>
                </a:solidFill>
              </a:rPr>
              <a:t>的含义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512" y="969264"/>
            <a:ext cx="6734175" cy="531063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7803" y="433086"/>
            <a:ext cx="3547872" cy="2575289"/>
          </a:xfrm>
          <a:prstGeom prst="rect">
            <a:avLst/>
          </a:prstGeom>
        </p:spPr>
      </p:pic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01739" y="3392422"/>
            <a:ext cx="2202307" cy="1225297"/>
          </a:xfrm>
          <a:solidFill>
            <a:schemeClr val="accent5"/>
          </a:solidFill>
          <a:ln>
            <a:solidFill>
              <a:srgbClr val="000000"/>
            </a:solidFill>
          </a:ln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  <a:buNone/>
            </a:pPr>
            <a:r>
              <a:rPr lang="zh-CN" altLang="en-US" sz="1600" dirty="0">
                <a:solidFill>
                  <a:srgbClr val="000000"/>
                </a:solidFill>
              </a:rPr>
              <a:t>思考：</a:t>
            </a:r>
            <a:endParaRPr lang="en-US" altLang="zh-CN" sz="1600" dirty="0">
              <a:solidFill>
                <a:srgbClr val="000000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dirty="0" smtClean="0">
                <a:solidFill>
                  <a:srgbClr val="000000"/>
                </a:solidFill>
              </a:rPr>
              <a:t>char  *</a:t>
            </a:r>
            <a:r>
              <a:rPr lang="en-US" altLang="zh-CN" sz="1600" dirty="0" err="1" smtClean="0">
                <a:solidFill>
                  <a:srgbClr val="000000"/>
                </a:solidFill>
              </a:rPr>
              <a:t>cp</a:t>
            </a:r>
            <a:r>
              <a:rPr lang="en-US" altLang="zh-CN" sz="1600" dirty="0">
                <a:solidFill>
                  <a:srgbClr val="000000"/>
                </a:solidFill>
              </a:rPr>
              <a:t>;</a:t>
            </a:r>
          </a:p>
          <a:p>
            <a:pPr>
              <a:lnSpc>
                <a:spcPct val="100000"/>
              </a:lnSpc>
              <a:spcBef>
                <a:spcPts val="0"/>
              </a:spcBef>
              <a:buNone/>
            </a:pPr>
            <a:r>
              <a:rPr lang="zh-CN" altLang="en-US" sz="1600" dirty="0">
                <a:solidFill>
                  <a:srgbClr val="000000"/>
                </a:solidFill>
              </a:rPr>
              <a:t>每次</a:t>
            </a:r>
            <a:r>
              <a:rPr lang="zh-CN" altLang="en-US" sz="1600" dirty="0" smtClean="0">
                <a:solidFill>
                  <a:srgbClr val="000000"/>
                </a:solidFill>
              </a:rPr>
              <a:t>执行</a:t>
            </a:r>
            <a:r>
              <a:rPr lang="en-US" altLang="zh-CN" sz="1600" dirty="0" err="1" smtClean="0">
                <a:solidFill>
                  <a:srgbClr val="000000"/>
                </a:solidFill>
              </a:rPr>
              <a:t>cp</a:t>
            </a:r>
            <a:r>
              <a:rPr lang="en-US" altLang="zh-CN" sz="1600" dirty="0">
                <a:solidFill>
                  <a:srgbClr val="000000"/>
                </a:solidFill>
              </a:rPr>
              <a:t>++</a:t>
            </a:r>
            <a:r>
              <a:rPr lang="zh-CN" altLang="en-US" sz="1600" dirty="0" smtClean="0">
                <a:solidFill>
                  <a:srgbClr val="000000"/>
                </a:solidFill>
              </a:rPr>
              <a:t>，</a:t>
            </a:r>
            <a:r>
              <a:rPr lang="en-US" altLang="zh-CN" sz="1600" dirty="0" err="1" smtClean="0">
                <a:solidFill>
                  <a:srgbClr val="000000"/>
                </a:solidFill>
              </a:rPr>
              <a:t>cp</a:t>
            </a:r>
            <a:r>
              <a:rPr lang="zh-CN" altLang="en-US" sz="1600" dirty="0">
                <a:solidFill>
                  <a:srgbClr val="000000"/>
                </a:solidFill>
              </a:rPr>
              <a:t>的值的变化规律？</a:t>
            </a:r>
          </a:p>
          <a:p>
            <a:pPr>
              <a:lnSpc>
                <a:spcPct val="100000"/>
              </a:lnSpc>
              <a:spcBef>
                <a:spcPts val="0"/>
              </a:spcBef>
              <a:buNone/>
            </a:pPr>
            <a:endParaRPr lang="zh-CN" altLang="en-US" sz="1600" dirty="0"/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0279133"/>
              </p:ext>
            </p:extLst>
          </p:nvPr>
        </p:nvGraphicFramePr>
        <p:xfrm>
          <a:off x="374905" y="2404871"/>
          <a:ext cx="1682144" cy="213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1281">
                  <a:extLst>
                    <a:ext uri="{9D8B030D-6E8A-4147-A177-3AD203B41FA5}">
                      <a16:colId xmlns:a16="http://schemas.microsoft.com/office/drawing/2014/main" val="1621741432"/>
                    </a:ext>
                  </a:extLst>
                </a:gridCol>
                <a:gridCol w="611989">
                  <a:extLst>
                    <a:ext uri="{9D8B030D-6E8A-4147-A177-3AD203B41FA5}">
                      <a16:colId xmlns:a16="http://schemas.microsoft.com/office/drawing/2014/main" val="2741349269"/>
                    </a:ext>
                  </a:extLst>
                </a:gridCol>
                <a:gridCol w="258874">
                  <a:extLst>
                    <a:ext uri="{9D8B030D-6E8A-4147-A177-3AD203B41FA5}">
                      <a16:colId xmlns:a16="http://schemas.microsoft.com/office/drawing/2014/main" val="2774784421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r>
                        <a:rPr lang="zh-CN" altLang="en-US" sz="1400" dirty="0" smtClean="0">
                          <a:solidFill>
                            <a:srgbClr val="000000"/>
                          </a:solidFill>
                        </a:rPr>
                        <a:t>地址</a:t>
                      </a:r>
                      <a:endParaRPr lang="zh-CN" alt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>
                          <a:solidFill>
                            <a:srgbClr val="000000"/>
                          </a:solidFill>
                        </a:rPr>
                        <a:t>内容</a:t>
                      </a:r>
                      <a:endParaRPr lang="zh-CN" alt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911519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endParaRPr lang="zh-CN" alt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079750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r>
                        <a:rPr lang="en-US" altLang="zh-CN" sz="1400" dirty="0" smtClean="0">
                          <a:solidFill>
                            <a:srgbClr val="000000"/>
                          </a:solidFill>
                        </a:rPr>
                        <a:t>6487572</a:t>
                      </a:r>
                      <a:endParaRPr lang="zh-CN" alt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solidFill>
                            <a:srgbClr val="000000"/>
                          </a:solidFill>
                        </a:rPr>
                        <a:t>78</a:t>
                      </a:r>
                      <a:endParaRPr lang="zh-CN" alt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>
                          <a:solidFill>
                            <a:srgbClr val="000000"/>
                          </a:solidFill>
                        </a:rPr>
                        <a:t>a</a:t>
                      </a:r>
                      <a:endParaRPr lang="zh-CN" alt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309571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r>
                        <a:rPr lang="en-US" altLang="zh-CN" sz="1400" dirty="0" smtClean="0">
                          <a:solidFill>
                            <a:srgbClr val="000000"/>
                          </a:solidFill>
                        </a:rPr>
                        <a:t>6487573</a:t>
                      </a:r>
                      <a:endParaRPr lang="zh-CN" alt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solidFill>
                            <a:srgbClr val="000000"/>
                          </a:solidFill>
                        </a:rPr>
                        <a:t>56</a:t>
                      </a:r>
                      <a:endParaRPr lang="zh-CN" alt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5879380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r>
                        <a:rPr lang="en-US" altLang="zh-CN" sz="1400" dirty="0" smtClean="0">
                          <a:solidFill>
                            <a:srgbClr val="000000"/>
                          </a:solidFill>
                        </a:rPr>
                        <a:t>6487574</a:t>
                      </a:r>
                      <a:endParaRPr lang="zh-CN" alt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solidFill>
                            <a:srgbClr val="000000"/>
                          </a:solidFill>
                        </a:rPr>
                        <a:t>34</a:t>
                      </a:r>
                      <a:endParaRPr lang="zh-CN" alt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064592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r>
                        <a:rPr lang="en-US" altLang="zh-CN" sz="1400" dirty="0" smtClean="0">
                          <a:solidFill>
                            <a:srgbClr val="000000"/>
                          </a:solidFill>
                        </a:rPr>
                        <a:t>6487575</a:t>
                      </a:r>
                      <a:endParaRPr lang="zh-CN" alt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solidFill>
                            <a:srgbClr val="000000"/>
                          </a:solidFill>
                        </a:rPr>
                        <a:t>12</a:t>
                      </a:r>
                      <a:endParaRPr lang="zh-CN" alt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9336436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endParaRPr lang="zh-CN" alt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22128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5920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</p:bld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rgbClr val="C00000"/>
                </a:solidFill>
              </a:rPr>
              <a:t>指针变量</a:t>
            </a:r>
            <a:r>
              <a:rPr lang="en-US" altLang="zh-CN" dirty="0" smtClean="0">
                <a:solidFill>
                  <a:srgbClr val="C00000"/>
                </a:solidFill>
              </a:rPr>
              <a:t>p=p+1（p++</a:t>
            </a:r>
            <a:r>
              <a:rPr lang="zh-CN" altLang="en-US" dirty="0" smtClean="0">
                <a:solidFill>
                  <a:srgbClr val="C00000"/>
                </a:solidFill>
              </a:rPr>
              <a:t>）的含义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5774" y="935558"/>
            <a:ext cx="5393818" cy="5090338"/>
          </a:xfrm>
        </p:spPr>
        <p:txBody>
          <a:bodyPr/>
          <a:lstStyle/>
          <a:p>
            <a:pPr marL="252000" indent="-252000" eaLnBrk="1" hangingPunct="1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n"/>
            </a:pPr>
            <a:r>
              <a:rPr lang="zh-CN" altLang="en-US" sz="1800" b="1" dirty="0" smtClean="0"/>
              <a:t>例如</a:t>
            </a:r>
            <a:endParaRPr lang="en-US" altLang="zh-CN" sz="1800" b="1" dirty="0"/>
          </a:p>
          <a:p>
            <a:pPr marL="753750" lvl="1" indent="-28575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en-US" altLang="zh-CN" sz="1600" dirty="0" err="1" smtClean="0"/>
              <a:t>int</a:t>
            </a:r>
            <a:r>
              <a:rPr lang="en-US" altLang="zh-CN" sz="1600" dirty="0" smtClean="0"/>
              <a:t> a=5, </a:t>
            </a:r>
            <a:r>
              <a:rPr lang="zh-CN" altLang="en-US" sz="1600" dirty="0" smtClean="0"/>
              <a:t>*</a:t>
            </a:r>
            <a:r>
              <a:rPr lang="en-US" altLang="zh-CN" sz="1600" dirty="0" err="1" smtClean="0"/>
              <a:t>ip</a:t>
            </a:r>
            <a:r>
              <a:rPr lang="en-US" altLang="zh-CN" sz="1600" dirty="0" smtClean="0"/>
              <a:t>=&amp;a;        </a:t>
            </a:r>
          </a:p>
          <a:p>
            <a:pPr marL="753750" lvl="1" indent="-28575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en-US" altLang="zh-CN" sz="1600" dirty="0" smtClean="0"/>
              <a:t>char c=6, *</a:t>
            </a:r>
            <a:r>
              <a:rPr lang="en-US" altLang="zh-CN" sz="1600" dirty="0" err="1" smtClean="0"/>
              <a:t>cp</a:t>
            </a:r>
            <a:r>
              <a:rPr lang="en-US" altLang="zh-CN" sz="1600" dirty="0" smtClean="0"/>
              <a:t>=&amp;c;    </a:t>
            </a:r>
          </a:p>
          <a:p>
            <a:pPr marL="753750" lvl="1" indent="-28575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en-US" altLang="zh-CN" sz="1600" dirty="0" smtClean="0"/>
              <a:t>float f=1.0, *</a:t>
            </a:r>
            <a:r>
              <a:rPr lang="en-US" altLang="zh-CN" sz="1600" dirty="0" err="1" smtClean="0"/>
              <a:t>fp</a:t>
            </a:r>
            <a:r>
              <a:rPr lang="en-US" altLang="zh-CN" sz="1600" dirty="0" smtClean="0"/>
              <a:t>=&amp;f;</a:t>
            </a:r>
            <a:endParaRPr lang="en-US" altLang="zh-CN" sz="1600" b="1" dirty="0">
              <a:solidFill>
                <a:srgbClr val="C00000"/>
              </a:solidFill>
            </a:endParaRPr>
          </a:p>
          <a:p>
            <a:pPr marL="182250" indent="-3429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n"/>
            </a:pPr>
            <a:r>
              <a:rPr lang="zh-CN" altLang="en-US" sz="1800" dirty="0" smtClean="0">
                <a:solidFill>
                  <a:srgbClr val="0000CC"/>
                </a:solidFill>
              </a:rPr>
              <a:t>假设</a:t>
            </a:r>
            <a:r>
              <a:rPr lang="zh-CN" altLang="en-US" sz="1800" dirty="0" smtClean="0"/>
              <a:t>上述变量的存储方式如图所示</a:t>
            </a:r>
            <a:endParaRPr lang="en-US" altLang="zh-CN" sz="1800" dirty="0" smtClean="0"/>
          </a:p>
          <a:p>
            <a:pPr marL="753750" lvl="1" indent="-28575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en-US" altLang="zh-CN" sz="1600" dirty="0" err="1" smtClean="0"/>
              <a:t>ip</a:t>
            </a:r>
            <a:r>
              <a:rPr lang="en-US" altLang="zh-CN" sz="1600" dirty="0" smtClean="0"/>
              <a:t>=1000</a:t>
            </a:r>
            <a:r>
              <a:rPr lang="zh-CN" altLang="en-US" sz="1600" dirty="0" smtClean="0"/>
              <a:t>，执行</a:t>
            </a:r>
            <a:r>
              <a:rPr lang="en-US" altLang="zh-CN" sz="1600" dirty="0" err="1" smtClean="0"/>
              <a:t>ip</a:t>
            </a:r>
            <a:r>
              <a:rPr lang="en-US" altLang="zh-CN" sz="1600" dirty="0" smtClean="0"/>
              <a:t>++</a:t>
            </a:r>
            <a:r>
              <a:rPr lang="zh-CN" altLang="en-US" sz="1600" dirty="0" smtClean="0"/>
              <a:t>后，</a:t>
            </a:r>
            <a:r>
              <a:rPr lang="en-US" altLang="zh-CN" sz="1600" dirty="0" err="1" smtClean="0"/>
              <a:t>ip</a:t>
            </a:r>
            <a:r>
              <a:rPr lang="en-US" altLang="zh-CN" sz="1600" dirty="0" smtClean="0"/>
              <a:t>=1004</a:t>
            </a:r>
          </a:p>
          <a:p>
            <a:pPr marL="753750" lvl="1" indent="-28575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en-US" altLang="zh-CN" sz="1600" dirty="0" err="1" smtClean="0"/>
              <a:t>cp</a:t>
            </a:r>
            <a:r>
              <a:rPr lang="en-US" altLang="zh-CN" sz="1600" dirty="0" smtClean="0"/>
              <a:t>=1004</a:t>
            </a:r>
            <a:r>
              <a:rPr lang="zh-CN" altLang="en-US" sz="1600" dirty="0" smtClean="0"/>
              <a:t>，执行</a:t>
            </a:r>
            <a:r>
              <a:rPr lang="en-US" altLang="zh-CN" sz="1600" dirty="0" err="1" smtClean="0"/>
              <a:t>cp</a:t>
            </a:r>
            <a:r>
              <a:rPr lang="en-US" altLang="zh-CN" sz="1600" dirty="0"/>
              <a:t>++</a:t>
            </a:r>
            <a:r>
              <a:rPr lang="zh-CN" altLang="en-US" sz="1600" dirty="0"/>
              <a:t>后，</a:t>
            </a:r>
            <a:r>
              <a:rPr lang="en-US" altLang="zh-CN" sz="1600" dirty="0" err="1" smtClean="0"/>
              <a:t>ip</a:t>
            </a:r>
            <a:r>
              <a:rPr lang="en-US" altLang="zh-CN" sz="1600" dirty="0" smtClean="0"/>
              <a:t>=1005</a:t>
            </a:r>
            <a:endParaRPr lang="en-US" altLang="zh-CN" sz="1600" dirty="0"/>
          </a:p>
          <a:p>
            <a:pPr marL="753750" lvl="1" indent="-28575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en-US" altLang="zh-CN" sz="1600" dirty="0" err="1" smtClean="0"/>
              <a:t>fp</a:t>
            </a:r>
            <a:r>
              <a:rPr lang="en-US" altLang="zh-CN" sz="1600" dirty="0" smtClean="0"/>
              <a:t>=1005</a:t>
            </a:r>
            <a:r>
              <a:rPr lang="zh-CN" altLang="en-US" sz="1600" dirty="0" smtClean="0"/>
              <a:t>，执行</a:t>
            </a:r>
            <a:r>
              <a:rPr lang="en-US" altLang="zh-CN" sz="1600" dirty="0" err="1" smtClean="0"/>
              <a:t>fp</a:t>
            </a:r>
            <a:r>
              <a:rPr lang="en-US" altLang="zh-CN" sz="1600" dirty="0"/>
              <a:t>++</a:t>
            </a:r>
            <a:r>
              <a:rPr lang="zh-CN" altLang="en-US" sz="1600" dirty="0"/>
              <a:t>后</a:t>
            </a:r>
            <a:r>
              <a:rPr lang="zh-CN" altLang="en-US" sz="1600" dirty="0" smtClean="0"/>
              <a:t>，</a:t>
            </a:r>
            <a:r>
              <a:rPr lang="en-US" altLang="zh-CN" sz="1600" dirty="0" err="1" smtClean="0"/>
              <a:t>fp</a:t>
            </a:r>
            <a:r>
              <a:rPr lang="en-US" altLang="zh-CN" sz="1600" dirty="0" smtClean="0"/>
              <a:t>=1009</a:t>
            </a:r>
            <a:endParaRPr lang="en-US" altLang="zh-CN" sz="1600" dirty="0"/>
          </a:p>
          <a:p>
            <a:pPr marL="753750" lvl="1" indent="-28575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endParaRPr lang="en-US" altLang="zh-CN" sz="1400" dirty="0" smtClean="0"/>
          </a:p>
          <a:p>
            <a:pPr marL="182250" indent="-3429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n"/>
            </a:pPr>
            <a:r>
              <a:rPr lang="zh-CN" altLang="en-US" sz="2000" b="1" u="sng" dirty="0" smtClean="0"/>
              <a:t>指针变量</a:t>
            </a:r>
            <a:r>
              <a:rPr lang="en-US" altLang="zh-CN" sz="2000" b="1" u="sng" dirty="0" smtClean="0"/>
              <a:t>p=p+1（p++）</a:t>
            </a:r>
            <a:r>
              <a:rPr lang="zh-CN" altLang="en-US" sz="2000" b="1" u="sng" dirty="0" smtClean="0"/>
              <a:t>的含义</a:t>
            </a:r>
            <a:endParaRPr lang="en-US" altLang="zh-CN" sz="2000" b="1" u="sng" dirty="0" smtClean="0"/>
          </a:p>
          <a:p>
            <a:pPr marL="753750" lvl="1" indent="-28575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 sz="1800" b="1" u="sng" dirty="0" smtClean="0"/>
              <a:t>执行</a:t>
            </a:r>
            <a:r>
              <a:rPr lang="en-US" altLang="zh-CN" sz="1800" b="1" u="sng" dirty="0" smtClean="0"/>
              <a:t>p++</a:t>
            </a:r>
            <a:r>
              <a:rPr lang="zh-CN" altLang="en-US" sz="1800" b="1" u="sng" dirty="0" smtClean="0"/>
              <a:t>，</a:t>
            </a:r>
            <a:r>
              <a:rPr lang="en-US" altLang="zh-CN" sz="1800" b="1" u="sng" dirty="0" smtClean="0">
                <a:solidFill>
                  <a:srgbClr val="C00000"/>
                </a:solidFill>
              </a:rPr>
              <a:t>p</a:t>
            </a:r>
            <a:r>
              <a:rPr lang="zh-CN" altLang="en-US" sz="1800" b="1" u="sng" dirty="0" smtClean="0">
                <a:solidFill>
                  <a:srgbClr val="C00000"/>
                </a:solidFill>
              </a:rPr>
              <a:t>加了</a:t>
            </a:r>
            <a:r>
              <a:rPr lang="zh-CN" altLang="en-US" sz="1800" b="1" u="sng" dirty="0" smtClean="0">
                <a:solidFill>
                  <a:srgbClr val="0000CC"/>
                </a:solidFill>
              </a:rPr>
              <a:t>指针基类型</a:t>
            </a:r>
            <a:r>
              <a:rPr lang="zh-CN" altLang="en-US" sz="1800" b="1" u="sng" dirty="0" smtClean="0">
                <a:solidFill>
                  <a:srgbClr val="C00000"/>
                </a:solidFill>
              </a:rPr>
              <a:t>所占用的字节数</a:t>
            </a:r>
            <a:endParaRPr lang="en-US" altLang="zh-CN" sz="1800" b="1" u="sng" dirty="0" smtClean="0">
              <a:solidFill>
                <a:srgbClr val="C00000"/>
              </a:solidFill>
            </a:endParaRPr>
          </a:p>
          <a:p>
            <a:pPr marL="753750" lvl="1" indent="-28575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endParaRPr lang="en-US" altLang="zh-CN" sz="1600" dirty="0">
              <a:sym typeface="Wingdings" panose="05000000000000000000" pitchFamily="2" charset="2"/>
            </a:endParaRPr>
          </a:p>
          <a:p>
            <a:pPr marL="753750" lvl="1" indent="-28575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endParaRPr lang="en-US" altLang="zh-CN" sz="1600" dirty="0"/>
          </a:p>
          <a:p>
            <a:pPr marL="753750" lvl="1" indent="-28575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endParaRPr lang="en-US" altLang="zh-CN" sz="1600" dirty="0" smtClean="0"/>
          </a:p>
          <a:p>
            <a:pPr marL="252000" lvl="1" indent="-2520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sz="1400" b="1" dirty="0" smtClean="0"/>
          </a:p>
          <a:p>
            <a:pPr marL="252000" indent="-252000" eaLnBrk="1" hangingPunct="1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endParaRPr lang="en-US" altLang="zh-CN" sz="1800" b="1" dirty="0"/>
          </a:p>
          <a:p>
            <a:pPr marL="252000" indent="-252000" eaLnBrk="1" hangingPunct="1">
              <a:buFont typeface="Wingdings" panose="05000000000000000000" pitchFamily="2" charset="2"/>
              <a:buChar char="l"/>
            </a:pPr>
            <a:endParaRPr lang="zh-CN" altLang="en-US" sz="2000" dirty="0">
              <a:solidFill>
                <a:srgbClr val="006600"/>
              </a:solidFill>
            </a:endParaRPr>
          </a:p>
          <a:p>
            <a:pPr marL="252000" indent="-252000">
              <a:buFont typeface="Wingdings" panose="05000000000000000000" pitchFamily="2" charset="2"/>
              <a:buChar char="l"/>
            </a:pPr>
            <a:endParaRPr lang="zh-CN" altLang="en-US" dirty="0"/>
          </a:p>
        </p:txBody>
      </p:sp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7896382"/>
              </p:ext>
            </p:extLst>
          </p:nvPr>
        </p:nvGraphicFramePr>
        <p:xfrm>
          <a:off x="6035039" y="1111504"/>
          <a:ext cx="1636778" cy="457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0665">
                  <a:extLst>
                    <a:ext uri="{9D8B030D-6E8A-4147-A177-3AD203B41FA5}">
                      <a16:colId xmlns:a16="http://schemas.microsoft.com/office/drawing/2014/main" val="1621741432"/>
                    </a:ext>
                  </a:extLst>
                </a:gridCol>
                <a:gridCol w="539496">
                  <a:extLst>
                    <a:ext uri="{9D8B030D-6E8A-4147-A177-3AD203B41FA5}">
                      <a16:colId xmlns:a16="http://schemas.microsoft.com/office/drawing/2014/main" val="2741349269"/>
                    </a:ext>
                  </a:extLst>
                </a:gridCol>
                <a:gridCol w="356617">
                  <a:extLst>
                    <a:ext uri="{9D8B030D-6E8A-4147-A177-3AD203B41FA5}">
                      <a16:colId xmlns:a16="http://schemas.microsoft.com/office/drawing/2014/main" val="2774784421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endParaRPr lang="zh-CN" alt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911519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r>
                        <a:rPr lang="en-US" altLang="zh-CN" sz="1400" dirty="0" smtClean="0">
                          <a:solidFill>
                            <a:srgbClr val="000000"/>
                          </a:solidFill>
                        </a:rPr>
                        <a:t>1000</a:t>
                      </a:r>
                      <a:endParaRPr lang="zh-CN" alt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solidFill>
                            <a:srgbClr val="000000"/>
                          </a:solidFill>
                        </a:rPr>
                        <a:t>05</a:t>
                      </a:r>
                      <a:endParaRPr lang="zh-CN" alt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>
                          <a:solidFill>
                            <a:srgbClr val="000000"/>
                          </a:solidFill>
                        </a:rPr>
                        <a:t>a</a:t>
                      </a:r>
                      <a:endParaRPr lang="zh-CN" alt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309571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r>
                        <a:rPr lang="en-US" altLang="zh-CN" sz="1400" dirty="0" smtClean="0">
                          <a:solidFill>
                            <a:srgbClr val="000000"/>
                          </a:solidFill>
                        </a:rPr>
                        <a:t>1001</a:t>
                      </a:r>
                      <a:endParaRPr lang="zh-CN" alt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solidFill>
                            <a:srgbClr val="000000"/>
                          </a:solidFill>
                        </a:rPr>
                        <a:t>00</a:t>
                      </a:r>
                      <a:endParaRPr lang="zh-CN" alt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5879380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r>
                        <a:rPr lang="en-US" altLang="zh-CN" sz="1400" dirty="0" smtClean="0">
                          <a:solidFill>
                            <a:srgbClr val="000000"/>
                          </a:solidFill>
                        </a:rPr>
                        <a:t>1002</a:t>
                      </a:r>
                      <a:endParaRPr lang="zh-CN" alt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solidFill>
                            <a:srgbClr val="000000"/>
                          </a:solidFill>
                        </a:rPr>
                        <a:t>00</a:t>
                      </a:r>
                      <a:endParaRPr lang="zh-CN" alt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064592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r>
                        <a:rPr lang="en-US" altLang="zh-CN" sz="1400" dirty="0" smtClean="0">
                          <a:solidFill>
                            <a:srgbClr val="000000"/>
                          </a:solidFill>
                        </a:rPr>
                        <a:t>1003</a:t>
                      </a:r>
                      <a:endParaRPr lang="zh-CN" alt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solidFill>
                            <a:srgbClr val="000000"/>
                          </a:solidFill>
                        </a:rPr>
                        <a:t>00</a:t>
                      </a:r>
                      <a:endParaRPr lang="zh-CN" alt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9336436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r>
                        <a:rPr lang="en-US" altLang="zh-CN" sz="1400" dirty="0" smtClean="0">
                          <a:solidFill>
                            <a:srgbClr val="000000"/>
                          </a:solidFill>
                        </a:rPr>
                        <a:t>1004</a:t>
                      </a:r>
                      <a:endParaRPr lang="zh-CN" alt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solidFill>
                            <a:srgbClr val="000000"/>
                          </a:solidFill>
                        </a:rPr>
                        <a:t>06</a:t>
                      </a:r>
                      <a:endParaRPr lang="zh-CN" alt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>
                          <a:solidFill>
                            <a:srgbClr val="000000"/>
                          </a:solidFill>
                        </a:rPr>
                        <a:t>c</a:t>
                      </a:r>
                      <a:endParaRPr lang="zh-CN" alt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53319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r>
                        <a:rPr lang="en-US" altLang="zh-CN" sz="1400" dirty="0" smtClean="0">
                          <a:solidFill>
                            <a:srgbClr val="000000"/>
                          </a:solidFill>
                        </a:rPr>
                        <a:t>1005</a:t>
                      </a:r>
                      <a:endParaRPr lang="zh-CN" alt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solidFill>
                            <a:srgbClr val="000000"/>
                          </a:solidFill>
                        </a:rPr>
                        <a:t>00</a:t>
                      </a:r>
                      <a:endParaRPr lang="zh-CN" alt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>
                          <a:solidFill>
                            <a:srgbClr val="000000"/>
                          </a:solidFill>
                        </a:rPr>
                        <a:t>f</a:t>
                      </a:r>
                      <a:endParaRPr lang="zh-CN" alt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7250115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r>
                        <a:rPr lang="en-US" altLang="zh-CN" sz="1400" dirty="0" smtClean="0">
                          <a:solidFill>
                            <a:srgbClr val="000000"/>
                          </a:solidFill>
                        </a:rPr>
                        <a:t>1006</a:t>
                      </a:r>
                      <a:endParaRPr lang="zh-CN" alt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solidFill>
                            <a:srgbClr val="000000"/>
                          </a:solidFill>
                        </a:rPr>
                        <a:t>00</a:t>
                      </a:r>
                      <a:endParaRPr lang="zh-CN" alt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218798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r>
                        <a:rPr lang="en-US" altLang="zh-CN" sz="1400" dirty="0" smtClean="0">
                          <a:solidFill>
                            <a:srgbClr val="000000"/>
                          </a:solidFill>
                        </a:rPr>
                        <a:t>1007</a:t>
                      </a:r>
                      <a:endParaRPr lang="zh-CN" alt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solidFill>
                            <a:srgbClr val="000000"/>
                          </a:solidFill>
                        </a:rPr>
                        <a:t>80</a:t>
                      </a:r>
                      <a:endParaRPr lang="zh-CN" alt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3727060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r>
                        <a:rPr lang="en-US" altLang="zh-CN" sz="1400" dirty="0" smtClean="0">
                          <a:solidFill>
                            <a:srgbClr val="000000"/>
                          </a:solidFill>
                        </a:rPr>
                        <a:t>1008</a:t>
                      </a:r>
                      <a:endParaRPr lang="zh-CN" alt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solidFill>
                            <a:srgbClr val="000000"/>
                          </a:solidFill>
                        </a:rPr>
                        <a:t>3F</a:t>
                      </a:r>
                      <a:endParaRPr lang="zh-CN" alt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41800704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endParaRPr lang="zh-CN" alt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2593835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r>
                        <a:rPr lang="en-US" altLang="zh-CN" sz="1400" dirty="0" smtClean="0">
                          <a:solidFill>
                            <a:srgbClr val="000000"/>
                          </a:solidFill>
                        </a:rPr>
                        <a:t>2000</a:t>
                      </a:r>
                      <a:endParaRPr lang="zh-CN" alt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solidFill>
                            <a:srgbClr val="000000"/>
                          </a:solidFill>
                        </a:rPr>
                        <a:t>1000</a:t>
                      </a:r>
                      <a:endParaRPr lang="zh-CN" alt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dirty="0" err="1" smtClean="0">
                          <a:solidFill>
                            <a:srgbClr val="000000"/>
                          </a:solidFill>
                        </a:rPr>
                        <a:t>ip</a:t>
                      </a:r>
                      <a:endParaRPr lang="zh-CN" alt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321028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r>
                        <a:rPr lang="en-US" altLang="zh-CN" sz="1400" dirty="0" smtClean="0">
                          <a:solidFill>
                            <a:srgbClr val="000000"/>
                          </a:solidFill>
                        </a:rPr>
                        <a:t>2008</a:t>
                      </a:r>
                      <a:endParaRPr lang="zh-CN" alt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solidFill>
                            <a:srgbClr val="000000"/>
                          </a:solidFill>
                        </a:rPr>
                        <a:t>1004</a:t>
                      </a:r>
                      <a:endParaRPr lang="zh-CN" alt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dirty="0" err="1" smtClean="0">
                          <a:solidFill>
                            <a:srgbClr val="000000"/>
                          </a:solidFill>
                        </a:rPr>
                        <a:t>cp</a:t>
                      </a:r>
                      <a:endParaRPr lang="zh-CN" alt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003353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r>
                        <a:rPr lang="en-US" altLang="zh-CN" sz="1400" dirty="0" smtClean="0">
                          <a:solidFill>
                            <a:srgbClr val="000000"/>
                          </a:solidFill>
                        </a:rPr>
                        <a:t>2016</a:t>
                      </a:r>
                      <a:endParaRPr lang="zh-CN" alt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solidFill>
                            <a:srgbClr val="000000"/>
                          </a:solidFill>
                        </a:rPr>
                        <a:t>1005</a:t>
                      </a:r>
                      <a:endParaRPr lang="zh-CN" alt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dirty="0" err="1" smtClean="0">
                          <a:solidFill>
                            <a:srgbClr val="000000"/>
                          </a:solidFill>
                        </a:rPr>
                        <a:t>fp</a:t>
                      </a:r>
                      <a:endParaRPr lang="zh-CN" alt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0287935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endParaRPr lang="zh-CN" alt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2212800"/>
                  </a:ext>
                </a:extLst>
              </a:tr>
            </a:tbl>
          </a:graphicData>
        </a:graphic>
      </p:graphicFrame>
      <p:sp>
        <p:nvSpPr>
          <p:cNvPr id="8" name="矩形 7"/>
          <p:cNvSpPr/>
          <p:nvPr/>
        </p:nvSpPr>
        <p:spPr bwMode="auto">
          <a:xfrm>
            <a:off x="7705166" y="4478423"/>
            <a:ext cx="1126541" cy="287670"/>
          </a:xfrm>
          <a:prstGeom prst="rect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lang="en-US" altLang="zh-CN" sz="1400" dirty="0" smtClean="0">
                <a:solidFill>
                  <a:srgbClr val="000000"/>
                </a:solidFill>
                <a:latin typeface="+mn-lt"/>
                <a:ea typeface="+mn-ea"/>
              </a:rPr>
              <a:t>1004</a:t>
            </a:r>
            <a:endParaRPr lang="zh-CN" altLang="en-US" sz="140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12" name="矩形 11"/>
          <p:cNvSpPr/>
          <p:nvPr/>
        </p:nvSpPr>
        <p:spPr bwMode="auto">
          <a:xfrm>
            <a:off x="7705165" y="4798032"/>
            <a:ext cx="1126541" cy="28767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lang="en-US" altLang="zh-CN" sz="1400" dirty="0" smtClean="0">
                <a:solidFill>
                  <a:srgbClr val="000000"/>
                </a:solidFill>
                <a:latin typeface="+mn-lt"/>
                <a:ea typeface="+mn-ea"/>
              </a:rPr>
              <a:t>1005</a:t>
            </a:r>
            <a:endParaRPr lang="zh-CN" altLang="en-US" sz="140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13" name="矩形 12"/>
          <p:cNvSpPr/>
          <p:nvPr/>
        </p:nvSpPr>
        <p:spPr bwMode="auto">
          <a:xfrm>
            <a:off x="7705166" y="5117641"/>
            <a:ext cx="1126541" cy="28767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lang="en-US" altLang="zh-CN" sz="1400" dirty="0" smtClean="0">
                <a:solidFill>
                  <a:srgbClr val="000000"/>
                </a:solidFill>
                <a:latin typeface="+mn-lt"/>
                <a:ea typeface="+mn-ea"/>
              </a:rPr>
              <a:t>1009</a:t>
            </a:r>
            <a:endParaRPr lang="zh-CN" altLang="en-US" sz="1400" dirty="0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93989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2" grpId="0" animBg="1"/>
      <p:bldP spid="13" grpId="0" animBg="1"/>
    </p:bld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指针变量的赋值</a:t>
            </a:r>
            <a:r>
              <a:rPr lang="en-US" altLang="zh-CN" dirty="0"/>
              <a:t>—</a:t>
            </a:r>
            <a:r>
              <a:rPr lang="zh-CN" altLang="en-US" dirty="0">
                <a:solidFill>
                  <a:srgbClr val="C00000"/>
                </a:solidFill>
              </a:rPr>
              <a:t>指针要指向确切的变量地址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 eaLnBrk="1" hangingPunct="1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 sz="2000" b="1" dirty="0">
                <a:solidFill>
                  <a:srgbClr val="CC0000"/>
                </a:solidFill>
                <a:latin typeface="Times New Roman" panose="02020603050405020304" pitchFamily="18" charset="0"/>
              </a:rPr>
              <a:t>注意</a:t>
            </a:r>
            <a:r>
              <a:rPr lang="en-US" altLang="zh-CN" sz="2000" b="1" dirty="0">
                <a:solidFill>
                  <a:srgbClr val="CC0000"/>
                </a:solidFill>
                <a:latin typeface="Times New Roman" panose="02020603050405020304" pitchFamily="18" charset="0"/>
              </a:rPr>
              <a:t>:</a:t>
            </a:r>
          </a:p>
          <a:p>
            <a:pPr marL="971550" lvl="1">
              <a:lnSpc>
                <a:spcPct val="100000"/>
              </a:lnSpc>
              <a:spcBef>
                <a:spcPts val="600"/>
              </a:spcBef>
            </a:pPr>
            <a:r>
              <a:rPr lang="zh-CN" altLang="en-US" sz="1800" b="1" dirty="0">
                <a:latin typeface="Times New Roman" panose="02020603050405020304" pitchFamily="18" charset="0"/>
              </a:rPr>
              <a:t>指针变量中</a:t>
            </a:r>
            <a:r>
              <a:rPr lang="zh-CN" altLang="en-US" sz="1800" b="1" dirty="0">
                <a:solidFill>
                  <a:srgbClr val="FF5050"/>
                </a:solidFill>
                <a:latin typeface="Times New Roman" panose="02020603050405020304" pitchFamily="18" charset="0"/>
              </a:rPr>
              <a:t>只能存放变量的地址</a:t>
            </a:r>
            <a:r>
              <a:rPr lang="zh-CN" altLang="en-US" sz="1800" b="1" dirty="0">
                <a:latin typeface="Times New Roman" panose="02020603050405020304" pitchFamily="18" charset="0"/>
              </a:rPr>
              <a:t>（指针）；</a:t>
            </a:r>
            <a:endParaRPr lang="en-US" altLang="zh-CN" sz="1800" b="1" dirty="0">
              <a:latin typeface="Times New Roman" panose="02020603050405020304" pitchFamily="18" charset="0"/>
            </a:endParaRPr>
          </a:p>
          <a:p>
            <a:pPr marL="971550" lvl="1">
              <a:lnSpc>
                <a:spcPct val="100000"/>
              </a:lnSpc>
              <a:spcBef>
                <a:spcPts val="600"/>
              </a:spcBef>
            </a:pPr>
            <a:r>
              <a:rPr lang="zh-CN" altLang="en-US" sz="1800" b="1" dirty="0">
                <a:latin typeface="Times New Roman" panose="02020603050405020304" pitchFamily="18" charset="0"/>
              </a:rPr>
              <a:t>基于一种</a:t>
            </a:r>
            <a:r>
              <a:rPr lang="zh-CN" altLang="en-US" sz="1800" b="1" dirty="0">
                <a:solidFill>
                  <a:srgbClr val="006600"/>
                </a:solidFill>
                <a:latin typeface="Times New Roman" panose="02020603050405020304" pitchFamily="18" charset="0"/>
              </a:rPr>
              <a:t>基类型</a:t>
            </a:r>
            <a:r>
              <a:rPr lang="zh-CN" altLang="en-US" sz="1800" b="1" dirty="0">
                <a:latin typeface="Times New Roman" panose="02020603050405020304" pitchFamily="18" charset="0"/>
              </a:rPr>
              <a:t>定义的</a:t>
            </a:r>
            <a:r>
              <a:rPr lang="zh-CN" altLang="en-US" sz="1800" b="1" dirty="0">
                <a:solidFill>
                  <a:srgbClr val="0303DF"/>
                </a:solidFill>
                <a:latin typeface="Times New Roman" panose="02020603050405020304" pitchFamily="18" charset="0"/>
              </a:rPr>
              <a:t>指针变量</a:t>
            </a:r>
            <a:r>
              <a:rPr lang="zh-CN" altLang="en-US" sz="1800" b="1" dirty="0">
                <a:latin typeface="Times New Roman" panose="02020603050405020304" pitchFamily="18" charset="0"/>
              </a:rPr>
              <a:t>只能</a:t>
            </a:r>
            <a:r>
              <a:rPr lang="zh-CN" altLang="en-US" sz="1800" b="1" dirty="0">
                <a:solidFill>
                  <a:srgbClr val="0303DF"/>
                </a:solidFill>
                <a:latin typeface="Times New Roman" panose="02020603050405020304" pitchFamily="18" charset="0"/>
              </a:rPr>
              <a:t>存放该基类型变量的地址</a:t>
            </a:r>
            <a:r>
              <a:rPr lang="zh-CN" altLang="en-US" sz="1800" b="1" dirty="0" smtClean="0">
                <a:latin typeface="Times New Roman" panose="02020603050405020304" pitchFamily="18" charset="0"/>
              </a:rPr>
              <a:t>；</a:t>
            </a:r>
            <a:endParaRPr lang="en-US" altLang="zh-CN" sz="1800" b="1" dirty="0" smtClean="0">
              <a:latin typeface="Times New Roman" panose="02020603050405020304" pitchFamily="18" charset="0"/>
            </a:endParaRPr>
          </a:p>
          <a:p>
            <a:pPr marL="971550" lvl="1">
              <a:lnSpc>
                <a:spcPct val="100000"/>
              </a:lnSpc>
              <a:spcBef>
                <a:spcPts val="600"/>
              </a:spcBef>
            </a:pPr>
            <a:r>
              <a:rPr lang="zh-CN" altLang="en-US" sz="1800" b="1" dirty="0">
                <a:solidFill>
                  <a:srgbClr val="C00000"/>
                </a:solidFill>
                <a:latin typeface="Times New Roman" panose="02020603050405020304" pitchFamily="18" charset="0"/>
              </a:rPr>
              <a:t>指针变量的值要有确定的变量地址与之对应；</a:t>
            </a:r>
            <a:endParaRPr lang="en-US" altLang="zh-CN" sz="1800" b="1" dirty="0">
              <a:solidFill>
                <a:srgbClr val="C00000"/>
              </a:solidFill>
              <a:latin typeface="Times New Roman" panose="02020603050405020304" pitchFamily="18" charset="0"/>
            </a:endParaRPr>
          </a:p>
          <a:p>
            <a:pPr marL="342900" indent="-342900" eaLnBrk="1" hangingPunct="1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endParaRPr lang="en-US" altLang="zh-CN" sz="2000" dirty="0">
              <a:latin typeface="Times New Roman" panose="02020603050405020304" pitchFamily="18" charset="0"/>
            </a:endParaRPr>
          </a:p>
          <a:p>
            <a:pPr marL="342900" indent="-342900" eaLnBrk="1" hangingPunct="1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Times New Roman" panose="02020603050405020304" pitchFamily="18" charset="0"/>
              </a:rPr>
              <a:t>不要将一个整数（或任何</a:t>
            </a:r>
            <a:r>
              <a:rPr lang="zh-CN" altLang="en-US" sz="2000" dirty="0" smtClean="0">
                <a:latin typeface="Times New Roman" panose="02020603050405020304" pitchFamily="18" charset="0"/>
              </a:rPr>
              <a:t>其它非</a:t>
            </a:r>
            <a:r>
              <a:rPr lang="zh-CN" altLang="en-US" sz="2000" dirty="0">
                <a:latin typeface="Times New Roman" panose="02020603050405020304" pitchFamily="18" charset="0"/>
              </a:rPr>
              <a:t>地址类型的数据）赋给一个指针变量，如</a:t>
            </a:r>
            <a:r>
              <a:rPr lang="zh-CN" altLang="en-US" sz="2000" dirty="0">
                <a:solidFill>
                  <a:srgbClr val="A50021"/>
                </a:solidFill>
                <a:latin typeface="Times New Roman" panose="02020603050405020304" pitchFamily="18" charset="0"/>
              </a:rPr>
              <a:t> </a:t>
            </a:r>
            <a:endParaRPr lang="en-US" altLang="zh-CN" sz="2000" dirty="0">
              <a:solidFill>
                <a:srgbClr val="A50021"/>
              </a:solidFill>
              <a:latin typeface="Times New Roman" panose="02020603050405020304" pitchFamily="18" charset="0"/>
            </a:endParaRPr>
          </a:p>
          <a:p>
            <a:pPr marL="971550" lvl="1">
              <a:lnSpc>
                <a:spcPct val="100000"/>
              </a:lnSpc>
              <a:spcBef>
                <a:spcPts val="600"/>
              </a:spcBef>
            </a:pPr>
            <a:r>
              <a:rPr lang="en-US" altLang="zh-CN" sz="1800" dirty="0">
                <a:latin typeface="Times New Roman" panose="02020603050405020304" pitchFamily="18" charset="0"/>
              </a:rPr>
              <a:t>int a=520;        </a:t>
            </a:r>
            <a:r>
              <a:rPr lang="en-US" altLang="zh-CN" sz="1800" dirty="0" smtClean="0">
                <a:latin typeface="Times New Roman" panose="02020603050405020304" pitchFamily="18" charset="0"/>
              </a:rPr>
              <a:t>        </a:t>
            </a:r>
            <a:r>
              <a:rPr lang="en-US" altLang="zh-CN" sz="1800" dirty="0">
                <a:latin typeface="Times New Roman" panose="02020603050405020304" pitchFamily="18" charset="0"/>
              </a:rPr>
              <a:t>//</a:t>
            </a:r>
            <a:r>
              <a:rPr lang="zh-CN" altLang="en-US" sz="1800" dirty="0">
                <a:latin typeface="Times New Roman" panose="02020603050405020304" pitchFamily="18" charset="0"/>
              </a:rPr>
              <a:t>正确</a:t>
            </a:r>
            <a:endParaRPr lang="en-US" altLang="zh-CN" sz="1800" dirty="0">
              <a:latin typeface="Times New Roman" panose="02020603050405020304" pitchFamily="18" charset="0"/>
            </a:endParaRPr>
          </a:p>
          <a:p>
            <a:pPr marL="971550" lvl="1">
              <a:lnSpc>
                <a:spcPct val="100000"/>
              </a:lnSpc>
              <a:spcBef>
                <a:spcPts val="600"/>
              </a:spcBef>
            </a:pPr>
            <a:r>
              <a:rPr lang="en-US" altLang="zh-CN" sz="1800" dirty="0">
                <a:latin typeface="Times New Roman" panose="02020603050405020304" pitchFamily="18" charset="0"/>
              </a:rPr>
              <a:t>int  </a:t>
            </a:r>
            <a:r>
              <a:rPr lang="en-US" altLang="zh-CN" sz="1800" b="1" dirty="0">
                <a:solidFill>
                  <a:srgbClr val="C00000"/>
                </a:solidFill>
                <a:latin typeface="Times New Roman" panose="02020603050405020304" pitchFamily="18" charset="0"/>
              </a:rPr>
              <a:t>*</a:t>
            </a:r>
            <a:r>
              <a:rPr lang="en-US" altLang="zh-CN" sz="1800" b="1" dirty="0" err="1">
                <a:solidFill>
                  <a:srgbClr val="C00000"/>
                </a:solidFill>
                <a:latin typeface="Times New Roman" panose="02020603050405020304" pitchFamily="18" charset="0"/>
              </a:rPr>
              <a:t>ip</a:t>
            </a:r>
            <a:r>
              <a:rPr lang="en-US" altLang="zh-CN" sz="1800" b="1" dirty="0">
                <a:solidFill>
                  <a:srgbClr val="0000CC"/>
                </a:solidFill>
                <a:latin typeface="Times New Roman" panose="02020603050405020304" pitchFamily="18" charset="0"/>
              </a:rPr>
              <a:t>; </a:t>
            </a:r>
            <a:r>
              <a:rPr lang="en-US" altLang="zh-CN" sz="1800" b="1" dirty="0" err="1">
                <a:solidFill>
                  <a:srgbClr val="0000CC"/>
                </a:solidFill>
                <a:latin typeface="Times New Roman" panose="02020603050405020304" pitchFamily="18" charset="0"/>
              </a:rPr>
              <a:t>ip</a:t>
            </a:r>
            <a:r>
              <a:rPr lang="en-US" altLang="zh-CN" sz="1800" b="1" dirty="0">
                <a:solidFill>
                  <a:srgbClr val="0000CC"/>
                </a:solidFill>
                <a:latin typeface="Times New Roman" panose="02020603050405020304" pitchFamily="18" charset="0"/>
              </a:rPr>
              <a:t>=1000</a:t>
            </a:r>
            <a:r>
              <a:rPr lang="en-US" altLang="zh-CN" sz="1800" dirty="0">
                <a:latin typeface="Times New Roman" panose="02020603050405020304" pitchFamily="18" charset="0"/>
              </a:rPr>
              <a:t>;   //</a:t>
            </a:r>
            <a:r>
              <a:rPr lang="zh-CN" altLang="en-US" sz="1800" dirty="0">
                <a:latin typeface="Times New Roman" panose="02020603050405020304" pitchFamily="18" charset="0"/>
              </a:rPr>
              <a:t>错误，</a:t>
            </a:r>
            <a:r>
              <a:rPr lang="zh-CN" altLang="en-US" sz="1800" b="1" dirty="0">
                <a:solidFill>
                  <a:srgbClr val="7030A0"/>
                </a:solidFill>
                <a:latin typeface="Times New Roman" panose="02020603050405020304" pitchFamily="18" charset="0"/>
              </a:rPr>
              <a:t>很危险，</a:t>
            </a:r>
            <a:r>
              <a:rPr lang="zh-CN" altLang="en-US" sz="1800" b="1" dirty="0" smtClean="0">
                <a:solidFill>
                  <a:srgbClr val="7030A0"/>
                </a:solidFill>
                <a:latin typeface="Times New Roman" panose="02020603050405020304" pitchFamily="18" charset="0"/>
              </a:rPr>
              <a:t>万一地址</a:t>
            </a:r>
            <a:r>
              <a:rPr lang="en-US" altLang="zh-CN" sz="1800" b="1" dirty="0" smtClean="0">
                <a:solidFill>
                  <a:srgbClr val="7030A0"/>
                </a:solidFill>
                <a:latin typeface="Times New Roman" panose="02020603050405020304" pitchFamily="18" charset="0"/>
              </a:rPr>
              <a:t>1000</a:t>
            </a:r>
            <a:r>
              <a:rPr lang="zh-CN" altLang="en-US" sz="1800" b="1" dirty="0" smtClean="0">
                <a:solidFill>
                  <a:srgbClr val="7030A0"/>
                </a:solidFill>
                <a:latin typeface="Times New Roman" panose="02020603050405020304" pitchFamily="18" charset="0"/>
              </a:rPr>
              <a:t>指向操作系统代码</a:t>
            </a:r>
            <a:endParaRPr lang="en-US" altLang="zh-CN" sz="1800" b="1" dirty="0">
              <a:solidFill>
                <a:srgbClr val="7030A0"/>
              </a:solidFill>
              <a:latin typeface="Times New Roman" panose="02020603050405020304" pitchFamily="18" charset="0"/>
            </a:endParaRPr>
          </a:p>
          <a:p>
            <a:pPr marL="971550" lvl="1">
              <a:lnSpc>
                <a:spcPct val="100000"/>
              </a:lnSpc>
              <a:spcBef>
                <a:spcPts val="600"/>
              </a:spcBef>
            </a:pPr>
            <a:r>
              <a:rPr lang="en-US" altLang="zh-CN" sz="1800" dirty="0">
                <a:latin typeface="Times New Roman" panose="02020603050405020304" pitchFamily="18" charset="0"/>
              </a:rPr>
              <a:t>int  </a:t>
            </a:r>
            <a:r>
              <a:rPr lang="en-US" altLang="zh-CN" sz="1800" b="1" dirty="0">
                <a:solidFill>
                  <a:srgbClr val="C00000"/>
                </a:solidFill>
                <a:latin typeface="Times New Roman" panose="02020603050405020304" pitchFamily="18" charset="0"/>
              </a:rPr>
              <a:t>*</a:t>
            </a:r>
            <a:r>
              <a:rPr lang="en-US" altLang="zh-CN" sz="1800" b="1" dirty="0" err="1">
                <a:solidFill>
                  <a:srgbClr val="C00000"/>
                </a:solidFill>
                <a:latin typeface="Times New Roman" panose="02020603050405020304" pitchFamily="18" charset="0"/>
              </a:rPr>
              <a:t>ip</a:t>
            </a:r>
            <a:r>
              <a:rPr lang="en-US" altLang="zh-CN" sz="1800" b="1" dirty="0">
                <a:solidFill>
                  <a:srgbClr val="C00000"/>
                </a:solidFill>
                <a:latin typeface="Times New Roman" panose="02020603050405020304" pitchFamily="18" charset="0"/>
              </a:rPr>
              <a:t>; </a:t>
            </a:r>
            <a:r>
              <a:rPr lang="en-US" altLang="zh-CN" sz="1800" b="1" dirty="0" err="1">
                <a:solidFill>
                  <a:srgbClr val="0000CC"/>
                </a:solidFill>
                <a:latin typeface="Times New Roman" panose="02020603050405020304" pitchFamily="18" charset="0"/>
              </a:rPr>
              <a:t>ip</a:t>
            </a:r>
            <a:r>
              <a:rPr lang="en-US" altLang="zh-CN" sz="1800" b="1" dirty="0">
                <a:solidFill>
                  <a:srgbClr val="0000CC"/>
                </a:solidFill>
                <a:latin typeface="Times New Roman" panose="02020603050405020304" pitchFamily="18" charset="0"/>
              </a:rPr>
              <a:t>=a</a:t>
            </a:r>
            <a:r>
              <a:rPr lang="en-US" altLang="zh-CN" sz="1800" dirty="0">
                <a:latin typeface="Times New Roman" panose="02020603050405020304" pitchFamily="18" charset="0"/>
              </a:rPr>
              <a:t>;        //</a:t>
            </a:r>
            <a:r>
              <a:rPr lang="zh-CN" altLang="en-US" sz="1800" dirty="0">
                <a:latin typeface="Times New Roman" panose="02020603050405020304" pitchFamily="18" charset="0"/>
              </a:rPr>
              <a:t>错误，相当于</a:t>
            </a:r>
            <a:r>
              <a:rPr lang="en-US" altLang="zh-CN" sz="1800" dirty="0" err="1">
                <a:latin typeface="Times New Roman" panose="02020603050405020304" pitchFamily="18" charset="0"/>
              </a:rPr>
              <a:t>ip</a:t>
            </a:r>
            <a:r>
              <a:rPr lang="en-US" altLang="zh-CN" sz="1800" dirty="0">
                <a:latin typeface="Times New Roman" panose="02020603050405020304" pitchFamily="18" charset="0"/>
              </a:rPr>
              <a:t>=502;  </a:t>
            </a:r>
            <a:r>
              <a:rPr lang="zh-CN" altLang="en-US" sz="1800" dirty="0">
                <a:latin typeface="Times New Roman" panose="02020603050405020304" pitchFamily="18" charset="0"/>
              </a:rPr>
              <a:t>很危险</a:t>
            </a:r>
            <a:r>
              <a:rPr lang="zh-CN" altLang="en-US" sz="1800" dirty="0" smtClean="0">
                <a:latin typeface="Times New Roman" panose="02020603050405020304" pitchFamily="18" charset="0"/>
              </a:rPr>
              <a:t>，如果</a:t>
            </a:r>
            <a:r>
              <a:rPr lang="en-US" altLang="zh-CN" sz="1800" dirty="0" smtClean="0">
                <a:latin typeface="Times New Roman" panose="02020603050405020304" pitchFamily="18" charset="0"/>
              </a:rPr>
              <a:t>520</a:t>
            </a:r>
            <a:r>
              <a:rPr lang="zh-CN" altLang="en-US" sz="1800" dirty="0" smtClean="0">
                <a:latin typeface="Times New Roman" panose="02020603050405020304" pitchFamily="18" charset="0"/>
              </a:rPr>
              <a:t>是其它程序</a:t>
            </a:r>
            <a:endParaRPr lang="en-US" altLang="zh-CN" sz="1800" dirty="0" smtClean="0">
              <a:latin typeface="Times New Roman" panose="02020603050405020304" pitchFamily="18" charset="0"/>
            </a:endParaRPr>
          </a:p>
          <a:p>
            <a:pPr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800" dirty="0">
                <a:latin typeface="Times New Roman" panose="02020603050405020304" pitchFamily="18" charset="0"/>
              </a:rPr>
              <a:t> </a:t>
            </a:r>
            <a:r>
              <a:rPr lang="en-US" altLang="zh-CN" sz="1800" dirty="0" smtClean="0">
                <a:latin typeface="Times New Roman" panose="02020603050405020304" pitchFamily="18" charset="0"/>
              </a:rPr>
              <a:t>                                    //</a:t>
            </a:r>
            <a:r>
              <a:rPr lang="zh-CN" altLang="en-US" sz="1800" dirty="0" smtClean="0">
                <a:latin typeface="Times New Roman" panose="02020603050405020304" pitchFamily="18" charset="0"/>
              </a:rPr>
              <a:t>的存储单元地址；</a:t>
            </a:r>
            <a:endParaRPr lang="en-US" altLang="zh-CN" sz="1800" dirty="0">
              <a:latin typeface="Times New Roman" panose="02020603050405020304" pitchFamily="18" charset="0"/>
            </a:endParaRPr>
          </a:p>
          <a:p>
            <a:pPr marL="971550" lvl="1">
              <a:lnSpc>
                <a:spcPct val="100000"/>
              </a:lnSpc>
              <a:spcBef>
                <a:spcPts val="600"/>
              </a:spcBef>
            </a:pPr>
            <a:r>
              <a:rPr lang="en-US" altLang="zh-CN" sz="1800" dirty="0">
                <a:latin typeface="Times New Roman" panose="02020603050405020304" pitchFamily="18" charset="0"/>
              </a:rPr>
              <a:t>int </a:t>
            </a:r>
            <a:r>
              <a:rPr lang="en-US" altLang="zh-CN" sz="1800" dirty="0">
                <a:solidFill>
                  <a:srgbClr val="7030A0"/>
                </a:solidFill>
                <a:latin typeface="Times New Roman" panose="02020603050405020304" pitchFamily="18" charset="0"/>
              </a:rPr>
              <a:t>*</a:t>
            </a:r>
            <a:r>
              <a:rPr lang="en-US" altLang="zh-CN" sz="1800" dirty="0" err="1">
                <a:solidFill>
                  <a:srgbClr val="7030A0"/>
                </a:solidFill>
                <a:latin typeface="Times New Roman" panose="02020603050405020304" pitchFamily="18" charset="0"/>
              </a:rPr>
              <a:t>ip</a:t>
            </a:r>
            <a:r>
              <a:rPr lang="en-US" altLang="zh-CN" sz="1800" dirty="0">
                <a:solidFill>
                  <a:srgbClr val="7030A0"/>
                </a:solidFill>
                <a:latin typeface="Times New Roman" panose="02020603050405020304" pitchFamily="18" charset="0"/>
              </a:rPr>
              <a:t>; </a:t>
            </a:r>
            <a:r>
              <a:rPr lang="en-US" altLang="zh-CN" sz="1800" dirty="0" err="1">
                <a:solidFill>
                  <a:srgbClr val="0000CC"/>
                </a:solidFill>
                <a:latin typeface="Times New Roman" panose="02020603050405020304" pitchFamily="18" charset="0"/>
              </a:rPr>
              <a:t>ip</a:t>
            </a:r>
            <a:r>
              <a:rPr lang="en-US" altLang="zh-CN" sz="1800" dirty="0">
                <a:solidFill>
                  <a:srgbClr val="0000CC"/>
                </a:solidFill>
                <a:latin typeface="Times New Roman" panose="02020603050405020304" pitchFamily="18" charset="0"/>
              </a:rPr>
              <a:t>=&amp;a</a:t>
            </a:r>
            <a:r>
              <a:rPr lang="en-US" altLang="zh-CN" sz="1800" dirty="0">
                <a:latin typeface="Times New Roman" panose="02020603050405020304" pitchFamily="18" charset="0"/>
              </a:rPr>
              <a:t>;       //</a:t>
            </a:r>
            <a:r>
              <a:rPr lang="zh-CN" altLang="en-US" sz="1800" dirty="0">
                <a:latin typeface="Times New Roman" panose="02020603050405020304" pitchFamily="18" charset="0"/>
              </a:rPr>
              <a:t>正确，指向变量</a:t>
            </a:r>
            <a:r>
              <a:rPr lang="en-US" altLang="zh-CN" sz="1800" dirty="0">
                <a:latin typeface="Times New Roman" panose="02020603050405020304" pitchFamily="18" charset="0"/>
              </a:rPr>
              <a:t>a</a:t>
            </a:r>
            <a:r>
              <a:rPr lang="zh-CN" altLang="en-US" sz="1800" dirty="0">
                <a:latin typeface="Times New Roman" panose="02020603050405020304" pitchFamily="18" charset="0"/>
              </a:rPr>
              <a:t>的</a:t>
            </a:r>
            <a:r>
              <a:rPr lang="zh-CN" altLang="en-US" sz="1800" dirty="0" smtClean="0">
                <a:latin typeface="Times New Roman" panose="02020603050405020304" pitchFamily="18" charset="0"/>
              </a:rPr>
              <a:t>地址，</a:t>
            </a:r>
            <a:endParaRPr lang="en-US" altLang="zh-CN" sz="1800" dirty="0" smtClean="0">
              <a:latin typeface="Times New Roman" panose="02020603050405020304" pitchFamily="18" charset="0"/>
            </a:endParaRPr>
          </a:p>
          <a:p>
            <a:pPr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800" dirty="0" smtClean="0">
                <a:latin typeface="Times New Roman" panose="02020603050405020304" pitchFamily="18" charset="0"/>
              </a:rPr>
              <a:t>                                     // </a:t>
            </a:r>
            <a:r>
              <a:rPr lang="en-US" altLang="zh-CN" sz="1800" dirty="0" err="1" smtClean="0">
                <a:solidFill>
                  <a:srgbClr val="006600"/>
                </a:solidFill>
                <a:latin typeface="Times New Roman" panose="02020603050405020304" pitchFamily="18" charset="0"/>
              </a:rPr>
              <a:t>ip</a:t>
            </a:r>
            <a:r>
              <a:rPr lang="zh-CN" altLang="en-US" sz="1800" dirty="0" smtClean="0">
                <a:solidFill>
                  <a:srgbClr val="006600"/>
                </a:solidFill>
                <a:latin typeface="Times New Roman" panose="02020603050405020304" pitchFamily="18" charset="0"/>
              </a:rPr>
              <a:t>指向一个我们希望的具体的内存单元地址</a:t>
            </a:r>
            <a:endParaRPr lang="zh-CN" altLang="en-US" sz="1800" dirty="0">
              <a:solidFill>
                <a:srgbClr val="006600"/>
              </a:solidFill>
              <a:latin typeface="Times New Roman" panose="02020603050405020304" pitchFamily="18" charset="0"/>
            </a:endParaRPr>
          </a:p>
          <a:p>
            <a:pPr marL="342900"/>
            <a:endParaRPr lang="en-US" altLang="zh-CN" dirty="0"/>
          </a:p>
          <a:p>
            <a:pPr marL="342900" indent="-342900">
              <a:buFont typeface="Wingdings" panose="05000000000000000000" pitchFamily="2" charset="2"/>
              <a:buChar char="l"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05236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防止</a:t>
            </a:r>
            <a:r>
              <a:rPr lang="zh-CN" altLang="en-US" b="1" dirty="0" smtClean="0"/>
              <a:t>指针成为</a:t>
            </a:r>
            <a:r>
              <a:rPr lang="en-US" altLang="zh-CN" b="1" dirty="0" smtClean="0"/>
              <a:t>"</a:t>
            </a:r>
            <a:r>
              <a:rPr lang="zh-CN" altLang="en-US" b="1" dirty="0" smtClean="0">
                <a:solidFill>
                  <a:srgbClr val="7030A0"/>
                </a:solidFill>
              </a:rPr>
              <a:t>野指针</a:t>
            </a:r>
            <a:r>
              <a:rPr lang="en-US" altLang="zh-CN" b="1" dirty="0" smtClean="0"/>
              <a:t>"</a:t>
            </a:r>
            <a:r>
              <a:rPr lang="zh-CN" altLang="en-US" b="1" dirty="0" smtClean="0"/>
              <a:t>或</a:t>
            </a:r>
            <a:r>
              <a:rPr lang="en-US" altLang="zh-CN" b="1" dirty="0" smtClean="0"/>
              <a:t>"</a:t>
            </a:r>
            <a:r>
              <a:rPr lang="zh-CN" altLang="en-US" b="1" dirty="0" smtClean="0">
                <a:solidFill>
                  <a:srgbClr val="7030A0"/>
                </a:solidFill>
              </a:rPr>
              <a:t>游离指针</a:t>
            </a:r>
            <a:r>
              <a:rPr lang="en-US" altLang="zh-CN" b="1" dirty="0" smtClean="0"/>
              <a:t>"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 sz="2000" b="1" dirty="0">
                <a:solidFill>
                  <a:srgbClr val="C00000"/>
                </a:solidFill>
              </a:rPr>
              <a:t>指针变量</a:t>
            </a:r>
            <a:r>
              <a:rPr lang="zh-CN" altLang="en-US" sz="2000" b="1" dirty="0">
                <a:solidFill>
                  <a:srgbClr val="0000CC"/>
                </a:solidFill>
              </a:rPr>
              <a:t>使用前必须对其</a:t>
            </a:r>
            <a:r>
              <a:rPr lang="zh-CN" altLang="en-US" sz="2000" b="1" dirty="0">
                <a:solidFill>
                  <a:srgbClr val="C00000"/>
                </a:solidFill>
              </a:rPr>
              <a:t>初始化</a:t>
            </a:r>
            <a:r>
              <a:rPr lang="zh-CN" altLang="en-US" sz="2000" b="1" dirty="0"/>
              <a:t>，防止</a:t>
            </a:r>
            <a:r>
              <a:rPr lang="zh-CN" altLang="en-US" sz="2000" b="1" dirty="0" smtClean="0"/>
              <a:t>使用</a:t>
            </a:r>
            <a:r>
              <a:rPr lang="en-US" altLang="zh-CN" sz="2000" b="1" dirty="0" smtClean="0"/>
              <a:t>"</a:t>
            </a:r>
            <a:r>
              <a:rPr lang="zh-CN" altLang="en-US" sz="2000" b="1" dirty="0" smtClean="0">
                <a:solidFill>
                  <a:srgbClr val="7030A0"/>
                </a:solidFill>
              </a:rPr>
              <a:t>野指针</a:t>
            </a:r>
            <a:r>
              <a:rPr lang="en-US" altLang="zh-CN" sz="2000" b="1" dirty="0" smtClean="0"/>
              <a:t>"</a:t>
            </a:r>
            <a:r>
              <a:rPr lang="zh-CN" altLang="en-US" sz="2000" b="1" dirty="0" smtClean="0"/>
              <a:t>，或</a:t>
            </a:r>
            <a:r>
              <a:rPr lang="en-US" altLang="zh-CN" sz="2000" b="1" dirty="0" smtClean="0"/>
              <a:t>"</a:t>
            </a:r>
            <a:r>
              <a:rPr lang="zh-CN" altLang="en-US" sz="2000" b="1" dirty="0" smtClean="0">
                <a:solidFill>
                  <a:srgbClr val="7030A0"/>
                </a:solidFill>
              </a:rPr>
              <a:t>游离指针</a:t>
            </a:r>
            <a:r>
              <a:rPr lang="en-US" altLang="zh-CN" sz="2000" b="1" dirty="0" smtClean="0"/>
              <a:t>"</a:t>
            </a:r>
            <a:r>
              <a:rPr lang="zh-CN" altLang="en-US" sz="2000" b="1" dirty="0" smtClean="0"/>
              <a:t>；</a:t>
            </a:r>
            <a:endParaRPr lang="en-US" altLang="zh-CN" sz="2000" b="1" dirty="0"/>
          </a:p>
          <a:p>
            <a:pPr marL="342900" indent="-3429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 sz="2000" b="1" dirty="0">
                <a:solidFill>
                  <a:srgbClr val="0000CC"/>
                </a:solidFill>
                <a:latin typeface="Times New Roman" panose="02020603050405020304" pitchFamily="18" charset="0"/>
              </a:rPr>
              <a:t>即：指针变量的值要有确切的变量地址与之对应；</a:t>
            </a:r>
            <a:endParaRPr lang="en-US" altLang="zh-CN" sz="2000" b="1" dirty="0"/>
          </a:p>
          <a:p>
            <a:pPr marL="342900" indent="-3429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 sz="2000" b="1" dirty="0"/>
              <a:t>如</a:t>
            </a:r>
            <a:endParaRPr lang="en-US" altLang="zh-CN" sz="2000" b="1" dirty="0"/>
          </a:p>
          <a:p>
            <a:pPr marL="971550" lvl="1"/>
            <a:r>
              <a:rPr lang="en-US" altLang="zh-CN" sz="1800" dirty="0">
                <a:solidFill>
                  <a:srgbClr val="FF0000"/>
                </a:solidFill>
              </a:rPr>
              <a:t>int a;  *</a:t>
            </a:r>
            <a:r>
              <a:rPr lang="en-US" altLang="zh-CN" sz="1800" dirty="0" err="1">
                <a:solidFill>
                  <a:srgbClr val="FF0000"/>
                </a:solidFill>
              </a:rPr>
              <a:t>ip</a:t>
            </a:r>
            <a:r>
              <a:rPr lang="en-US" altLang="zh-CN" sz="1800" dirty="0">
                <a:solidFill>
                  <a:srgbClr val="FF0000"/>
                </a:solidFill>
              </a:rPr>
              <a:t>;   *</a:t>
            </a:r>
            <a:r>
              <a:rPr lang="en-US" altLang="zh-CN" sz="1800" dirty="0" err="1">
                <a:solidFill>
                  <a:srgbClr val="FF0000"/>
                </a:solidFill>
              </a:rPr>
              <a:t>ip</a:t>
            </a:r>
            <a:r>
              <a:rPr lang="en-US" altLang="zh-CN" sz="1800" dirty="0">
                <a:solidFill>
                  <a:srgbClr val="FF0000"/>
                </a:solidFill>
              </a:rPr>
              <a:t>=5</a:t>
            </a:r>
            <a:r>
              <a:rPr lang="zh-CN" altLang="en-US" sz="1800" dirty="0">
                <a:solidFill>
                  <a:srgbClr val="FF0000"/>
                </a:solidFill>
              </a:rPr>
              <a:t>；  </a:t>
            </a:r>
            <a:r>
              <a:rPr lang="en-US" altLang="zh-CN" sz="1800" dirty="0" smtClean="0">
                <a:solidFill>
                  <a:srgbClr val="FF0000"/>
                </a:solidFill>
              </a:rPr>
              <a:t>//</a:t>
            </a:r>
            <a:r>
              <a:rPr lang="zh-CN" altLang="en-US" sz="1800" b="1" u="sng" dirty="0" smtClean="0">
                <a:solidFill>
                  <a:srgbClr val="FF0000"/>
                </a:solidFill>
              </a:rPr>
              <a:t>这</a:t>
            </a:r>
            <a:r>
              <a:rPr lang="zh-CN" altLang="en-US" sz="1800" b="1" u="sng" dirty="0">
                <a:solidFill>
                  <a:srgbClr val="FF0000"/>
                </a:solidFill>
              </a:rPr>
              <a:t>是一种常见的也很严重的错误</a:t>
            </a:r>
            <a:endParaRPr lang="en-US" altLang="zh-CN" sz="1800" dirty="0">
              <a:solidFill>
                <a:srgbClr val="FF0000"/>
              </a:solidFill>
            </a:endParaRPr>
          </a:p>
          <a:p>
            <a:pPr marL="1314450" lvl="2" indent="-285750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/>
              <a:t>这条语句的语法是正确的；</a:t>
            </a:r>
            <a:endParaRPr lang="en-US" altLang="zh-CN" sz="1600" dirty="0"/>
          </a:p>
          <a:p>
            <a:pPr marL="1314450" lvl="2" indent="-285750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/>
              <a:t>由于没有对指针变量</a:t>
            </a:r>
            <a:r>
              <a:rPr lang="en-US" altLang="zh-CN" sz="1600" dirty="0" err="1"/>
              <a:t>ip</a:t>
            </a:r>
            <a:r>
              <a:rPr lang="zh-CN" altLang="en-US" sz="1600" dirty="0"/>
              <a:t>赋值，其内容未知，导致</a:t>
            </a:r>
            <a:r>
              <a:rPr lang="en-US" altLang="zh-CN" sz="1600" dirty="0" err="1"/>
              <a:t>ip</a:t>
            </a:r>
            <a:r>
              <a:rPr lang="zh-CN" altLang="en-US" sz="1600" dirty="0"/>
              <a:t>不知指向内存的哪个位置；</a:t>
            </a:r>
            <a:endParaRPr lang="en-US" altLang="zh-CN" sz="1600" dirty="0"/>
          </a:p>
          <a:p>
            <a:pPr marL="1314450" lvl="2" indent="-285750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/>
              <a:t>如果</a:t>
            </a:r>
            <a:r>
              <a:rPr lang="en-US" altLang="zh-CN" sz="1600" dirty="0" err="1"/>
              <a:t>ip</a:t>
            </a:r>
            <a:r>
              <a:rPr lang="zh-CN" altLang="en-US" sz="1600" dirty="0"/>
              <a:t>指向了自己程序的地址空间，可能导致意想不到的错误；</a:t>
            </a:r>
            <a:endParaRPr lang="en-US" altLang="zh-CN" sz="1600" dirty="0"/>
          </a:p>
          <a:p>
            <a:pPr marL="1314450" lvl="2" indent="-285750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/>
              <a:t>如果</a:t>
            </a:r>
            <a:r>
              <a:rPr lang="en-US" altLang="zh-CN" sz="1600" dirty="0" err="1"/>
              <a:t>ip</a:t>
            </a:r>
            <a:r>
              <a:rPr lang="zh-CN" altLang="en-US" sz="1600" dirty="0"/>
              <a:t>指向了其它程序的地址空间，会导致由存储保护引起的错误；</a:t>
            </a:r>
            <a:endParaRPr lang="en-US" altLang="zh-CN" sz="1600" dirty="0"/>
          </a:p>
          <a:p>
            <a:pPr marL="1314450" lvl="2" indent="-285750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/>
              <a:t>更有甚者，如果</a:t>
            </a:r>
            <a:r>
              <a:rPr lang="en-US" altLang="zh-CN" sz="1600" dirty="0" err="1"/>
              <a:t>ip</a:t>
            </a:r>
            <a:r>
              <a:rPr lang="zh-CN" altLang="en-US" sz="1600" dirty="0"/>
              <a:t>指向了操作系统的地址空间，可能引起系统崩溃；</a:t>
            </a:r>
            <a:endParaRPr lang="en-US" altLang="zh-CN" sz="1600" dirty="0"/>
          </a:p>
          <a:p>
            <a:pPr marL="1314450" lvl="2" indent="-285750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/>
              <a:t>如果</a:t>
            </a:r>
            <a:r>
              <a:rPr lang="en-US" altLang="zh-CN" sz="1600" dirty="0"/>
              <a:t>……</a:t>
            </a:r>
          </a:p>
          <a:p>
            <a:pPr marL="971550" lvl="1">
              <a:lnSpc>
                <a:spcPct val="100000"/>
              </a:lnSpc>
            </a:pPr>
            <a:r>
              <a:rPr lang="en-US" altLang="zh-CN" sz="1800" dirty="0" err="1"/>
              <a:t>ip</a:t>
            </a:r>
            <a:r>
              <a:rPr lang="en-US" altLang="zh-CN" sz="1800" dirty="0"/>
              <a:t>=&amp;a;  *</a:t>
            </a:r>
            <a:r>
              <a:rPr lang="en-US" altLang="zh-CN" sz="1800" dirty="0" err="1"/>
              <a:t>ip</a:t>
            </a:r>
            <a:r>
              <a:rPr lang="en-US" altLang="zh-CN" sz="1800" dirty="0"/>
              <a:t> = 5;  //</a:t>
            </a:r>
            <a:r>
              <a:rPr lang="zh-CN" altLang="en-US" sz="1800" dirty="0">
                <a:solidFill>
                  <a:srgbClr val="006600"/>
                </a:solidFill>
              </a:rPr>
              <a:t>正确</a:t>
            </a:r>
            <a:r>
              <a:rPr lang="zh-CN" altLang="en-US" sz="1800" dirty="0"/>
              <a:t>，指针变量</a:t>
            </a:r>
            <a:r>
              <a:rPr lang="en-US" altLang="zh-CN" sz="1800" dirty="0" err="1"/>
              <a:t>ip</a:t>
            </a:r>
            <a:r>
              <a:rPr lang="zh-CN" altLang="en-US" sz="1800" dirty="0"/>
              <a:t>指向一个确定的变量</a:t>
            </a:r>
            <a:r>
              <a:rPr lang="en-US" altLang="zh-CN" sz="1800" dirty="0"/>
              <a:t>a</a:t>
            </a:r>
            <a:r>
              <a:rPr lang="zh-CN" altLang="en-US" sz="1800" dirty="0"/>
              <a:t>的地址</a:t>
            </a:r>
            <a:endParaRPr lang="en-US" altLang="zh-CN" sz="1800" dirty="0"/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l"/>
            </a:pPr>
            <a:r>
              <a:rPr lang="zh-CN" altLang="en-US" sz="1800" dirty="0" smtClean="0">
                <a:solidFill>
                  <a:srgbClr val="0000CC"/>
                </a:solidFill>
              </a:rPr>
              <a:t>万幸的是，</a:t>
            </a:r>
            <a:r>
              <a:rPr lang="en-US" altLang="zh-CN" sz="1800" dirty="0" smtClean="0">
                <a:solidFill>
                  <a:srgbClr val="0000CC"/>
                </a:solidFill>
              </a:rPr>
              <a:t>OS+CPU</a:t>
            </a:r>
            <a:r>
              <a:rPr lang="zh-CN" altLang="en-US" sz="1800" dirty="0" smtClean="0">
                <a:solidFill>
                  <a:srgbClr val="0000CC"/>
                </a:solidFill>
              </a:rPr>
              <a:t>中的</a:t>
            </a:r>
            <a:r>
              <a:rPr lang="en-US" altLang="zh-CN" sz="1800" dirty="0" smtClean="0">
                <a:solidFill>
                  <a:srgbClr val="0000CC"/>
                </a:solidFill>
              </a:rPr>
              <a:t>MMU</a:t>
            </a:r>
            <a:r>
              <a:rPr lang="zh-CN" altLang="en-US" sz="1800" dirty="0" smtClean="0">
                <a:solidFill>
                  <a:srgbClr val="0000CC"/>
                </a:solidFill>
              </a:rPr>
              <a:t>提供了存储保护机制，野指针不会影响</a:t>
            </a:r>
            <a:r>
              <a:rPr lang="en-US" altLang="zh-CN" sz="1800" dirty="0" smtClean="0">
                <a:solidFill>
                  <a:srgbClr val="0000CC"/>
                </a:solidFill>
              </a:rPr>
              <a:t>OS</a:t>
            </a:r>
            <a:r>
              <a:rPr lang="zh-CN" altLang="en-US" sz="1800" dirty="0" smtClean="0">
                <a:solidFill>
                  <a:srgbClr val="0000CC"/>
                </a:solidFill>
              </a:rPr>
              <a:t>或其它程序的运行，但你的出现会无法正常运行</a:t>
            </a:r>
            <a:endParaRPr lang="zh-CN" altLang="en-US" sz="1800" dirty="0">
              <a:solidFill>
                <a:srgbClr val="0000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5936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常量</a:t>
            </a:r>
            <a:r>
              <a:rPr lang="en-US" altLang="zh-CN" dirty="0" smtClean="0"/>
              <a:t>—</a:t>
            </a:r>
            <a:r>
              <a:rPr lang="zh-CN" altLang="en-US" dirty="0" smtClean="0">
                <a:solidFill>
                  <a:srgbClr val="7030A0"/>
                </a:solidFill>
              </a:rPr>
              <a:t>执行期间其值不可修改</a:t>
            </a:r>
            <a:endParaRPr lang="zh-CN" altLang="en-US" dirty="0">
              <a:solidFill>
                <a:srgbClr val="7030A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5775" y="1135063"/>
            <a:ext cx="8089900" cy="3208337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lang="zh-CN" altLang="en-US" dirty="0" smtClean="0"/>
              <a:t>考察下述程序段</a:t>
            </a:r>
            <a:endParaRPr lang="en-US" altLang="zh-CN" dirty="0" smtClean="0"/>
          </a:p>
          <a:p>
            <a:pPr lvl="1">
              <a:buNone/>
            </a:pPr>
            <a:r>
              <a:rPr lang="en-US" altLang="zh-CN" sz="1600" dirty="0" err="1"/>
              <a:t>int</a:t>
            </a:r>
            <a:r>
              <a:rPr lang="en-US" altLang="zh-CN" sz="1600" dirty="0"/>
              <a:t> main()</a:t>
            </a:r>
          </a:p>
          <a:p>
            <a:pPr lvl="1">
              <a:buNone/>
            </a:pPr>
            <a:r>
              <a:rPr lang="en-US" altLang="zh-CN" sz="1600" dirty="0"/>
              <a:t>{</a:t>
            </a:r>
          </a:p>
          <a:p>
            <a:pPr lvl="1">
              <a:buNone/>
            </a:pPr>
            <a:r>
              <a:rPr lang="en-US" altLang="zh-CN" sz="1600" dirty="0"/>
              <a:t>	</a:t>
            </a:r>
            <a:r>
              <a:rPr lang="en-US" altLang="zh-CN" sz="1600" dirty="0" err="1">
                <a:solidFill>
                  <a:srgbClr val="C00000"/>
                </a:solidFill>
              </a:rPr>
              <a:t>const</a:t>
            </a:r>
            <a:r>
              <a:rPr lang="en-US" altLang="zh-CN" sz="1600" dirty="0">
                <a:solidFill>
                  <a:srgbClr val="C00000"/>
                </a:solidFill>
              </a:rPr>
              <a:t> </a:t>
            </a:r>
            <a:r>
              <a:rPr lang="en-US" altLang="zh-CN" sz="1600" dirty="0"/>
              <a:t>float PI=3.141592;</a:t>
            </a:r>
          </a:p>
          <a:p>
            <a:pPr lvl="1">
              <a:buNone/>
            </a:pPr>
            <a:r>
              <a:rPr lang="en-US" altLang="zh-CN" sz="1600" dirty="0"/>
              <a:t>   </a:t>
            </a:r>
            <a:r>
              <a:rPr lang="en-US" altLang="zh-CN" sz="1600" dirty="0" smtClean="0"/>
              <a:t>    </a:t>
            </a:r>
            <a:r>
              <a:rPr lang="en-US" altLang="zh-CN" sz="1600" dirty="0" err="1" smtClean="0">
                <a:solidFill>
                  <a:srgbClr val="C00000"/>
                </a:solidFill>
              </a:rPr>
              <a:t>const</a:t>
            </a:r>
            <a:r>
              <a:rPr lang="en-US" altLang="zh-CN" sz="1600" dirty="0" smtClean="0">
                <a:solidFill>
                  <a:srgbClr val="C00000"/>
                </a:solidFill>
              </a:rPr>
              <a:t> </a:t>
            </a:r>
            <a:r>
              <a:rPr lang="en-US" altLang="zh-CN" sz="1600" dirty="0" err="1"/>
              <a:t>int</a:t>
            </a:r>
            <a:r>
              <a:rPr lang="en-US" altLang="zh-CN" sz="1600" dirty="0"/>
              <a:t> MAX_SIZE=256;</a:t>
            </a:r>
          </a:p>
          <a:p>
            <a:pPr lvl="1">
              <a:buNone/>
            </a:pPr>
            <a:r>
              <a:rPr lang="en-US" altLang="zh-CN" sz="1600" dirty="0"/>
              <a:t>    </a:t>
            </a:r>
            <a:r>
              <a:rPr lang="en-US" altLang="zh-CN" sz="1600" dirty="0" smtClean="0"/>
              <a:t>   </a:t>
            </a:r>
            <a:r>
              <a:rPr lang="en-US" altLang="zh-CN" sz="1600" dirty="0" smtClean="0">
                <a:solidFill>
                  <a:srgbClr val="0303DF"/>
                </a:solidFill>
              </a:rPr>
              <a:t>PI=3</a:t>
            </a:r>
            <a:r>
              <a:rPr lang="en-US" altLang="zh-CN" sz="1600" dirty="0">
                <a:solidFill>
                  <a:srgbClr val="0303DF"/>
                </a:solidFill>
              </a:rPr>
              <a:t>;</a:t>
            </a:r>
          </a:p>
          <a:p>
            <a:pPr lvl="1">
              <a:buNone/>
            </a:pPr>
            <a:r>
              <a:rPr lang="en-US" altLang="zh-CN" sz="1600" dirty="0"/>
              <a:t>    </a:t>
            </a:r>
            <a:r>
              <a:rPr lang="en-US" altLang="zh-CN" sz="1600" dirty="0" smtClean="0"/>
              <a:t>   </a:t>
            </a:r>
            <a:r>
              <a:rPr lang="en-US" altLang="zh-CN" sz="1600" dirty="0" smtClean="0">
                <a:solidFill>
                  <a:srgbClr val="0303DF"/>
                </a:solidFill>
              </a:rPr>
              <a:t>MAX_SIZE=123</a:t>
            </a:r>
            <a:r>
              <a:rPr lang="en-US" altLang="zh-CN" sz="1600" dirty="0">
                <a:solidFill>
                  <a:srgbClr val="0303DF"/>
                </a:solidFill>
              </a:rPr>
              <a:t>;</a:t>
            </a:r>
          </a:p>
          <a:p>
            <a:pPr lvl="1">
              <a:buNone/>
            </a:pPr>
            <a:r>
              <a:rPr lang="en-US" altLang="zh-CN" sz="1600" dirty="0" smtClean="0"/>
              <a:t>}</a:t>
            </a:r>
          </a:p>
          <a:p>
            <a:pPr marL="342900" indent="-342900">
              <a:buFont typeface="Wingdings" panose="05000000000000000000" pitchFamily="2" charset="2"/>
              <a:buChar char="n"/>
            </a:pPr>
            <a:r>
              <a:rPr lang="zh-CN" altLang="en-US" sz="2000" dirty="0" smtClean="0"/>
              <a:t>编译信息</a:t>
            </a:r>
            <a:endParaRPr lang="zh-CN" altLang="en-US" sz="20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23" y="1639062"/>
            <a:ext cx="7029450" cy="445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606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指针变量的赋值</a:t>
            </a:r>
            <a:r>
              <a:rPr lang="en-US" altLang="zh-CN" dirty="0"/>
              <a:t>—</a:t>
            </a:r>
            <a:r>
              <a:rPr lang="zh-CN" altLang="en-US" dirty="0">
                <a:solidFill>
                  <a:srgbClr val="C00000"/>
                </a:solidFill>
              </a:rPr>
              <a:t>指针要指向同类型的变量地址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lnSpc>
                <a:spcPct val="100000"/>
              </a:lnSpc>
              <a:spcBef>
                <a:spcPts val="600"/>
              </a:spcBef>
              <a:spcAft>
                <a:spcPct val="10000"/>
              </a:spcAft>
              <a:buFont typeface="Wingdings" panose="05000000000000000000" pitchFamily="2" charset="2"/>
              <a:buChar char="l"/>
            </a:pPr>
            <a:r>
              <a:rPr lang="zh-CN" altLang="en-US" dirty="0">
                <a:latin typeface="Times New Roman" panose="02020603050405020304" pitchFamily="18" charset="0"/>
              </a:rPr>
              <a:t>基于一种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</a:rPr>
              <a:t>基类型</a:t>
            </a:r>
            <a:r>
              <a:rPr lang="zh-CN" altLang="en-US" dirty="0">
                <a:latin typeface="Times New Roman" panose="02020603050405020304" pitchFamily="18" charset="0"/>
              </a:rPr>
              <a:t>定义的</a:t>
            </a:r>
            <a:r>
              <a:rPr lang="zh-CN" altLang="en-US" dirty="0">
                <a:solidFill>
                  <a:srgbClr val="0303DF"/>
                </a:solidFill>
                <a:latin typeface="Times New Roman" panose="02020603050405020304" pitchFamily="18" charset="0"/>
              </a:rPr>
              <a:t>指针变量</a:t>
            </a:r>
            <a:r>
              <a:rPr lang="zh-CN" altLang="en-US" dirty="0">
                <a:latin typeface="Times New Roman" panose="02020603050405020304" pitchFamily="18" charset="0"/>
              </a:rPr>
              <a:t>只能</a:t>
            </a:r>
            <a:r>
              <a:rPr lang="zh-CN" altLang="en-US" dirty="0">
                <a:solidFill>
                  <a:srgbClr val="0303DF"/>
                </a:solidFill>
                <a:latin typeface="Times New Roman" panose="02020603050405020304" pitchFamily="18" charset="0"/>
              </a:rPr>
              <a:t>存放该基类型变量的地址</a:t>
            </a:r>
            <a:r>
              <a:rPr lang="zh-CN" altLang="en-US" b="1" dirty="0">
                <a:latin typeface="Times New Roman" panose="02020603050405020304" pitchFamily="18" charset="0"/>
              </a:rPr>
              <a:t>；</a:t>
            </a:r>
          </a:p>
          <a:p>
            <a:pPr marL="971550" lvl="1">
              <a:lnSpc>
                <a:spcPct val="100000"/>
              </a:lnSpc>
              <a:spcBef>
                <a:spcPts val="600"/>
              </a:spcBef>
              <a:spcAft>
                <a:spcPct val="10000"/>
              </a:spcAft>
            </a:pPr>
            <a:r>
              <a:rPr lang="en-US" altLang="zh-CN" dirty="0">
                <a:solidFill>
                  <a:srgbClr val="C00000"/>
                </a:solidFill>
                <a:latin typeface="Times New Roman" panose="02020603050405020304" pitchFamily="18" charset="0"/>
              </a:rPr>
              <a:t>float</a:t>
            </a:r>
            <a:r>
              <a:rPr lang="en-US" altLang="zh-CN" dirty="0">
                <a:latin typeface="Times New Roman" panose="02020603050405020304" pitchFamily="18" charset="0"/>
              </a:rPr>
              <a:t>  f;    //</a:t>
            </a:r>
            <a:r>
              <a:rPr lang="zh-CN" altLang="en-US" dirty="0">
                <a:latin typeface="Times New Roman" panose="02020603050405020304" pitchFamily="18" charset="0"/>
              </a:rPr>
              <a:t>浮点数</a:t>
            </a:r>
            <a:endParaRPr lang="en-US" altLang="zh-CN" dirty="0">
              <a:latin typeface="Times New Roman" panose="02020603050405020304" pitchFamily="18" charset="0"/>
            </a:endParaRPr>
          </a:p>
          <a:p>
            <a:pPr marL="971550" lvl="1">
              <a:lnSpc>
                <a:spcPct val="100000"/>
              </a:lnSpc>
              <a:spcBef>
                <a:spcPts val="600"/>
              </a:spcBef>
              <a:spcAft>
                <a:spcPct val="10000"/>
              </a:spcAft>
            </a:pPr>
            <a:r>
              <a:rPr lang="en-US" altLang="zh-CN" dirty="0">
                <a:solidFill>
                  <a:srgbClr val="C00000"/>
                </a:solidFill>
                <a:latin typeface="Times New Roman" panose="02020603050405020304" pitchFamily="18" charset="0"/>
              </a:rPr>
              <a:t>int</a:t>
            </a:r>
            <a:r>
              <a:rPr lang="en-US" altLang="zh-CN" dirty="0">
                <a:latin typeface="Times New Roman" panose="02020603050405020304" pitchFamily="18" charset="0"/>
              </a:rPr>
              <a:t>  *</a:t>
            </a:r>
            <a:r>
              <a:rPr lang="en-US" altLang="zh-CN" dirty="0" err="1">
                <a:latin typeface="Times New Roman" panose="02020603050405020304" pitchFamily="18" charset="0"/>
              </a:rPr>
              <a:t>ip</a:t>
            </a:r>
            <a:r>
              <a:rPr lang="en-US" altLang="zh-CN" dirty="0">
                <a:latin typeface="Times New Roman" panose="02020603050405020304" pitchFamily="18" charset="0"/>
              </a:rPr>
              <a:t>;    //</a:t>
            </a:r>
            <a:r>
              <a:rPr lang="zh-CN" altLang="en-US" dirty="0">
                <a:latin typeface="Times New Roman" panose="02020603050405020304" pitchFamily="18" charset="0"/>
              </a:rPr>
              <a:t>整型变量的指针</a:t>
            </a:r>
            <a:endParaRPr lang="en-US" altLang="zh-CN" dirty="0">
              <a:latin typeface="Times New Roman" panose="02020603050405020304" pitchFamily="18" charset="0"/>
            </a:endParaRPr>
          </a:p>
          <a:p>
            <a:pPr marL="971550" lvl="1">
              <a:lnSpc>
                <a:spcPct val="100000"/>
              </a:lnSpc>
              <a:spcBef>
                <a:spcPts val="600"/>
              </a:spcBef>
              <a:spcAft>
                <a:spcPct val="10000"/>
              </a:spcAft>
            </a:pPr>
            <a:r>
              <a:rPr lang="en-US" altLang="zh-CN" dirty="0" err="1">
                <a:solidFill>
                  <a:srgbClr val="0000CC"/>
                </a:solidFill>
                <a:latin typeface="Times New Roman" panose="02020603050405020304" pitchFamily="18" charset="0"/>
              </a:rPr>
              <a:t>ip</a:t>
            </a:r>
            <a:r>
              <a:rPr lang="en-US" altLang="zh-CN" dirty="0">
                <a:solidFill>
                  <a:srgbClr val="0000CC"/>
                </a:solidFill>
                <a:latin typeface="Times New Roman" panose="02020603050405020304" pitchFamily="18" charset="0"/>
              </a:rPr>
              <a:t>=&amp;f</a:t>
            </a:r>
            <a:r>
              <a:rPr lang="en-US" altLang="zh-CN" dirty="0">
                <a:latin typeface="Times New Roman" panose="02020603050405020304" pitchFamily="18" charset="0"/>
              </a:rPr>
              <a:t>;    //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</a:rPr>
              <a:t>错误</a:t>
            </a:r>
            <a:r>
              <a:rPr lang="zh-CN" altLang="en-US" dirty="0">
                <a:latin typeface="Times New Roman" panose="02020603050405020304" pitchFamily="18" charset="0"/>
              </a:rPr>
              <a:t>，整型变量的指针指向浮点型变量；</a:t>
            </a:r>
            <a:endParaRPr lang="en-US" altLang="zh-CN" dirty="0">
              <a:latin typeface="Times New Roman" panose="02020603050405020304" pitchFamily="18" charset="0"/>
            </a:endParaRPr>
          </a:p>
          <a:p>
            <a:pPr marL="1314450" lvl="2" indent="-285750">
              <a:spcBef>
                <a:spcPct val="10000"/>
              </a:spcBef>
              <a:spcAft>
                <a:spcPct val="10000"/>
              </a:spcAft>
              <a:buFont typeface="Arial" panose="020B0604020202020204" pitchFamily="34" charset="0"/>
              <a:buChar char="•"/>
            </a:pPr>
            <a:r>
              <a:rPr lang="en-US" altLang="zh-CN" sz="1800" b="1" dirty="0" err="1">
                <a:solidFill>
                  <a:srgbClr val="0070C0"/>
                </a:solidFill>
                <a:latin typeface="Times New Roman" panose="02020603050405020304" pitchFamily="18" charset="0"/>
              </a:rPr>
              <a:t>ip</a:t>
            </a:r>
            <a:r>
              <a:rPr lang="zh-CN" altLang="en-US" sz="1800" b="1" dirty="0">
                <a:solidFill>
                  <a:srgbClr val="0070C0"/>
                </a:solidFill>
                <a:latin typeface="Times New Roman" panose="02020603050405020304" pitchFamily="18" charset="0"/>
              </a:rPr>
              <a:t>是一个整型指针，但指向了一个浮点数；</a:t>
            </a:r>
            <a:endParaRPr lang="en-US" altLang="zh-CN" sz="1800" b="1" dirty="0">
              <a:solidFill>
                <a:srgbClr val="0070C0"/>
              </a:solidFill>
              <a:latin typeface="Times New Roman" panose="02020603050405020304" pitchFamily="18" charset="0"/>
            </a:endParaRPr>
          </a:p>
          <a:p>
            <a:pPr marL="1314450" lvl="2" indent="-285750">
              <a:spcBef>
                <a:spcPct val="10000"/>
              </a:spcBef>
              <a:spcAft>
                <a:spcPct val="10000"/>
              </a:spcAft>
              <a:buFont typeface="Arial" panose="020B0604020202020204" pitchFamily="34" charset="0"/>
              <a:buChar char="•"/>
            </a:pPr>
            <a:r>
              <a:rPr lang="zh-CN" altLang="en-US" sz="18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系统将对</a:t>
            </a:r>
            <a:r>
              <a:rPr lang="en-US" altLang="zh-CN" sz="18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*</a:t>
            </a:r>
            <a:r>
              <a:rPr lang="en-US" altLang="zh-CN" sz="1800" b="1" dirty="0" err="1">
                <a:solidFill>
                  <a:srgbClr val="FF0000"/>
                </a:solidFill>
                <a:latin typeface="Times New Roman" panose="02020603050405020304" pitchFamily="18" charset="0"/>
              </a:rPr>
              <a:t>ip</a:t>
            </a:r>
            <a:r>
              <a:rPr lang="zh-CN" altLang="en-US" sz="18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如何解析？</a:t>
            </a:r>
            <a:endParaRPr lang="en-US" altLang="zh-CN" sz="1800" b="1" dirty="0">
              <a:solidFill>
                <a:srgbClr val="FF0000"/>
              </a:solidFill>
              <a:latin typeface="Times New Roman" panose="02020603050405020304" pitchFamily="18" charset="0"/>
            </a:endParaRPr>
          </a:p>
          <a:p>
            <a:pPr marL="1314450" lvl="2" indent="-285750">
              <a:spcBef>
                <a:spcPct val="10000"/>
              </a:spcBef>
              <a:spcAft>
                <a:spcPct val="10000"/>
              </a:spcAft>
              <a:buFont typeface="Arial" panose="020B0604020202020204" pitchFamily="34" charset="0"/>
              <a:buChar char="•"/>
            </a:pPr>
            <a:r>
              <a:rPr lang="zh-CN" altLang="en-US" sz="1800" dirty="0">
                <a:latin typeface="Times New Roman" panose="02020603050405020304" pitchFamily="18" charset="0"/>
              </a:rPr>
              <a:t>整型数据与浮点型数据的机内表示格式不同；</a:t>
            </a:r>
            <a:endParaRPr lang="en-US" altLang="zh-CN" sz="1800" dirty="0">
              <a:latin typeface="Times New Roman" panose="02020603050405020304" pitchFamily="18" charset="0"/>
            </a:endParaRPr>
          </a:p>
          <a:p>
            <a:pPr marL="1314450" lvl="2" indent="-285750">
              <a:spcBef>
                <a:spcPct val="10000"/>
              </a:spcBef>
              <a:spcAft>
                <a:spcPct val="10000"/>
              </a:spcAft>
              <a:buFont typeface="Arial" panose="020B0604020202020204" pitchFamily="34" charset="0"/>
              <a:buChar char="•"/>
            </a:pPr>
            <a:r>
              <a:rPr lang="zh-CN" altLang="en-US" sz="1800" b="1" dirty="0">
                <a:solidFill>
                  <a:srgbClr val="0000CC"/>
                </a:solidFill>
                <a:latin typeface="Times New Roman" panose="02020603050405020304" pitchFamily="18" charset="0"/>
              </a:rPr>
              <a:t>理论上，应该</a:t>
            </a:r>
            <a:r>
              <a:rPr lang="zh-CN" altLang="en-US" b="1" dirty="0">
                <a:solidFill>
                  <a:srgbClr val="0000CC"/>
                </a:solidFill>
                <a:latin typeface="Times New Roman" panose="02020603050405020304" pitchFamily="18" charset="0"/>
              </a:rPr>
              <a:t>将</a:t>
            </a:r>
            <a:r>
              <a:rPr lang="en-US" altLang="zh-CN" b="1" dirty="0">
                <a:solidFill>
                  <a:srgbClr val="0000CC"/>
                </a:solidFill>
                <a:latin typeface="Times New Roman" panose="02020603050405020304" pitchFamily="18" charset="0"/>
              </a:rPr>
              <a:t>*</a:t>
            </a:r>
            <a:r>
              <a:rPr lang="en-US" altLang="zh-CN" b="1" dirty="0" err="1">
                <a:solidFill>
                  <a:srgbClr val="0000CC"/>
                </a:solidFill>
                <a:latin typeface="Times New Roman" panose="02020603050405020304" pitchFamily="18" charset="0"/>
              </a:rPr>
              <a:t>ip</a:t>
            </a:r>
            <a:r>
              <a:rPr lang="zh-CN" altLang="en-US" b="1" dirty="0">
                <a:solidFill>
                  <a:srgbClr val="0000CC"/>
                </a:solidFill>
                <a:latin typeface="Times New Roman" panose="02020603050405020304" pitchFamily="18" charset="0"/>
              </a:rPr>
              <a:t>解释为一个整型数据，但它指向的是一个浮点数</a:t>
            </a:r>
            <a:r>
              <a:rPr lang="en-US" altLang="zh-CN" b="1" dirty="0">
                <a:solidFill>
                  <a:srgbClr val="0000CC"/>
                </a:solidFill>
                <a:latin typeface="Times New Roman" panose="02020603050405020304" pitchFamily="18" charset="0"/>
              </a:rPr>
              <a:t>f</a:t>
            </a:r>
            <a:r>
              <a:rPr lang="zh-CN" altLang="en-US" b="1" dirty="0">
                <a:solidFill>
                  <a:srgbClr val="0000CC"/>
                </a:solidFill>
                <a:latin typeface="Times New Roman" panose="02020603050405020304" pitchFamily="18" charset="0"/>
              </a:rPr>
              <a:t>，系统会按照整型数据的存储格式解释一个浮点数；</a:t>
            </a:r>
            <a:endParaRPr lang="en-US" altLang="zh-CN" b="1" dirty="0">
              <a:solidFill>
                <a:srgbClr val="0000CC"/>
              </a:solidFill>
              <a:latin typeface="Times New Roman" panose="02020603050405020304" pitchFamily="18" charset="0"/>
            </a:endParaRPr>
          </a:p>
          <a:p>
            <a:pPr marL="1314450" lvl="2" indent="-285750">
              <a:spcBef>
                <a:spcPct val="10000"/>
              </a:spcBef>
              <a:spcAft>
                <a:spcPct val="10000"/>
              </a:spcAft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rgbClr val="0000CC"/>
                </a:solidFill>
                <a:latin typeface="Times New Roman" panose="02020603050405020304" pitchFamily="18" charset="0"/>
              </a:rPr>
              <a:t>导致混乱！</a:t>
            </a:r>
            <a:endParaRPr lang="en-US" altLang="zh-CN" b="1" dirty="0">
              <a:solidFill>
                <a:srgbClr val="0000CC"/>
              </a:solidFill>
              <a:latin typeface="Times New Roman" panose="02020603050405020304" pitchFamily="18" charset="0"/>
            </a:endParaRPr>
          </a:p>
          <a:p>
            <a:pPr marL="971550" lvl="1"/>
            <a:r>
              <a:rPr lang="zh-CN" altLang="en-US" dirty="0">
                <a:latin typeface="Times New Roman" panose="02020603050405020304" pitchFamily="18" charset="0"/>
              </a:rPr>
              <a:t>无法通过编译，编译报错；</a:t>
            </a:r>
            <a:endParaRPr lang="en-US" altLang="zh-CN" dirty="0">
              <a:latin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25220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指针变量的赋值</a:t>
            </a:r>
            <a:r>
              <a:rPr lang="en-US" altLang="zh-CN" dirty="0"/>
              <a:t>—</a:t>
            </a:r>
            <a:r>
              <a:rPr lang="zh-CN" altLang="en-US" dirty="0">
                <a:solidFill>
                  <a:srgbClr val="C00000"/>
                </a:solidFill>
              </a:rPr>
              <a:t>指针要指向同类型的变量地址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775" y="1152525"/>
            <a:ext cx="6743700" cy="455295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 bwMode="auto">
          <a:xfrm>
            <a:off x="4233672" y="5020056"/>
            <a:ext cx="2862072" cy="228600"/>
          </a:xfrm>
          <a:prstGeom prst="rect">
            <a:avLst/>
          </a:prstGeom>
          <a:noFill/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22471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指针变量的赋值</a:t>
            </a:r>
            <a:r>
              <a:rPr lang="en-US" altLang="zh-CN" dirty="0"/>
              <a:t>—</a:t>
            </a:r>
            <a:r>
              <a:rPr lang="zh-CN" altLang="en-US" dirty="0">
                <a:solidFill>
                  <a:srgbClr val="C00000"/>
                </a:solidFill>
              </a:rPr>
              <a:t>指针要指向同类型的变量地址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775" y="1152525"/>
            <a:ext cx="6067425" cy="455295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3015" y="1981200"/>
            <a:ext cx="3760370" cy="1758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501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rgbClr val="7030A0"/>
                </a:solidFill>
              </a:rPr>
              <a:t>自学：</a:t>
            </a:r>
            <a:r>
              <a:rPr lang="zh-CN" altLang="en-US" dirty="0" smtClean="0"/>
              <a:t>定义</a:t>
            </a:r>
            <a:r>
              <a:rPr lang="zh-CN" altLang="en-US" dirty="0"/>
              <a:t>指针变量时</a:t>
            </a:r>
            <a:r>
              <a:rPr lang="zh-CN" altLang="en-US" dirty="0">
                <a:solidFill>
                  <a:srgbClr val="C00000"/>
                </a:solidFill>
              </a:rPr>
              <a:t>基类型</a:t>
            </a:r>
            <a:r>
              <a:rPr lang="zh-CN" altLang="en-US" dirty="0"/>
              <a:t>的作用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5775" y="1010372"/>
            <a:ext cx="8089900" cy="5345112"/>
          </a:xfrm>
        </p:spPr>
        <p:txBody>
          <a:bodyPr/>
          <a:lstStyle/>
          <a:p>
            <a:pPr marL="342900" indent="-342900" latinLnBrk="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 sz="2000" dirty="0"/>
              <a:t>指针变量都用来存放变量的地址；</a:t>
            </a:r>
            <a:endParaRPr lang="en-US" altLang="zh-CN" sz="2000" dirty="0"/>
          </a:p>
          <a:p>
            <a:pPr marL="342900" indent="-342900" latinLnBrk="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 sz="2000" b="1" dirty="0">
                <a:solidFill>
                  <a:srgbClr val="C00000"/>
                </a:solidFill>
              </a:rPr>
              <a:t>指针</a:t>
            </a:r>
            <a:r>
              <a:rPr lang="zh-CN" altLang="en-US" sz="2000" b="1" dirty="0" smtClean="0">
                <a:solidFill>
                  <a:srgbClr val="C00000"/>
                </a:solidFill>
              </a:rPr>
              <a:t>变量所占字节数都是</a:t>
            </a:r>
            <a:r>
              <a:rPr lang="zh-CN" altLang="en-US" sz="2000" b="1" dirty="0">
                <a:solidFill>
                  <a:srgbClr val="C00000"/>
                </a:solidFill>
              </a:rPr>
              <a:t>相等</a:t>
            </a:r>
            <a:r>
              <a:rPr lang="zh-CN" altLang="en-US" sz="2000" b="1" dirty="0" smtClean="0">
                <a:solidFill>
                  <a:srgbClr val="C00000"/>
                </a:solidFill>
              </a:rPr>
              <a:t>的</a:t>
            </a:r>
            <a:endParaRPr lang="en-US" altLang="zh-CN" sz="2000" b="1" dirty="0">
              <a:solidFill>
                <a:srgbClr val="C00000"/>
              </a:solidFill>
            </a:endParaRPr>
          </a:p>
          <a:p>
            <a:pPr marL="1085850" lvl="1" indent="-457200">
              <a:lnSpc>
                <a:spcPct val="100000"/>
              </a:lnSpc>
              <a:spcBef>
                <a:spcPts val="600"/>
              </a:spcBef>
            </a:pPr>
            <a:r>
              <a:rPr lang="en-US" altLang="zh-CN" sz="1800" dirty="0"/>
              <a:t>32</a:t>
            </a:r>
            <a:r>
              <a:rPr lang="zh-CN" altLang="en-US" sz="1800" dirty="0"/>
              <a:t>位环境中，指针变量占用</a:t>
            </a:r>
            <a:r>
              <a:rPr lang="en-US" altLang="zh-CN" sz="1800" dirty="0"/>
              <a:t>4</a:t>
            </a:r>
            <a:r>
              <a:rPr lang="zh-CN" altLang="en-US" sz="1800" dirty="0"/>
              <a:t>个字节（</a:t>
            </a:r>
            <a:r>
              <a:rPr lang="en-US" altLang="zh-CN" sz="1800" dirty="0"/>
              <a:t>32</a:t>
            </a:r>
            <a:r>
              <a:rPr lang="zh-CN" altLang="en-US" sz="1800" dirty="0"/>
              <a:t>位）</a:t>
            </a:r>
            <a:endParaRPr lang="en-US" altLang="zh-CN" sz="1800" dirty="0"/>
          </a:p>
          <a:p>
            <a:pPr marL="1085850" lvl="1" indent="-457200">
              <a:lnSpc>
                <a:spcPct val="100000"/>
              </a:lnSpc>
              <a:spcBef>
                <a:spcPts val="600"/>
              </a:spcBef>
            </a:pPr>
            <a:r>
              <a:rPr lang="en-US" altLang="zh-CN" sz="1800" dirty="0"/>
              <a:t>64</a:t>
            </a:r>
            <a:r>
              <a:rPr lang="zh-CN" altLang="en-US" sz="1800" dirty="0"/>
              <a:t>位环境中，指针变量占用</a:t>
            </a:r>
            <a:r>
              <a:rPr lang="en-US" altLang="zh-CN" sz="1800" dirty="0"/>
              <a:t>8</a:t>
            </a:r>
            <a:r>
              <a:rPr lang="zh-CN" altLang="en-US" sz="1800" dirty="0"/>
              <a:t>个字节（</a:t>
            </a:r>
            <a:r>
              <a:rPr lang="en-US" altLang="zh-CN" sz="1800" dirty="0"/>
              <a:t>64</a:t>
            </a:r>
            <a:r>
              <a:rPr lang="zh-CN" altLang="en-US" sz="1800" dirty="0"/>
              <a:t>位）</a:t>
            </a:r>
            <a:endParaRPr lang="en-US" altLang="zh-CN" sz="1800" dirty="0"/>
          </a:p>
          <a:p>
            <a:pPr marL="342900" indent="-342900" latinLnBrk="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 sz="2000" b="1" dirty="0">
                <a:solidFill>
                  <a:srgbClr val="C00000"/>
                </a:solidFill>
              </a:rPr>
              <a:t>为什么还要指定其基类型？如：</a:t>
            </a:r>
            <a:endParaRPr lang="en-US" altLang="zh-CN" sz="2000" b="1" dirty="0">
              <a:solidFill>
                <a:srgbClr val="C00000"/>
              </a:solidFill>
            </a:endParaRPr>
          </a:p>
          <a:p>
            <a:pPr marL="971550" lvl="1">
              <a:lnSpc>
                <a:spcPct val="100000"/>
              </a:lnSpc>
              <a:spcBef>
                <a:spcPts val="600"/>
              </a:spcBef>
            </a:pPr>
            <a:r>
              <a:rPr lang="en-US" altLang="zh-CN" sz="1800" dirty="0"/>
              <a:t>int a, *</a:t>
            </a:r>
            <a:r>
              <a:rPr lang="en-US" altLang="zh-CN" sz="1800" dirty="0" err="1"/>
              <a:t>ip</a:t>
            </a:r>
            <a:r>
              <a:rPr lang="en-US" altLang="zh-CN" sz="1800" dirty="0"/>
              <a:t>=&amp;a;</a:t>
            </a:r>
          </a:p>
          <a:p>
            <a:pPr marL="971550" lvl="1">
              <a:lnSpc>
                <a:spcPct val="100000"/>
              </a:lnSpc>
              <a:spcBef>
                <a:spcPts val="600"/>
              </a:spcBef>
            </a:pPr>
            <a:r>
              <a:rPr lang="en-US" altLang="zh-CN" sz="1800" dirty="0"/>
              <a:t>char  c, *cp=&amp;c;</a:t>
            </a:r>
          </a:p>
          <a:p>
            <a:pPr marL="971550" lvl="1">
              <a:lnSpc>
                <a:spcPct val="100000"/>
              </a:lnSpc>
              <a:spcBef>
                <a:spcPts val="600"/>
              </a:spcBef>
            </a:pPr>
            <a:r>
              <a:rPr lang="en-US" altLang="zh-CN" sz="1800" dirty="0"/>
              <a:t>float </a:t>
            </a:r>
            <a:r>
              <a:rPr lang="en-US" altLang="zh-CN" sz="1800" dirty="0" smtClean="0"/>
              <a:t>f, *</a:t>
            </a:r>
            <a:r>
              <a:rPr lang="en-US" altLang="zh-CN" sz="1800" dirty="0" err="1" smtClean="0"/>
              <a:t>fp</a:t>
            </a:r>
            <a:r>
              <a:rPr lang="en-US" altLang="zh-CN" sz="1800" dirty="0" smtClean="0"/>
              <a:t>=&amp;f;</a:t>
            </a:r>
            <a:endParaRPr lang="en-US" altLang="zh-CN" sz="1800" dirty="0"/>
          </a:p>
          <a:p>
            <a:pPr marL="971550" lvl="1">
              <a:lnSpc>
                <a:spcPct val="100000"/>
              </a:lnSpc>
              <a:spcBef>
                <a:spcPts val="600"/>
              </a:spcBef>
            </a:pPr>
            <a:r>
              <a:rPr lang="en-US" altLang="zh-CN" sz="1800" dirty="0"/>
              <a:t>FILE </a:t>
            </a:r>
            <a:r>
              <a:rPr lang="en-US" altLang="zh-CN" sz="1800" dirty="0" smtClean="0"/>
              <a:t>*</a:t>
            </a:r>
            <a:r>
              <a:rPr lang="en-US" altLang="zh-CN" sz="1800" dirty="0" err="1" smtClean="0"/>
              <a:t>fp</a:t>
            </a:r>
            <a:r>
              <a:rPr lang="en-US" altLang="zh-CN" sz="1800" dirty="0" smtClean="0"/>
              <a:t>;</a:t>
            </a:r>
            <a:endParaRPr lang="zh-CN" altLang="en-US" sz="1800" dirty="0" smtClean="0"/>
          </a:p>
          <a:p>
            <a:pPr marL="342900" indent="-3429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 sz="2000" dirty="0"/>
              <a:t>思考</a:t>
            </a:r>
            <a:r>
              <a:rPr lang="zh-CN" altLang="en-US" sz="2000" dirty="0" smtClean="0"/>
              <a:t>：如果</a:t>
            </a:r>
            <a:endParaRPr lang="en-US" altLang="zh-CN" sz="2000" dirty="0" smtClean="0"/>
          </a:p>
          <a:p>
            <a:pPr marL="971550" lvl="1">
              <a:lnSpc>
                <a:spcPct val="100000"/>
              </a:lnSpc>
              <a:spcBef>
                <a:spcPts val="600"/>
              </a:spcBef>
            </a:pPr>
            <a:r>
              <a:rPr lang="en-US" altLang="zh-CN" sz="1800" dirty="0"/>
              <a:t>char </a:t>
            </a:r>
            <a:r>
              <a:rPr lang="en-US" altLang="zh-CN" sz="1800" dirty="0" smtClean="0"/>
              <a:t>c</a:t>
            </a:r>
            <a:r>
              <a:rPr lang="en-US" altLang="zh-CN" sz="1800" dirty="0"/>
              <a:t>,</a:t>
            </a:r>
            <a:r>
              <a:rPr lang="zh-CN" altLang="en-US" sz="1800" dirty="0" smtClean="0"/>
              <a:t>*</a:t>
            </a:r>
            <a:r>
              <a:rPr lang="en-US" altLang="zh-CN" sz="1800" dirty="0" err="1" smtClean="0"/>
              <a:t>cp</a:t>
            </a:r>
            <a:r>
              <a:rPr lang="en-US" altLang="zh-CN" sz="1800" dirty="0" smtClean="0"/>
              <a:t>;</a:t>
            </a:r>
            <a:endParaRPr lang="en-US" altLang="zh-CN" sz="1800" dirty="0"/>
          </a:p>
          <a:p>
            <a:pPr marL="971550" lvl="1">
              <a:lnSpc>
                <a:spcPct val="100000"/>
              </a:lnSpc>
              <a:spcBef>
                <a:spcPts val="600"/>
              </a:spcBef>
            </a:pPr>
            <a:r>
              <a:rPr lang="en-US" altLang="zh-CN" sz="1800" dirty="0" err="1" smtClean="0"/>
              <a:t>int</a:t>
            </a:r>
            <a:r>
              <a:rPr lang="en-US" altLang="zh-CN" sz="1800" dirty="0" smtClean="0"/>
              <a:t> a, *</a:t>
            </a:r>
            <a:r>
              <a:rPr lang="en-US" altLang="zh-CN" sz="1800" dirty="0" err="1" smtClean="0"/>
              <a:t>ip</a:t>
            </a:r>
            <a:r>
              <a:rPr lang="en-US" altLang="zh-CN" sz="1800" dirty="0" smtClean="0"/>
              <a:t>=&amp;c</a:t>
            </a:r>
            <a:r>
              <a:rPr lang="zh-CN" altLang="en-US" sz="1800" dirty="0" smtClean="0"/>
              <a:t>；</a:t>
            </a:r>
            <a:endParaRPr lang="en-US" altLang="zh-CN" sz="1800" dirty="0" smtClean="0"/>
          </a:p>
          <a:p>
            <a:pPr marL="971550" lvl="1">
              <a:lnSpc>
                <a:spcPct val="100000"/>
              </a:lnSpc>
              <a:spcBef>
                <a:spcPts val="600"/>
              </a:spcBef>
            </a:pPr>
            <a:r>
              <a:rPr lang="en-US" altLang="zh-CN" sz="1800" dirty="0" err="1"/>
              <a:t>c</a:t>
            </a:r>
            <a:r>
              <a:rPr lang="en-US" altLang="zh-CN" sz="1800" dirty="0" err="1" smtClean="0"/>
              <a:t>p</a:t>
            </a:r>
            <a:r>
              <a:rPr lang="en-US" altLang="zh-CN" sz="1800" dirty="0" smtClean="0"/>
              <a:t>=&amp;a</a:t>
            </a:r>
          </a:p>
          <a:p>
            <a:pPr marL="971550" lvl="1">
              <a:lnSpc>
                <a:spcPct val="100000"/>
              </a:lnSpc>
              <a:spcBef>
                <a:spcPts val="600"/>
              </a:spcBef>
            </a:pPr>
            <a:r>
              <a:rPr lang="zh-CN" altLang="en-US" sz="1800" b="1" dirty="0" smtClean="0">
                <a:solidFill>
                  <a:srgbClr val="0000CC"/>
                </a:solidFill>
              </a:rPr>
              <a:t>如何解读 *</a:t>
            </a:r>
            <a:r>
              <a:rPr lang="en-US" altLang="zh-CN" sz="1800" b="1" dirty="0" err="1" smtClean="0">
                <a:solidFill>
                  <a:srgbClr val="0000CC"/>
                </a:solidFill>
              </a:rPr>
              <a:t>ip</a:t>
            </a:r>
            <a:r>
              <a:rPr lang="zh-CN" altLang="en-US" sz="1800" b="1" dirty="0" smtClean="0">
                <a:solidFill>
                  <a:srgbClr val="0000CC"/>
                </a:solidFill>
              </a:rPr>
              <a:t>，与</a:t>
            </a:r>
            <a:r>
              <a:rPr lang="en-US" altLang="zh-CN" sz="1800" b="1" dirty="0" smtClean="0">
                <a:solidFill>
                  <a:srgbClr val="0000CC"/>
                </a:solidFill>
              </a:rPr>
              <a:t>*</a:t>
            </a:r>
            <a:r>
              <a:rPr lang="en-US" altLang="zh-CN" sz="1800" b="1" dirty="0" err="1" smtClean="0">
                <a:solidFill>
                  <a:srgbClr val="0000CC"/>
                </a:solidFill>
              </a:rPr>
              <a:t>cp</a:t>
            </a:r>
            <a:r>
              <a:rPr lang="en-US" altLang="zh-CN" sz="1800" b="1" dirty="0" smtClean="0">
                <a:solidFill>
                  <a:srgbClr val="0000CC"/>
                </a:solidFill>
              </a:rPr>
              <a:t> </a:t>
            </a:r>
            <a:r>
              <a:rPr lang="zh-CN" altLang="en-US" sz="1800" b="1" dirty="0" smtClean="0">
                <a:solidFill>
                  <a:srgbClr val="0000CC"/>
                </a:solidFill>
              </a:rPr>
              <a:t>？  如何</a:t>
            </a:r>
            <a:r>
              <a:rPr lang="zh-CN" altLang="en-US" sz="1800" b="1" dirty="0">
                <a:solidFill>
                  <a:srgbClr val="0000CC"/>
                </a:solidFill>
              </a:rPr>
              <a:t>解读 </a:t>
            </a:r>
            <a:r>
              <a:rPr lang="en-US" altLang="zh-CN" sz="1800" b="1" dirty="0" err="1" smtClean="0">
                <a:solidFill>
                  <a:srgbClr val="0000CC"/>
                </a:solidFill>
              </a:rPr>
              <a:t>ip</a:t>
            </a:r>
            <a:r>
              <a:rPr lang="en-US" altLang="zh-CN" sz="1800" b="1" dirty="0" smtClean="0">
                <a:solidFill>
                  <a:srgbClr val="0000CC"/>
                </a:solidFill>
              </a:rPr>
              <a:t>++</a:t>
            </a:r>
            <a:r>
              <a:rPr lang="zh-CN" altLang="en-US" sz="1800" b="1" dirty="0" smtClean="0">
                <a:solidFill>
                  <a:srgbClr val="0000CC"/>
                </a:solidFill>
              </a:rPr>
              <a:t>，与</a:t>
            </a:r>
            <a:r>
              <a:rPr lang="en-US" altLang="zh-CN" sz="1800" b="1" dirty="0" err="1" smtClean="0">
                <a:solidFill>
                  <a:srgbClr val="0000CC"/>
                </a:solidFill>
              </a:rPr>
              <a:t>cp</a:t>
            </a:r>
            <a:r>
              <a:rPr lang="en-US" altLang="zh-CN" sz="1800" b="1" dirty="0" smtClean="0">
                <a:solidFill>
                  <a:srgbClr val="0000CC"/>
                </a:solidFill>
              </a:rPr>
              <a:t>++ </a:t>
            </a:r>
            <a:r>
              <a:rPr lang="zh-CN" altLang="en-US" sz="1800" b="1" dirty="0" smtClean="0">
                <a:solidFill>
                  <a:srgbClr val="0000CC"/>
                </a:solidFill>
              </a:rPr>
              <a:t>？</a:t>
            </a:r>
            <a:endParaRPr lang="en-US" altLang="zh-CN" sz="1800" b="1" dirty="0" smtClean="0">
              <a:solidFill>
                <a:srgbClr val="0000CC"/>
              </a:solidFill>
            </a:endParaRPr>
          </a:p>
          <a:p>
            <a:pPr marL="971550" lvl="1">
              <a:lnSpc>
                <a:spcPct val="100000"/>
              </a:lnSpc>
              <a:spcBef>
                <a:spcPts val="600"/>
              </a:spcBef>
            </a:pPr>
            <a:endParaRPr lang="zh-CN" altLang="en-US" sz="1800" b="1" dirty="0">
              <a:solidFill>
                <a:srgbClr val="0000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3743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rgbClr val="7030A0"/>
                </a:solidFill>
              </a:rPr>
              <a:t>自学：</a:t>
            </a:r>
            <a:r>
              <a:rPr lang="zh-CN" altLang="en-US" dirty="0" smtClean="0"/>
              <a:t>定义</a:t>
            </a:r>
            <a:r>
              <a:rPr lang="zh-CN" altLang="en-US" dirty="0"/>
              <a:t>指针</a:t>
            </a:r>
            <a:r>
              <a:rPr lang="zh-CN" altLang="en-US" dirty="0">
                <a:solidFill>
                  <a:srgbClr val="C00000"/>
                </a:solidFill>
              </a:rPr>
              <a:t>基类型</a:t>
            </a:r>
            <a:r>
              <a:rPr lang="zh-CN" altLang="en-US" dirty="0"/>
              <a:t>的作用</a:t>
            </a:r>
            <a:r>
              <a:rPr lang="en-US" altLang="zh-CN" dirty="0"/>
              <a:t>—</a:t>
            </a:r>
            <a:r>
              <a:rPr lang="zh-CN" altLang="en-US" dirty="0">
                <a:solidFill>
                  <a:srgbClr val="0000CC"/>
                </a:solidFill>
              </a:rPr>
              <a:t>系统对</a:t>
            </a:r>
            <a:r>
              <a:rPr lang="en-US" altLang="zh-CN" dirty="0">
                <a:solidFill>
                  <a:srgbClr val="7030A0"/>
                </a:solidFill>
              </a:rPr>
              <a:t>*p</a:t>
            </a:r>
            <a:r>
              <a:rPr lang="zh-CN" altLang="en-US" dirty="0">
                <a:solidFill>
                  <a:srgbClr val="0000CC"/>
                </a:solidFill>
              </a:rPr>
              <a:t>的解释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5775" y="1010372"/>
            <a:ext cx="8089900" cy="5345112"/>
          </a:xfrm>
        </p:spPr>
        <p:txBody>
          <a:bodyPr/>
          <a:lstStyle/>
          <a:p>
            <a:pPr marL="342900" indent="-342900" latinLnBrk="0">
              <a:buFont typeface="Wingdings" panose="05000000000000000000" pitchFamily="2" charset="2"/>
              <a:buChar char="l"/>
            </a:pPr>
            <a:r>
              <a:rPr lang="zh-CN" altLang="en-US" sz="2000" b="1" dirty="0">
                <a:solidFill>
                  <a:srgbClr val="C00000"/>
                </a:solidFill>
              </a:rPr>
              <a:t>为什么要指定指针的基类型？</a:t>
            </a:r>
            <a:endParaRPr lang="en-US" altLang="zh-CN" sz="2000" b="1" dirty="0">
              <a:solidFill>
                <a:srgbClr val="C00000"/>
              </a:solidFill>
            </a:endParaRPr>
          </a:p>
          <a:p>
            <a:pPr marL="971550" lvl="1"/>
            <a:r>
              <a:rPr lang="zh-CN" altLang="en-US" sz="1800" dirty="0">
                <a:solidFill>
                  <a:srgbClr val="0000CC"/>
                </a:solidFill>
              </a:rPr>
              <a:t>指针变量的值</a:t>
            </a:r>
            <a:r>
              <a:rPr lang="zh-CN" altLang="en-US" sz="1800" dirty="0">
                <a:solidFill>
                  <a:srgbClr val="006600"/>
                </a:solidFill>
              </a:rPr>
              <a:t>是一个内存地址，</a:t>
            </a:r>
            <a:r>
              <a:rPr lang="zh-CN" altLang="en-US" sz="1800" dirty="0">
                <a:solidFill>
                  <a:srgbClr val="0000CC"/>
                </a:solidFill>
              </a:rPr>
              <a:t>该地址</a:t>
            </a:r>
            <a:r>
              <a:rPr lang="zh-CN" altLang="en-US" sz="1800" dirty="0">
                <a:solidFill>
                  <a:srgbClr val="006600"/>
                </a:solidFill>
              </a:rPr>
              <a:t>所表示的</a:t>
            </a:r>
            <a:r>
              <a:rPr lang="zh-CN" altLang="en-US" sz="1800" b="1" dirty="0">
                <a:solidFill>
                  <a:srgbClr val="FF0000"/>
                </a:solidFill>
              </a:rPr>
              <a:t>内存空间大小</a:t>
            </a:r>
            <a:r>
              <a:rPr lang="zh-CN" altLang="en-US" sz="1800" dirty="0">
                <a:solidFill>
                  <a:srgbClr val="006600"/>
                </a:solidFill>
              </a:rPr>
              <a:t>由定义指针变量时的</a:t>
            </a:r>
            <a:r>
              <a:rPr lang="zh-CN" altLang="en-US" sz="1800" dirty="0">
                <a:solidFill>
                  <a:srgbClr val="0000CC"/>
                </a:solidFill>
              </a:rPr>
              <a:t>基类型决定</a:t>
            </a:r>
            <a:r>
              <a:rPr lang="zh-CN" altLang="en-US" sz="1800" dirty="0">
                <a:solidFill>
                  <a:srgbClr val="006600"/>
                </a:solidFill>
              </a:rPr>
              <a:t>；如</a:t>
            </a:r>
            <a:endParaRPr lang="en-US" altLang="zh-CN" sz="1800" dirty="0">
              <a:solidFill>
                <a:srgbClr val="0000CC"/>
              </a:solidFill>
            </a:endParaRPr>
          </a:p>
          <a:p>
            <a:pPr marL="1314450" lvl="2" indent="-285750">
              <a:buFont typeface="Arial" panose="020B0604020202020204" pitchFamily="34" charset="0"/>
              <a:buChar char="•"/>
            </a:pPr>
            <a:r>
              <a:rPr lang="en-US" altLang="zh-CN" sz="1600" dirty="0"/>
              <a:t>int </a:t>
            </a:r>
            <a:r>
              <a:rPr lang="zh-CN" altLang="en-US" sz="1600" dirty="0"/>
              <a:t>型变量占用</a:t>
            </a:r>
            <a:r>
              <a:rPr lang="en-US" altLang="zh-CN" sz="1600" dirty="0"/>
              <a:t>4</a:t>
            </a:r>
            <a:r>
              <a:rPr lang="zh-CN" altLang="en-US" sz="1600" dirty="0"/>
              <a:t>个字节，则</a:t>
            </a:r>
            <a:r>
              <a:rPr lang="en-US" altLang="zh-CN" sz="1600" dirty="0" err="1"/>
              <a:t>int</a:t>
            </a:r>
            <a:r>
              <a:rPr lang="zh-CN" altLang="en-US" sz="1600" dirty="0"/>
              <a:t>型指针指向</a:t>
            </a:r>
            <a:r>
              <a:rPr lang="en-US" altLang="zh-CN" sz="1600" dirty="0"/>
              <a:t>4</a:t>
            </a:r>
            <a:r>
              <a:rPr lang="zh-CN" altLang="en-US" sz="1600" dirty="0"/>
              <a:t>个字节的地址空间；</a:t>
            </a:r>
            <a:endParaRPr lang="en-US" altLang="zh-CN" sz="1600" dirty="0"/>
          </a:p>
          <a:p>
            <a:pPr marL="1314450" lvl="2" indent="-285750">
              <a:buFont typeface="Arial" panose="020B0604020202020204" pitchFamily="34" charset="0"/>
              <a:buChar char="•"/>
            </a:pPr>
            <a:r>
              <a:rPr lang="en-US" altLang="zh-CN" sz="1600" dirty="0"/>
              <a:t>char</a:t>
            </a:r>
            <a:r>
              <a:rPr lang="zh-CN" altLang="en-US" sz="1600" dirty="0"/>
              <a:t>型指针指向</a:t>
            </a:r>
            <a:r>
              <a:rPr lang="en-US" altLang="zh-CN" sz="1600" dirty="0"/>
              <a:t>1</a:t>
            </a:r>
            <a:r>
              <a:rPr lang="zh-CN" altLang="en-US" sz="1600" dirty="0"/>
              <a:t>个字节的地址空间</a:t>
            </a:r>
            <a:r>
              <a:rPr lang="en-US" altLang="zh-CN" sz="1600" dirty="0"/>
              <a:t>;</a:t>
            </a:r>
          </a:p>
          <a:p>
            <a:pPr marL="1314450" lvl="2" indent="-285750">
              <a:buFont typeface="Arial" panose="020B0604020202020204" pitchFamily="34" charset="0"/>
              <a:buChar char="•"/>
            </a:pPr>
            <a:r>
              <a:rPr lang="en-US" altLang="zh-CN" sz="1600" dirty="0"/>
              <a:t>long </a:t>
            </a:r>
            <a:r>
              <a:rPr lang="en-US" altLang="zh-CN" sz="1600" dirty="0" err="1"/>
              <a:t>long</a:t>
            </a:r>
            <a:r>
              <a:rPr lang="zh-CN" altLang="en-US" sz="1600" dirty="0"/>
              <a:t>型指针指向</a:t>
            </a:r>
            <a:r>
              <a:rPr lang="en-US" altLang="zh-CN" sz="1600" dirty="0"/>
              <a:t>8</a:t>
            </a:r>
            <a:r>
              <a:rPr lang="zh-CN" altLang="en-US" sz="1600" dirty="0"/>
              <a:t>个字节的地址空间；</a:t>
            </a:r>
            <a:endParaRPr lang="en-US" altLang="zh-CN" sz="1600" dirty="0"/>
          </a:p>
          <a:p>
            <a:pPr marL="1314450" lvl="2" indent="-285750">
              <a:buFont typeface="Arial" panose="020B0604020202020204" pitchFamily="34" charset="0"/>
              <a:buChar char="•"/>
            </a:pPr>
            <a:r>
              <a:rPr lang="en-US" altLang="zh-CN" sz="1600" dirty="0"/>
              <a:t>float</a:t>
            </a:r>
            <a:r>
              <a:rPr lang="zh-CN" altLang="en-US" sz="1600" dirty="0"/>
              <a:t>型指针指向</a:t>
            </a:r>
            <a:r>
              <a:rPr lang="en-US" altLang="zh-CN" sz="1600" dirty="0"/>
              <a:t>4</a:t>
            </a:r>
            <a:r>
              <a:rPr lang="zh-CN" altLang="en-US" sz="1600" dirty="0"/>
              <a:t>个字节的地址空间；</a:t>
            </a:r>
          </a:p>
          <a:p>
            <a:pPr marL="971550" lvl="1"/>
            <a:r>
              <a:rPr lang="zh-CN" altLang="en-US" sz="1800" dirty="0">
                <a:solidFill>
                  <a:srgbClr val="0000CC"/>
                </a:solidFill>
              </a:rPr>
              <a:t>同时，尽管不同的数据类型需要的</a:t>
            </a:r>
            <a:r>
              <a:rPr lang="zh-CN" altLang="en-US" sz="1800" b="1" dirty="0">
                <a:solidFill>
                  <a:srgbClr val="006600"/>
                </a:solidFill>
              </a:rPr>
              <a:t>存储空间可能相同</a:t>
            </a:r>
            <a:r>
              <a:rPr lang="zh-CN" altLang="en-US" sz="1800" dirty="0">
                <a:solidFill>
                  <a:srgbClr val="0000CC"/>
                </a:solidFill>
              </a:rPr>
              <a:t>，但</a:t>
            </a:r>
            <a:r>
              <a:rPr lang="zh-CN" altLang="en-US" sz="1800" b="1" dirty="0">
                <a:solidFill>
                  <a:srgbClr val="FF0000"/>
                </a:solidFill>
              </a:rPr>
              <a:t>它们所存储的数据的格式不同，对数据的解析也不同；</a:t>
            </a:r>
            <a:endParaRPr lang="en-US" altLang="zh-CN" sz="1800" b="1" dirty="0">
              <a:solidFill>
                <a:srgbClr val="FF0000"/>
              </a:solidFill>
            </a:endParaRPr>
          </a:p>
          <a:p>
            <a:pPr marL="1200150" lvl="2"/>
            <a:r>
              <a:rPr lang="zh-CN" altLang="en-US" sz="1600" dirty="0"/>
              <a:t>如存储</a:t>
            </a:r>
            <a:r>
              <a:rPr lang="en-US" altLang="zh-CN" sz="1600" dirty="0"/>
              <a:t>int</a:t>
            </a:r>
            <a:r>
              <a:rPr lang="zh-CN" altLang="en-US" sz="1600" dirty="0"/>
              <a:t>与</a:t>
            </a:r>
            <a:r>
              <a:rPr lang="en-US" altLang="zh-CN" sz="1600" dirty="0"/>
              <a:t>float</a:t>
            </a:r>
            <a:r>
              <a:rPr lang="zh-CN" altLang="en-US" sz="1600" dirty="0"/>
              <a:t>型变量都需要</a:t>
            </a:r>
            <a:r>
              <a:rPr lang="en-US" altLang="zh-CN" sz="1600" dirty="0"/>
              <a:t>4</a:t>
            </a:r>
            <a:r>
              <a:rPr lang="zh-CN" altLang="en-US" sz="1600" dirty="0"/>
              <a:t>个字节</a:t>
            </a:r>
            <a:r>
              <a:rPr lang="zh-CN" altLang="en-US" sz="1600" b="1" dirty="0">
                <a:solidFill>
                  <a:srgbClr val="7030A0"/>
                </a:solidFill>
              </a:rPr>
              <a:t>，但格式不同，数据的含义也不同；</a:t>
            </a:r>
            <a:endParaRPr lang="en-US" altLang="zh-CN" sz="1600" b="1" dirty="0">
              <a:solidFill>
                <a:srgbClr val="7030A0"/>
              </a:solidFill>
            </a:endParaRPr>
          </a:p>
          <a:p>
            <a:pPr marL="971550" lvl="1"/>
            <a:r>
              <a:rPr lang="zh-CN" altLang="en-US" sz="1800" dirty="0">
                <a:solidFill>
                  <a:srgbClr val="C00000"/>
                </a:solidFill>
              </a:rPr>
              <a:t>整型指针变量</a:t>
            </a:r>
            <a:r>
              <a:rPr lang="zh-CN" altLang="en-US" sz="1800" dirty="0">
                <a:solidFill>
                  <a:srgbClr val="006600"/>
                </a:solidFill>
              </a:rPr>
              <a:t>只能存放</a:t>
            </a:r>
            <a:r>
              <a:rPr lang="zh-CN" altLang="en-US" sz="1800" dirty="0">
                <a:solidFill>
                  <a:srgbClr val="C00000"/>
                </a:solidFill>
              </a:rPr>
              <a:t>整型变量的地址</a:t>
            </a:r>
            <a:r>
              <a:rPr lang="zh-CN" altLang="en-US" sz="1800" dirty="0">
                <a:solidFill>
                  <a:srgbClr val="006600"/>
                </a:solidFill>
              </a:rPr>
              <a:t>，</a:t>
            </a:r>
            <a:r>
              <a:rPr lang="zh-CN" altLang="en-US" sz="1800" dirty="0">
                <a:solidFill>
                  <a:srgbClr val="7030A0"/>
                </a:solidFill>
              </a:rPr>
              <a:t>字符型指针变量</a:t>
            </a:r>
            <a:r>
              <a:rPr lang="zh-CN" altLang="en-US" sz="1800" dirty="0">
                <a:solidFill>
                  <a:srgbClr val="006600"/>
                </a:solidFill>
              </a:rPr>
              <a:t>只能存放</a:t>
            </a:r>
            <a:r>
              <a:rPr lang="zh-CN" altLang="en-US" sz="1800" dirty="0">
                <a:solidFill>
                  <a:srgbClr val="7030A0"/>
                </a:solidFill>
              </a:rPr>
              <a:t>字符变量的地址</a:t>
            </a:r>
            <a:r>
              <a:rPr lang="zh-CN" altLang="en-US" sz="1800" dirty="0">
                <a:solidFill>
                  <a:srgbClr val="006600"/>
                </a:solidFill>
              </a:rPr>
              <a:t>，</a:t>
            </a:r>
            <a:r>
              <a:rPr lang="zh-CN" altLang="en-US" sz="1800" dirty="0"/>
              <a:t>以此类推</a:t>
            </a:r>
            <a:r>
              <a:rPr lang="zh-CN" altLang="en-US" sz="1800" dirty="0">
                <a:solidFill>
                  <a:srgbClr val="006600"/>
                </a:solidFill>
              </a:rPr>
              <a:t>，</a:t>
            </a:r>
            <a:r>
              <a:rPr lang="zh-CN" altLang="en-US" sz="1800" b="1" u="sng" dirty="0">
                <a:solidFill>
                  <a:srgbClr val="006600"/>
                </a:solidFill>
              </a:rPr>
              <a:t>这样</a:t>
            </a:r>
            <a:r>
              <a:rPr lang="zh-CN" altLang="en-US" sz="1800" b="1" u="sng" dirty="0">
                <a:solidFill>
                  <a:srgbClr val="C00000"/>
                </a:solidFill>
              </a:rPr>
              <a:t> </a:t>
            </a:r>
            <a:r>
              <a:rPr lang="en-US" altLang="zh-CN" sz="1800" b="1" u="sng" dirty="0">
                <a:solidFill>
                  <a:srgbClr val="C00000"/>
                </a:solidFill>
              </a:rPr>
              <a:t>*p</a:t>
            </a:r>
            <a:r>
              <a:rPr lang="zh-CN" altLang="en-US" sz="1800" b="1" u="sng" dirty="0">
                <a:solidFill>
                  <a:srgbClr val="006600"/>
                </a:solidFill>
              </a:rPr>
              <a:t>才有意义；</a:t>
            </a:r>
            <a:endParaRPr lang="en-US" altLang="zh-CN" sz="1800" b="1" u="sng" dirty="0">
              <a:solidFill>
                <a:srgbClr val="006600"/>
              </a:solidFill>
            </a:endParaRPr>
          </a:p>
          <a:p>
            <a:pPr marL="971550" lvl="1"/>
            <a:r>
              <a:rPr lang="zh-CN" altLang="en-US" sz="1800" dirty="0"/>
              <a:t>否则，由于每种数据类型的机内存储格式不同，利用</a:t>
            </a:r>
            <a:r>
              <a:rPr lang="en-US" altLang="zh-CN" sz="1800" dirty="0"/>
              <a:t>*p</a:t>
            </a:r>
            <a:r>
              <a:rPr lang="zh-CN" altLang="en-US" sz="1800" dirty="0"/>
              <a:t>对基类型变量进行取值与赋值，都会导致系统对数据的解读错误；</a:t>
            </a:r>
            <a:endParaRPr lang="en-US" altLang="zh-CN" sz="1800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59308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rgbClr val="7030A0"/>
                </a:solidFill>
              </a:rPr>
              <a:t>自学：</a:t>
            </a:r>
            <a:r>
              <a:rPr lang="zh-CN" altLang="en-US" dirty="0" smtClean="0"/>
              <a:t>定义</a:t>
            </a:r>
            <a:r>
              <a:rPr lang="zh-CN" altLang="en-US" dirty="0"/>
              <a:t>指针</a:t>
            </a:r>
            <a:r>
              <a:rPr lang="zh-CN" altLang="en-US" dirty="0">
                <a:solidFill>
                  <a:srgbClr val="C00000"/>
                </a:solidFill>
              </a:rPr>
              <a:t>基类型</a:t>
            </a:r>
            <a:r>
              <a:rPr lang="zh-CN" altLang="en-US" dirty="0"/>
              <a:t>的作用</a:t>
            </a:r>
            <a:r>
              <a:rPr lang="en-US" altLang="zh-CN" dirty="0"/>
              <a:t>—</a:t>
            </a:r>
            <a:r>
              <a:rPr lang="zh-CN" altLang="en-US" dirty="0">
                <a:solidFill>
                  <a:srgbClr val="0000CC"/>
                </a:solidFill>
              </a:rPr>
              <a:t>系统对</a:t>
            </a:r>
            <a:r>
              <a:rPr lang="en-US" altLang="zh-CN" dirty="0">
                <a:solidFill>
                  <a:srgbClr val="7030A0"/>
                </a:solidFill>
              </a:rPr>
              <a:t>p++</a:t>
            </a:r>
            <a:r>
              <a:rPr lang="zh-CN" altLang="en-US" dirty="0">
                <a:solidFill>
                  <a:srgbClr val="0000CC"/>
                </a:solidFill>
              </a:rPr>
              <a:t>的解释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5775" y="1010372"/>
            <a:ext cx="8089900" cy="5345112"/>
          </a:xfrm>
        </p:spPr>
        <p:txBody>
          <a:bodyPr/>
          <a:lstStyle/>
          <a:p>
            <a:pPr marL="342900" indent="-342900" latinLnBrk="0">
              <a:buFont typeface="Wingdings" panose="05000000000000000000" pitchFamily="2" charset="2"/>
              <a:buChar char="l"/>
            </a:pPr>
            <a:r>
              <a:rPr lang="zh-CN" altLang="en-US" sz="2000" b="1" dirty="0">
                <a:solidFill>
                  <a:srgbClr val="C00000"/>
                </a:solidFill>
              </a:rPr>
              <a:t>为什么要指定指针的基类型？</a:t>
            </a:r>
            <a:endParaRPr lang="en-US" altLang="zh-CN" sz="2000" b="1" dirty="0">
              <a:solidFill>
                <a:srgbClr val="C00000"/>
              </a:solidFill>
            </a:endParaRPr>
          </a:p>
          <a:p>
            <a:pPr marL="971550" lvl="1"/>
            <a:r>
              <a:rPr lang="zh-CN" altLang="en-US" sz="1800" dirty="0">
                <a:solidFill>
                  <a:srgbClr val="006600"/>
                </a:solidFill>
              </a:rPr>
              <a:t>指针变量的值是一个内存地址，该地址所表示的内存空间大小由定义指针变量时的基类型决定；</a:t>
            </a:r>
            <a:endParaRPr lang="en-US" altLang="zh-CN" sz="1800" dirty="0">
              <a:solidFill>
                <a:srgbClr val="006600"/>
              </a:solidFill>
            </a:endParaRPr>
          </a:p>
          <a:p>
            <a:pPr marL="971550" lvl="1"/>
            <a:r>
              <a:rPr lang="zh-CN" altLang="en-US" sz="1800" dirty="0">
                <a:solidFill>
                  <a:srgbClr val="C00000"/>
                </a:solidFill>
              </a:rPr>
              <a:t>基类型不同，需要的空间会有所不同，存储的数据的含义也不相同；</a:t>
            </a:r>
            <a:endParaRPr lang="en-US" altLang="zh-CN" sz="1800" dirty="0">
              <a:solidFill>
                <a:srgbClr val="C00000"/>
              </a:solidFill>
            </a:endParaRPr>
          </a:p>
          <a:p>
            <a:pPr marL="971550" lvl="1"/>
            <a:r>
              <a:rPr lang="zh-CN" altLang="en-US" sz="1800" dirty="0">
                <a:solidFill>
                  <a:srgbClr val="0000CC"/>
                </a:solidFill>
              </a:rPr>
              <a:t>整型指针变量</a:t>
            </a:r>
            <a:r>
              <a:rPr lang="zh-CN" altLang="en-US" sz="1800" dirty="0">
                <a:solidFill>
                  <a:srgbClr val="006600"/>
                </a:solidFill>
              </a:rPr>
              <a:t>只能存放</a:t>
            </a:r>
            <a:r>
              <a:rPr lang="zh-CN" altLang="en-US" sz="1800" dirty="0">
                <a:solidFill>
                  <a:srgbClr val="0000CC"/>
                </a:solidFill>
              </a:rPr>
              <a:t>整型变量的地址</a:t>
            </a:r>
            <a:r>
              <a:rPr lang="zh-CN" altLang="en-US" sz="1800" dirty="0">
                <a:solidFill>
                  <a:srgbClr val="006600"/>
                </a:solidFill>
              </a:rPr>
              <a:t>，</a:t>
            </a:r>
            <a:r>
              <a:rPr lang="zh-CN" altLang="en-US" sz="1800" dirty="0">
                <a:solidFill>
                  <a:srgbClr val="7030A0"/>
                </a:solidFill>
              </a:rPr>
              <a:t>字符型指针变量</a:t>
            </a:r>
            <a:r>
              <a:rPr lang="zh-CN" altLang="en-US" sz="1800" dirty="0">
                <a:solidFill>
                  <a:srgbClr val="006600"/>
                </a:solidFill>
              </a:rPr>
              <a:t>只能存放</a:t>
            </a:r>
            <a:r>
              <a:rPr lang="zh-CN" altLang="en-US" sz="1800" dirty="0">
                <a:solidFill>
                  <a:srgbClr val="7030A0"/>
                </a:solidFill>
              </a:rPr>
              <a:t>字符变量的地址</a:t>
            </a:r>
            <a:r>
              <a:rPr lang="zh-CN" altLang="en-US" sz="1800" dirty="0">
                <a:solidFill>
                  <a:srgbClr val="006600"/>
                </a:solidFill>
              </a:rPr>
              <a:t>，</a:t>
            </a:r>
            <a:r>
              <a:rPr lang="zh-CN" altLang="en-US" sz="1800" dirty="0"/>
              <a:t>以此类推</a:t>
            </a:r>
            <a:r>
              <a:rPr lang="zh-CN" altLang="en-US" sz="1800" dirty="0">
                <a:solidFill>
                  <a:srgbClr val="006600"/>
                </a:solidFill>
              </a:rPr>
              <a:t>，</a:t>
            </a:r>
            <a:r>
              <a:rPr lang="zh-CN" altLang="en-US" sz="1800" b="1" dirty="0">
                <a:solidFill>
                  <a:srgbClr val="C00000"/>
                </a:solidFill>
              </a:rPr>
              <a:t>这样 </a:t>
            </a:r>
            <a:r>
              <a:rPr lang="en-US" altLang="zh-CN" sz="1800" b="1" dirty="0">
                <a:solidFill>
                  <a:srgbClr val="C00000"/>
                </a:solidFill>
              </a:rPr>
              <a:t>p++</a:t>
            </a:r>
            <a:r>
              <a:rPr lang="zh-CN" altLang="en-US" sz="1800" b="1" dirty="0">
                <a:solidFill>
                  <a:srgbClr val="C00000"/>
                </a:solidFill>
              </a:rPr>
              <a:t>才有意义；</a:t>
            </a:r>
            <a:endParaRPr lang="en-US" altLang="zh-CN" sz="1800" b="1" dirty="0">
              <a:solidFill>
                <a:srgbClr val="C00000"/>
              </a:solidFill>
            </a:endParaRPr>
          </a:p>
          <a:p>
            <a:pPr marL="971550" lvl="1"/>
            <a:r>
              <a:rPr lang="zh-CN" altLang="en-US" sz="1800" b="1" dirty="0">
                <a:solidFill>
                  <a:srgbClr val="C00000"/>
                </a:solidFill>
              </a:rPr>
              <a:t>指针变量之间的加减运算才有意义；</a:t>
            </a:r>
            <a:endParaRPr lang="en-US" altLang="zh-CN" sz="1800" b="1" dirty="0">
              <a:solidFill>
                <a:srgbClr val="C00000"/>
              </a:solidFill>
            </a:endParaRPr>
          </a:p>
          <a:p>
            <a:pPr marL="971550" lvl="1"/>
            <a:r>
              <a:rPr lang="zh-CN" altLang="en-US" dirty="0">
                <a:solidFill>
                  <a:srgbClr val="006600"/>
                </a:solidFill>
              </a:rPr>
              <a:t>整型指针</a:t>
            </a:r>
            <a:endParaRPr lang="en-US" altLang="zh-CN" dirty="0">
              <a:solidFill>
                <a:srgbClr val="006600"/>
              </a:solidFill>
            </a:endParaRPr>
          </a:p>
          <a:p>
            <a:pPr marL="1200150" lvl="2"/>
            <a:r>
              <a:rPr lang="en-US" altLang="zh-CN" sz="1800" dirty="0" err="1"/>
              <a:t>int</a:t>
            </a:r>
            <a:r>
              <a:rPr lang="en-US" altLang="zh-CN" sz="1800" dirty="0"/>
              <a:t> a[20], *p=a; *q=&amp;a[10];   //p</a:t>
            </a:r>
            <a:r>
              <a:rPr lang="zh-CN" altLang="en-US" sz="1800" dirty="0"/>
              <a:t>指向</a:t>
            </a:r>
            <a:r>
              <a:rPr lang="en-US" altLang="zh-CN" sz="1800" dirty="0"/>
              <a:t>a[0], q</a:t>
            </a:r>
            <a:r>
              <a:rPr lang="zh-CN" altLang="en-US" sz="1800" dirty="0"/>
              <a:t>指向</a:t>
            </a:r>
            <a:r>
              <a:rPr lang="en-US" altLang="zh-CN" sz="1800" dirty="0"/>
              <a:t>a[10];</a:t>
            </a:r>
          </a:p>
          <a:p>
            <a:pPr marL="1200150" lvl="2"/>
            <a:r>
              <a:rPr lang="en-US" altLang="zh-CN" sz="1800" dirty="0"/>
              <a:t>p++</a:t>
            </a:r>
            <a:r>
              <a:rPr lang="zh-CN" altLang="en-US" sz="1800" dirty="0"/>
              <a:t>后，</a:t>
            </a:r>
            <a:r>
              <a:rPr lang="en-US" altLang="zh-CN" sz="1800" dirty="0"/>
              <a:t>p</a:t>
            </a:r>
            <a:r>
              <a:rPr lang="zh-CN" altLang="en-US" sz="1800" dirty="0"/>
              <a:t>指向下一个元素</a:t>
            </a:r>
            <a:r>
              <a:rPr lang="en-US" altLang="zh-CN" sz="1800" dirty="0"/>
              <a:t>a[1]</a:t>
            </a:r>
            <a:r>
              <a:rPr lang="zh-CN" altLang="en-US" sz="1800" dirty="0"/>
              <a:t>；</a:t>
            </a:r>
            <a:endParaRPr lang="en-US" altLang="zh-CN" sz="1800" dirty="0"/>
          </a:p>
          <a:p>
            <a:pPr marL="1200150" lvl="2"/>
            <a:r>
              <a:rPr lang="zh-CN" altLang="en-US" sz="1800" dirty="0"/>
              <a:t>内存单元按字节编址，</a:t>
            </a:r>
            <a:r>
              <a:rPr lang="en-US" altLang="zh-CN" sz="1800" dirty="0"/>
              <a:t>++p</a:t>
            </a:r>
            <a:r>
              <a:rPr lang="zh-CN" altLang="en-US" sz="1800" dirty="0"/>
              <a:t>相当于</a:t>
            </a:r>
            <a:r>
              <a:rPr lang="en-US" altLang="zh-CN" sz="1800" dirty="0"/>
              <a:t>p+4</a:t>
            </a:r>
            <a:r>
              <a:rPr lang="zh-CN" altLang="en-US" sz="1800" dirty="0"/>
              <a:t>，以指向下一个元素的地址；</a:t>
            </a:r>
            <a:endParaRPr lang="en-US" altLang="zh-CN" sz="1800" dirty="0"/>
          </a:p>
          <a:p>
            <a:pPr marL="1200150" lvl="2"/>
            <a:r>
              <a:rPr lang="en-US" altLang="zh-CN" sz="1800" dirty="0"/>
              <a:t>q-p=10</a:t>
            </a:r>
            <a:r>
              <a:rPr lang="zh-CN" altLang="en-US" sz="1800" dirty="0"/>
              <a:t>；</a:t>
            </a:r>
            <a:r>
              <a:rPr lang="en-US" altLang="zh-CN" sz="1800" dirty="0"/>
              <a:t>//</a:t>
            </a:r>
            <a:r>
              <a:rPr lang="zh-CN" altLang="en-US" sz="1800" dirty="0"/>
              <a:t>指针变量</a:t>
            </a:r>
            <a:r>
              <a:rPr lang="en-US" altLang="zh-CN" sz="1800" dirty="0" err="1"/>
              <a:t>p,q</a:t>
            </a:r>
            <a:r>
              <a:rPr lang="zh-CN" altLang="en-US" sz="1800" dirty="0"/>
              <a:t>的值</a:t>
            </a:r>
            <a:r>
              <a:rPr lang="zh-CN" altLang="en-US" sz="1800" dirty="0">
                <a:solidFill>
                  <a:srgbClr val="C00000"/>
                </a:solidFill>
              </a:rPr>
              <a:t>表示</a:t>
            </a:r>
            <a:r>
              <a:rPr lang="en-US" altLang="zh-CN" sz="1800" dirty="0">
                <a:solidFill>
                  <a:srgbClr val="C00000"/>
                </a:solidFill>
              </a:rPr>
              <a:t>4</a:t>
            </a:r>
            <a:r>
              <a:rPr lang="zh-CN" altLang="en-US" sz="1800" dirty="0">
                <a:solidFill>
                  <a:srgbClr val="C00000"/>
                </a:solidFill>
              </a:rPr>
              <a:t>个字节的地址</a:t>
            </a:r>
            <a:r>
              <a:rPr lang="zh-CN" altLang="en-US" sz="1800" dirty="0"/>
              <a:t>；</a:t>
            </a:r>
          </a:p>
          <a:p>
            <a:pPr marL="971550" lvl="1"/>
            <a:r>
              <a:rPr lang="zh-CN" altLang="en-US" dirty="0">
                <a:solidFill>
                  <a:srgbClr val="006600"/>
                </a:solidFill>
              </a:rPr>
              <a:t>字符型指针</a:t>
            </a:r>
            <a:endParaRPr lang="en-US" altLang="zh-CN" dirty="0">
              <a:solidFill>
                <a:srgbClr val="006600"/>
              </a:solidFill>
            </a:endParaRPr>
          </a:p>
          <a:p>
            <a:pPr marL="1200150" lvl="2"/>
            <a:r>
              <a:rPr lang="en-US" altLang="zh-CN" sz="1800" dirty="0"/>
              <a:t>char c[10], *p=c; p</a:t>
            </a:r>
            <a:r>
              <a:rPr lang="zh-CN" altLang="en-US" sz="1800" dirty="0"/>
              <a:t>指向</a:t>
            </a:r>
            <a:r>
              <a:rPr lang="en-US" altLang="zh-CN" sz="1800" dirty="0"/>
              <a:t>c[0];   //</a:t>
            </a:r>
            <a:r>
              <a:rPr lang="zh-CN" altLang="en-US" sz="1800" dirty="0"/>
              <a:t>指针变量</a:t>
            </a:r>
            <a:r>
              <a:rPr lang="en-US" altLang="zh-CN" sz="1800" dirty="0"/>
              <a:t>p</a:t>
            </a:r>
            <a:r>
              <a:rPr lang="zh-CN" altLang="en-US" sz="1800" dirty="0"/>
              <a:t>的值表示</a:t>
            </a:r>
            <a:r>
              <a:rPr lang="en-US" altLang="zh-CN" sz="1800" dirty="0">
                <a:solidFill>
                  <a:srgbClr val="C00000"/>
                </a:solidFill>
              </a:rPr>
              <a:t>1</a:t>
            </a:r>
            <a:r>
              <a:rPr lang="zh-CN" altLang="en-US" sz="1800" dirty="0">
                <a:solidFill>
                  <a:srgbClr val="C00000"/>
                </a:solidFill>
              </a:rPr>
              <a:t>个字节的地址</a:t>
            </a:r>
            <a:endParaRPr lang="en-US" altLang="zh-CN" sz="1800" dirty="0">
              <a:solidFill>
                <a:srgbClr val="C00000"/>
              </a:solidFill>
            </a:endParaRPr>
          </a:p>
          <a:p>
            <a:pPr marL="1200150" lvl="2"/>
            <a:r>
              <a:rPr lang="en-US" altLang="zh-CN" sz="1800" dirty="0"/>
              <a:t>p++</a:t>
            </a:r>
            <a:r>
              <a:rPr lang="zh-CN" altLang="en-US" sz="1800" dirty="0"/>
              <a:t>后，</a:t>
            </a:r>
            <a:r>
              <a:rPr lang="en-US" altLang="zh-CN" sz="1800" dirty="0"/>
              <a:t>p</a:t>
            </a:r>
            <a:r>
              <a:rPr lang="zh-CN" altLang="en-US" sz="1800" dirty="0"/>
              <a:t>指向下一个元素</a:t>
            </a:r>
            <a:r>
              <a:rPr lang="en-US" altLang="zh-CN" sz="1800" dirty="0"/>
              <a:t>c[1]</a:t>
            </a:r>
            <a:r>
              <a:rPr lang="zh-CN" altLang="en-US" sz="1800" dirty="0"/>
              <a:t>；</a:t>
            </a:r>
            <a:r>
              <a:rPr lang="en-US" altLang="zh-CN" sz="1800" dirty="0"/>
              <a:t>//p++</a:t>
            </a:r>
            <a:r>
              <a:rPr lang="zh-CN" altLang="en-US" sz="1800" dirty="0"/>
              <a:t>相当于</a:t>
            </a:r>
            <a:r>
              <a:rPr lang="en-US" altLang="zh-CN" sz="1800" dirty="0"/>
              <a:t>p=p+1;</a:t>
            </a:r>
            <a:endParaRPr lang="zh-CN" altLang="en-US" sz="1800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13626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0303DF"/>
                </a:solidFill>
              </a:rPr>
              <a:t>指针的应用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 sz="2000" dirty="0"/>
              <a:t>对变量进行赋值或取值</a:t>
            </a:r>
            <a:endParaRPr lang="en-US" altLang="zh-CN" sz="2000" dirty="0"/>
          </a:p>
          <a:p>
            <a:pPr marL="971550" lvl="1">
              <a:lnSpc>
                <a:spcPct val="100000"/>
              </a:lnSpc>
              <a:spcBef>
                <a:spcPts val="600"/>
              </a:spcBef>
            </a:pPr>
            <a:r>
              <a:rPr lang="en-US" altLang="zh-CN" sz="1800" dirty="0"/>
              <a:t>int a, *</a:t>
            </a:r>
            <a:r>
              <a:rPr lang="en-US" altLang="zh-CN" sz="1800" dirty="0" err="1"/>
              <a:t>ip</a:t>
            </a:r>
            <a:r>
              <a:rPr lang="zh-CN" altLang="en-US" sz="1800" dirty="0"/>
              <a:t>； </a:t>
            </a:r>
            <a:endParaRPr lang="en-US" altLang="zh-CN" sz="1800" dirty="0"/>
          </a:p>
          <a:p>
            <a:pPr marL="971550" lvl="1">
              <a:lnSpc>
                <a:spcPct val="100000"/>
              </a:lnSpc>
              <a:spcBef>
                <a:spcPts val="600"/>
              </a:spcBef>
            </a:pPr>
            <a:r>
              <a:rPr lang="en-US" altLang="zh-CN" sz="1800" dirty="0" err="1"/>
              <a:t>ip</a:t>
            </a:r>
            <a:r>
              <a:rPr lang="en-US" altLang="zh-CN" sz="1800" dirty="0"/>
              <a:t>=&amp;a;</a:t>
            </a:r>
          </a:p>
          <a:p>
            <a:pPr marL="971550" lvl="1">
              <a:lnSpc>
                <a:spcPct val="100000"/>
              </a:lnSpc>
              <a:spcBef>
                <a:spcPts val="600"/>
              </a:spcBef>
            </a:pPr>
            <a:r>
              <a:rPr lang="en-US" altLang="zh-CN" sz="1800" dirty="0" err="1"/>
              <a:t>int</a:t>
            </a:r>
            <a:r>
              <a:rPr lang="en-US" altLang="zh-CN" sz="1800" dirty="0"/>
              <a:t> b = *</a:t>
            </a:r>
            <a:r>
              <a:rPr lang="en-US" altLang="zh-CN" sz="1800" dirty="0" err="1"/>
              <a:t>ip</a:t>
            </a:r>
            <a:r>
              <a:rPr lang="en-US" altLang="zh-CN" sz="1800" dirty="0"/>
              <a:t>;    // *</a:t>
            </a:r>
            <a:r>
              <a:rPr lang="en-US" altLang="zh-CN" sz="1800" dirty="0" err="1"/>
              <a:t>ip</a:t>
            </a:r>
            <a:r>
              <a:rPr lang="zh-CN" altLang="en-US" sz="1800" dirty="0"/>
              <a:t>就相当于变量</a:t>
            </a:r>
            <a:r>
              <a:rPr lang="en-US" altLang="zh-CN" sz="1800" dirty="0"/>
              <a:t>a</a:t>
            </a:r>
            <a:r>
              <a:rPr lang="zh-CN" altLang="en-US" sz="1800" dirty="0"/>
              <a:t>，即相当于</a:t>
            </a:r>
            <a:r>
              <a:rPr lang="en-US" altLang="zh-CN" sz="1800" dirty="0"/>
              <a:t>b=a</a:t>
            </a:r>
          </a:p>
          <a:p>
            <a:pPr marL="971550" lvl="1">
              <a:lnSpc>
                <a:spcPct val="100000"/>
              </a:lnSpc>
              <a:spcBef>
                <a:spcPts val="600"/>
              </a:spcBef>
            </a:pPr>
            <a:r>
              <a:rPr lang="en-US" altLang="zh-CN" sz="1800" dirty="0"/>
              <a:t>*</a:t>
            </a:r>
            <a:r>
              <a:rPr lang="en-US" altLang="zh-CN" sz="1800" dirty="0" err="1"/>
              <a:t>ip</a:t>
            </a:r>
            <a:r>
              <a:rPr lang="en-US" altLang="zh-CN" sz="1800" dirty="0"/>
              <a:t> =5;     /</a:t>
            </a:r>
            <a:r>
              <a:rPr lang="zh-CN" altLang="en-US" sz="1800" dirty="0"/>
              <a:t>相当于</a:t>
            </a:r>
            <a:r>
              <a:rPr lang="en-US" altLang="zh-CN" sz="1800" dirty="0"/>
              <a:t>a=5</a:t>
            </a:r>
            <a:r>
              <a:rPr lang="zh-CN" altLang="en-US" sz="1800" dirty="0"/>
              <a:t>；</a:t>
            </a:r>
            <a:endParaRPr lang="en-US" altLang="zh-CN" sz="1800" dirty="0"/>
          </a:p>
          <a:p>
            <a:pPr marL="342900" indent="-3429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 sz="2000" dirty="0"/>
              <a:t>很多地方都用到指针，如文件中</a:t>
            </a:r>
            <a:r>
              <a:rPr lang="en-US" altLang="zh-CN" sz="2000" dirty="0">
                <a:solidFill>
                  <a:srgbClr val="7030A0"/>
                </a:solidFill>
              </a:rPr>
              <a:t>FILE *</a:t>
            </a:r>
            <a:r>
              <a:rPr lang="en-US" altLang="zh-CN" sz="2000" dirty="0" err="1">
                <a:solidFill>
                  <a:srgbClr val="7030A0"/>
                </a:solidFill>
              </a:rPr>
              <a:t>fp</a:t>
            </a:r>
            <a:r>
              <a:rPr lang="en-US" altLang="zh-CN" sz="2000" dirty="0">
                <a:solidFill>
                  <a:srgbClr val="7030A0"/>
                </a:solidFill>
              </a:rPr>
              <a:t>;</a:t>
            </a:r>
          </a:p>
          <a:p>
            <a:pPr marL="342900" indent="-3429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 sz="2000" dirty="0">
                <a:solidFill>
                  <a:srgbClr val="7030A0"/>
                </a:solidFill>
              </a:rPr>
              <a:t>数组、</a:t>
            </a:r>
            <a:r>
              <a:rPr lang="zh-CN" altLang="en-US" sz="2000" dirty="0" smtClean="0">
                <a:solidFill>
                  <a:srgbClr val="7030A0"/>
                </a:solidFill>
              </a:rPr>
              <a:t>字符串：</a:t>
            </a:r>
            <a:r>
              <a:rPr lang="zh-CN" altLang="en-US" sz="2000" dirty="0" smtClean="0"/>
              <a:t>常</a:t>
            </a:r>
            <a:r>
              <a:rPr lang="zh-CN" altLang="en-US" sz="2000" dirty="0"/>
              <a:t>使用指针访问数组元素与字符串中的字符；</a:t>
            </a:r>
            <a:endParaRPr lang="en-US" altLang="zh-CN" sz="2000" dirty="0"/>
          </a:p>
          <a:p>
            <a:pPr marL="342900" indent="-3429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 sz="2000" dirty="0">
                <a:solidFill>
                  <a:srgbClr val="7030A0"/>
                </a:solidFill>
              </a:rPr>
              <a:t>函数中形参采</a:t>
            </a:r>
            <a:r>
              <a:rPr lang="zh-CN" altLang="en-US" sz="2000" dirty="0"/>
              <a:t>用指针变量作为形参，可以传回函数中对相关数据的修改；</a:t>
            </a:r>
            <a:endParaRPr lang="en-US" altLang="zh-CN" sz="2000" dirty="0"/>
          </a:p>
          <a:p>
            <a:pPr marL="342900" indent="-3429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 sz="2000" dirty="0">
                <a:solidFill>
                  <a:srgbClr val="0303DF"/>
                </a:solidFill>
              </a:rPr>
              <a:t>可以方便表达、实现诸如</a:t>
            </a:r>
            <a:r>
              <a:rPr lang="zh-CN" altLang="en-US" sz="2000" dirty="0">
                <a:solidFill>
                  <a:srgbClr val="7030A0"/>
                </a:solidFill>
              </a:rPr>
              <a:t>链表、树</a:t>
            </a:r>
            <a:r>
              <a:rPr lang="zh-CN" altLang="en-US" sz="2000" dirty="0">
                <a:solidFill>
                  <a:srgbClr val="0303DF"/>
                </a:solidFill>
              </a:rPr>
              <a:t>等数据结构；</a:t>
            </a:r>
            <a:endParaRPr lang="en-US" altLang="zh-CN" sz="2000" dirty="0">
              <a:solidFill>
                <a:srgbClr val="0303DF"/>
              </a:solidFill>
            </a:endParaRPr>
          </a:p>
          <a:p>
            <a:pPr marL="342900" indent="-3429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endParaRPr lang="zh-CN" altLang="en-US" sz="2000" dirty="0"/>
          </a:p>
          <a:p>
            <a:pPr marL="342900" indent="-342900">
              <a:buFont typeface="Wingdings" panose="05000000000000000000" pitchFamily="2" charset="2"/>
              <a:buChar char="l"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92137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rgbClr val="7030A0"/>
                </a:solidFill>
              </a:rPr>
              <a:t>自学</a:t>
            </a:r>
            <a:r>
              <a:rPr lang="zh-CN" altLang="en-US" dirty="0" smtClean="0"/>
              <a:t>：运算符</a:t>
            </a:r>
            <a:r>
              <a:rPr lang="en-US" altLang="zh-CN" dirty="0" smtClean="0"/>
              <a:t>"</a:t>
            </a:r>
            <a:r>
              <a:rPr lang="zh-CN" altLang="en-US" dirty="0" smtClean="0"/>
              <a:t>＆</a:t>
            </a:r>
            <a:r>
              <a:rPr lang="en-US" altLang="zh-CN" dirty="0" smtClean="0"/>
              <a:t>"</a:t>
            </a:r>
            <a:r>
              <a:rPr lang="zh-CN" altLang="en-US" dirty="0" smtClean="0"/>
              <a:t>与</a:t>
            </a:r>
            <a:r>
              <a:rPr lang="en-US" altLang="zh-CN" dirty="0" smtClean="0"/>
              <a:t>"</a:t>
            </a:r>
            <a:r>
              <a:rPr lang="zh-CN" altLang="en-US" dirty="0" smtClean="0"/>
              <a:t>*</a:t>
            </a:r>
            <a:r>
              <a:rPr lang="en-US" altLang="zh-CN" dirty="0" smtClean="0"/>
              <a:t>"</a:t>
            </a:r>
            <a:r>
              <a:rPr lang="zh-CN" altLang="en-US" dirty="0" smtClean="0"/>
              <a:t>的</a:t>
            </a:r>
            <a:r>
              <a:rPr lang="zh-CN" altLang="en-US" dirty="0"/>
              <a:t>组合：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＆* 与 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*&amp;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 eaLnBrk="1" hangingPunct="1">
              <a:lnSpc>
                <a:spcPct val="120000"/>
              </a:lnSpc>
              <a:spcBef>
                <a:spcPct val="10000"/>
              </a:spcBef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如果已执行了语句：</a:t>
            </a:r>
            <a:r>
              <a:rPr lang="en-US" altLang="zh-CN" sz="2000" b="1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 </a:t>
            </a:r>
            <a:r>
              <a:rPr lang="en-US" altLang="zh-CN" sz="2000" b="1" dirty="0" err="1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a,b</a:t>
            </a:r>
            <a:r>
              <a:rPr lang="en-US" altLang="zh-CN" sz="2000" b="1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 int *pointer_</a:t>
            </a:r>
            <a:r>
              <a:rPr lang="zh-CN" altLang="en-US" sz="2000" b="1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１</a:t>
            </a:r>
            <a:r>
              <a:rPr lang="en-US" altLang="zh-CN" sz="2000" b="1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 &amp;a, *pointer_2 </a:t>
            </a:r>
            <a:r>
              <a:rPr lang="zh-CN" altLang="en-US" sz="2000" b="1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；</a:t>
            </a:r>
          </a:p>
          <a:p>
            <a:pPr marL="342900" indent="-342900" eaLnBrk="1" hangingPunct="1">
              <a:lnSpc>
                <a:spcPct val="130000"/>
              </a:lnSpc>
              <a:spcBef>
                <a:spcPct val="10000"/>
              </a:spcBef>
              <a:buFont typeface="Wingdings" panose="05000000000000000000" pitchFamily="2" charset="2"/>
              <a:buChar char="l"/>
            </a:pP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＆* 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pointer_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１的含义：与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&amp;a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等价</a:t>
            </a:r>
          </a:p>
          <a:p>
            <a:pPr marL="971550" lvl="1">
              <a:spcBef>
                <a:spcPct val="10000"/>
              </a:spcBef>
            </a:pP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zh-CN" alt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＆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zh-CN" alt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和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zh-CN" alt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zh-CN" alt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两</a:t>
            </a:r>
            <a:r>
              <a:rPr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个运算符的</a:t>
            </a:r>
            <a:r>
              <a:rPr lang="zh-CN" altLang="en-US" sz="1800" dirty="0">
                <a:solidFill>
                  <a:srgbClr val="FF5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优先级别相同</a:t>
            </a:r>
            <a:r>
              <a:rPr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，但按</a:t>
            </a:r>
            <a:r>
              <a:rPr lang="zh-CN" altLang="en-US" sz="1800" b="1" dirty="0">
                <a:solidFill>
                  <a:srgbClr val="FF5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自右向左方向</a:t>
            </a:r>
            <a:r>
              <a:rPr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结合</a:t>
            </a:r>
            <a:endParaRPr lang="en-US" altLang="zh-C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71550" lvl="1">
              <a:spcBef>
                <a:spcPct val="10000"/>
              </a:spcBef>
            </a:pPr>
            <a:r>
              <a:rPr lang="zh-CN" altLang="en-US" sz="1800" b="1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＆* </a:t>
            </a:r>
            <a:r>
              <a:rPr lang="en-US" altLang="zh-CN" sz="1800" b="1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pointer_1</a:t>
            </a:r>
            <a:r>
              <a:rPr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的含义</a:t>
            </a:r>
            <a:endParaRPr lang="en-US" altLang="zh-C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00150" lvl="2">
              <a:spcBef>
                <a:spcPct val="10000"/>
              </a:spcBef>
            </a:pPr>
            <a:r>
              <a:rPr lang="zh-CN" altLang="en-US" sz="1600" b="1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altLang="zh-CN" sz="1600" b="1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pointer_1</a:t>
            </a:r>
            <a:r>
              <a:rPr lang="zh-CN" altLang="en-US" sz="1600" b="1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与</a:t>
            </a:r>
            <a:r>
              <a:rPr lang="en-US" altLang="zh-CN" sz="1600" b="1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 sz="1600" b="1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等价，则＆*</a:t>
            </a:r>
            <a:r>
              <a:rPr lang="en-US" altLang="zh-CN" sz="1600" b="1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pointer_</a:t>
            </a:r>
            <a:r>
              <a:rPr lang="zh-CN" altLang="en-US" sz="1600" b="1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１与＆ａ相同；</a:t>
            </a:r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00150" lvl="2">
              <a:spcBef>
                <a:spcPct val="10000"/>
              </a:spcBef>
            </a:pP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即＆*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pointer_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１表示变量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的地址。</a:t>
            </a:r>
          </a:p>
          <a:p>
            <a:pPr marL="971550" lvl="1">
              <a:spcBef>
                <a:spcPct val="10000"/>
              </a:spcBef>
            </a:pPr>
            <a:r>
              <a:rPr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如果有</a:t>
            </a:r>
            <a:r>
              <a:rPr lang="en-US" altLang="zh-CN" sz="1800" b="1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 *pointer_2 </a:t>
            </a:r>
            <a:r>
              <a:rPr lang="zh-CN" altLang="en-US" sz="1800" b="1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＝＆*</a:t>
            </a:r>
            <a:r>
              <a:rPr lang="en-US" altLang="zh-CN" sz="1800" b="1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pointer_1</a:t>
            </a:r>
            <a:r>
              <a:rPr lang="zh-CN" altLang="en-US" sz="1800" b="1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；</a:t>
            </a:r>
            <a:endParaRPr lang="en-US" altLang="zh-CN" sz="1800" b="1" dirty="0">
              <a:solidFill>
                <a:srgbClr val="0000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00150" lvl="2">
              <a:spcBef>
                <a:spcPct val="10000"/>
              </a:spcBef>
            </a:pPr>
            <a:r>
              <a:rPr lang="zh-CN" altLang="en-US" sz="1600" b="1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altLang="zh-CN" sz="1600" b="1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pointer_1</a:t>
            </a:r>
            <a:r>
              <a:rPr lang="zh-CN" altLang="en-US" sz="1600" b="1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与</a:t>
            </a:r>
            <a:r>
              <a:rPr lang="en-US" altLang="zh-CN" sz="1600" b="1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 sz="1600" b="1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等价；</a:t>
            </a:r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00150" lvl="2">
              <a:spcBef>
                <a:spcPct val="10000"/>
              </a:spcBef>
            </a:pP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作用是将ａ的地址＆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赋给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pointer_2 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，如果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pointer_2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原来指向ｂ，经过重新赋值后它已不再指向ｂ了，而指向了ａ。</a:t>
            </a:r>
          </a:p>
          <a:p>
            <a:pPr marL="342900" indent="-342900" eaLnBrk="1" hangingPunct="1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*&amp;a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的含义：与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等价</a:t>
            </a: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71550" lvl="1">
              <a:lnSpc>
                <a:spcPct val="120000"/>
              </a:lnSpc>
            </a:pPr>
            <a:r>
              <a:rPr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先进行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&amp;a</a:t>
            </a:r>
            <a:r>
              <a:rPr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运算，得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的地址，再进行*运算。</a:t>
            </a:r>
            <a:endParaRPr lang="en-US" altLang="zh-C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71550" lvl="1">
              <a:lnSpc>
                <a:spcPct val="120000"/>
              </a:lnSpc>
            </a:pP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*&amp;a</a:t>
            </a:r>
            <a:r>
              <a:rPr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和*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pointer_</a:t>
            </a:r>
            <a:r>
              <a:rPr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１的作用是一样的，它们都等价于变量ａ。即*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&amp;a</a:t>
            </a:r>
            <a:r>
              <a:rPr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与ａ等价。</a:t>
            </a:r>
          </a:p>
          <a:p>
            <a:pPr marL="971550" lvl="1">
              <a:lnSpc>
                <a:spcPct val="120000"/>
              </a:lnSpc>
            </a:pPr>
            <a:endParaRPr lang="zh-CN" altLang="en-US" sz="1600" b="1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4512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rgbClr val="7030A0"/>
                </a:solidFill>
              </a:rPr>
              <a:t>课后练习</a:t>
            </a:r>
            <a:r>
              <a:rPr lang="zh-CN" altLang="en-US" dirty="0" smtClean="0"/>
              <a:t>：测试</a:t>
            </a:r>
            <a:r>
              <a:rPr lang="zh-CN" altLang="en-US" dirty="0"/>
              <a:t>指针变量及其占用的字节数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5775" y="1010372"/>
            <a:ext cx="8089900" cy="5345112"/>
          </a:xfrm>
        </p:spPr>
        <p:txBody>
          <a:bodyPr/>
          <a:lstStyle/>
          <a:p>
            <a:pPr>
              <a:spcBef>
                <a:spcPts val="600"/>
              </a:spcBef>
              <a:buNone/>
            </a:pPr>
            <a:r>
              <a:rPr lang="en-US" altLang="zh-CN" sz="1600" dirty="0">
                <a:solidFill>
                  <a:srgbClr val="000000"/>
                </a:solidFill>
              </a:rPr>
              <a:t>#include &lt;</a:t>
            </a:r>
            <a:r>
              <a:rPr lang="en-US" altLang="zh-CN" sz="1600" dirty="0" err="1">
                <a:solidFill>
                  <a:srgbClr val="000000"/>
                </a:solidFill>
              </a:rPr>
              <a:t>stdio.h</a:t>
            </a:r>
            <a:r>
              <a:rPr lang="en-US" altLang="zh-CN" sz="1600" dirty="0">
                <a:solidFill>
                  <a:srgbClr val="000000"/>
                </a:solidFill>
              </a:rPr>
              <a:t>&gt;</a:t>
            </a:r>
          </a:p>
          <a:p>
            <a:pPr>
              <a:spcBef>
                <a:spcPts val="600"/>
              </a:spcBef>
              <a:buNone/>
            </a:pPr>
            <a:r>
              <a:rPr lang="en-US" altLang="zh-CN" sz="1600" dirty="0" err="1">
                <a:solidFill>
                  <a:srgbClr val="000000"/>
                </a:solidFill>
              </a:rPr>
              <a:t>int</a:t>
            </a:r>
            <a:r>
              <a:rPr lang="en-US" altLang="zh-CN" sz="1600" dirty="0">
                <a:solidFill>
                  <a:srgbClr val="000000"/>
                </a:solidFill>
              </a:rPr>
              <a:t> main(</a:t>
            </a:r>
            <a:r>
              <a:rPr lang="en-US" altLang="zh-CN" sz="1600" dirty="0" err="1">
                <a:solidFill>
                  <a:srgbClr val="000000"/>
                </a:solidFill>
              </a:rPr>
              <a:t>int</a:t>
            </a:r>
            <a:r>
              <a:rPr lang="en-US" altLang="zh-CN" sz="1600" dirty="0">
                <a:solidFill>
                  <a:srgbClr val="000000"/>
                </a:solidFill>
              </a:rPr>
              <a:t> </a:t>
            </a:r>
            <a:r>
              <a:rPr lang="en-US" altLang="zh-CN" sz="1600" dirty="0" err="1">
                <a:solidFill>
                  <a:srgbClr val="000000"/>
                </a:solidFill>
              </a:rPr>
              <a:t>argc</a:t>
            </a:r>
            <a:r>
              <a:rPr lang="en-US" altLang="zh-CN" sz="1600" dirty="0">
                <a:solidFill>
                  <a:srgbClr val="000000"/>
                </a:solidFill>
              </a:rPr>
              <a:t>, char* </a:t>
            </a:r>
            <a:r>
              <a:rPr lang="en-US" altLang="zh-CN" sz="1600" dirty="0" err="1">
                <a:solidFill>
                  <a:srgbClr val="000000"/>
                </a:solidFill>
              </a:rPr>
              <a:t>argv</a:t>
            </a:r>
            <a:r>
              <a:rPr lang="en-US" altLang="zh-CN" sz="1600" dirty="0">
                <a:solidFill>
                  <a:srgbClr val="000000"/>
                </a:solidFill>
              </a:rPr>
              <a:t>[])</a:t>
            </a:r>
          </a:p>
          <a:p>
            <a:pPr>
              <a:spcBef>
                <a:spcPts val="600"/>
              </a:spcBef>
              <a:buNone/>
            </a:pPr>
            <a:r>
              <a:rPr lang="en-US" altLang="zh-CN" sz="1600" dirty="0">
                <a:solidFill>
                  <a:srgbClr val="000000"/>
                </a:solidFill>
              </a:rPr>
              <a:t>{   </a:t>
            </a:r>
          </a:p>
          <a:p>
            <a:pPr>
              <a:spcBef>
                <a:spcPts val="600"/>
              </a:spcBef>
              <a:buNone/>
            </a:pPr>
            <a:r>
              <a:rPr lang="en-US" altLang="zh-CN" sz="1600" dirty="0">
                <a:solidFill>
                  <a:srgbClr val="000000"/>
                </a:solidFill>
              </a:rPr>
              <a:t>      char c='5';</a:t>
            </a:r>
          </a:p>
          <a:p>
            <a:pPr>
              <a:spcBef>
                <a:spcPts val="600"/>
              </a:spcBef>
              <a:buNone/>
            </a:pPr>
            <a:r>
              <a:rPr lang="en-US" altLang="zh-CN" sz="1600" dirty="0">
                <a:solidFill>
                  <a:srgbClr val="000000"/>
                </a:solidFill>
              </a:rPr>
              <a:t>      double d=10.0;</a:t>
            </a:r>
          </a:p>
          <a:p>
            <a:pPr>
              <a:spcBef>
                <a:spcPts val="600"/>
              </a:spcBef>
              <a:buNone/>
            </a:pPr>
            <a:r>
              <a:rPr lang="en-US" altLang="zh-CN" sz="1600" dirty="0">
                <a:solidFill>
                  <a:srgbClr val="000000"/>
                </a:solidFill>
              </a:rPr>
              <a:t>      char *</a:t>
            </a:r>
            <a:r>
              <a:rPr lang="en-US" altLang="zh-CN" sz="1600" dirty="0" err="1">
                <a:solidFill>
                  <a:srgbClr val="000000"/>
                </a:solidFill>
              </a:rPr>
              <a:t>cp</a:t>
            </a:r>
            <a:r>
              <a:rPr lang="en-US" altLang="zh-CN" sz="1600" dirty="0">
                <a:solidFill>
                  <a:srgbClr val="000000"/>
                </a:solidFill>
              </a:rPr>
              <a:t> = &amp;c;      //</a:t>
            </a:r>
            <a:r>
              <a:rPr lang="zh-CN" altLang="en-US" sz="1600" dirty="0">
                <a:solidFill>
                  <a:srgbClr val="000000"/>
                </a:solidFill>
              </a:rPr>
              <a:t>取字符串变量</a:t>
            </a:r>
            <a:r>
              <a:rPr lang="en-US" altLang="zh-CN" sz="1600" dirty="0">
                <a:solidFill>
                  <a:srgbClr val="000000"/>
                </a:solidFill>
              </a:rPr>
              <a:t>c</a:t>
            </a:r>
            <a:r>
              <a:rPr lang="zh-CN" altLang="en-US" sz="1600" dirty="0">
                <a:solidFill>
                  <a:srgbClr val="000000"/>
                </a:solidFill>
              </a:rPr>
              <a:t>的地址</a:t>
            </a:r>
            <a:endParaRPr lang="en-US" altLang="zh-CN" sz="1600" dirty="0">
              <a:solidFill>
                <a:srgbClr val="000000"/>
              </a:solidFill>
            </a:endParaRPr>
          </a:p>
          <a:p>
            <a:pPr>
              <a:spcBef>
                <a:spcPts val="600"/>
              </a:spcBef>
              <a:buNone/>
            </a:pPr>
            <a:r>
              <a:rPr lang="en-US" altLang="zh-CN" sz="1600" dirty="0">
                <a:solidFill>
                  <a:srgbClr val="000000"/>
                </a:solidFill>
              </a:rPr>
              <a:t>      double  *</a:t>
            </a:r>
            <a:r>
              <a:rPr lang="en-US" altLang="zh-CN" sz="1600" dirty="0" err="1">
                <a:solidFill>
                  <a:srgbClr val="000000"/>
                </a:solidFill>
              </a:rPr>
              <a:t>dp</a:t>
            </a:r>
            <a:r>
              <a:rPr lang="en-US" altLang="zh-CN" sz="1600" dirty="0">
                <a:solidFill>
                  <a:srgbClr val="000000"/>
                </a:solidFill>
              </a:rPr>
              <a:t> = &amp;d;</a:t>
            </a:r>
          </a:p>
          <a:p>
            <a:pPr>
              <a:spcBef>
                <a:spcPts val="600"/>
              </a:spcBef>
              <a:buNone/>
            </a:pPr>
            <a:r>
              <a:rPr lang="en-US" altLang="zh-CN" sz="1600" dirty="0">
                <a:solidFill>
                  <a:srgbClr val="000000"/>
                </a:solidFill>
              </a:rPr>
              <a:t>       </a:t>
            </a:r>
          </a:p>
          <a:p>
            <a:pPr>
              <a:spcBef>
                <a:spcPts val="600"/>
              </a:spcBef>
              <a:buNone/>
            </a:pPr>
            <a:r>
              <a:rPr lang="en-US" altLang="zh-CN" sz="1600" dirty="0">
                <a:solidFill>
                  <a:srgbClr val="000000"/>
                </a:solidFill>
              </a:rPr>
              <a:t>      </a:t>
            </a:r>
            <a:r>
              <a:rPr lang="en-US" altLang="zh-CN" sz="1600" dirty="0" err="1">
                <a:solidFill>
                  <a:srgbClr val="000000"/>
                </a:solidFill>
              </a:rPr>
              <a:t>printf</a:t>
            </a:r>
            <a:r>
              <a:rPr lang="en-US" altLang="zh-CN" sz="1600" dirty="0" smtClean="0">
                <a:solidFill>
                  <a:srgbClr val="000000"/>
                </a:solidFill>
              </a:rPr>
              <a:t>("</a:t>
            </a:r>
            <a:r>
              <a:rPr lang="en-US" altLang="zh-CN" sz="1600" dirty="0" err="1" smtClean="0">
                <a:solidFill>
                  <a:srgbClr val="000000"/>
                </a:solidFill>
              </a:rPr>
              <a:t>cp</a:t>
            </a:r>
            <a:r>
              <a:rPr lang="en-US" altLang="zh-CN" sz="1600" dirty="0">
                <a:solidFill>
                  <a:srgbClr val="000000"/>
                </a:solidFill>
              </a:rPr>
              <a:t>= </a:t>
            </a:r>
            <a:r>
              <a:rPr lang="en-US" altLang="zh-CN" sz="1600" dirty="0">
                <a:solidFill>
                  <a:srgbClr val="0000CC"/>
                </a:solidFill>
              </a:rPr>
              <a:t>%</a:t>
            </a:r>
            <a:r>
              <a:rPr lang="en-US" altLang="zh-CN" sz="1600" dirty="0" smtClean="0">
                <a:solidFill>
                  <a:srgbClr val="0000CC"/>
                </a:solidFill>
              </a:rPr>
              <a:t>p</a:t>
            </a:r>
            <a:r>
              <a:rPr lang="en-US" altLang="zh-CN" sz="1600" dirty="0" smtClean="0">
                <a:solidFill>
                  <a:srgbClr val="000000"/>
                </a:solidFill>
              </a:rPr>
              <a:t>\n",</a:t>
            </a:r>
            <a:r>
              <a:rPr lang="en-US" altLang="zh-CN" sz="1600" dirty="0" err="1">
                <a:solidFill>
                  <a:srgbClr val="000000"/>
                </a:solidFill>
              </a:rPr>
              <a:t>cp</a:t>
            </a:r>
            <a:r>
              <a:rPr lang="en-US" altLang="zh-CN" sz="1600" dirty="0">
                <a:solidFill>
                  <a:srgbClr val="000000"/>
                </a:solidFill>
              </a:rPr>
              <a:t>);     //%p</a:t>
            </a:r>
            <a:r>
              <a:rPr lang="zh-CN" altLang="en-US" sz="1600" dirty="0">
                <a:solidFill>
                  <a:srgbClr val="000000"/>
                </a:solidFill>
              </a:rPr>
              <a:t>：</a:t>
            </a:r>
            <a:r>
              <a:rPr lang="zh-CN" altLang="en-US" sz="1600" dirty="0">
                <a:solidFill>
                  <a:srgbClr val="006600"/>
                </a:solidFill>
              </a:rPr>
              <a:t>凑足地址的位数（前面补</a:t>
            </a:r>
            <a:r>
              <a:rPr lang="en-US" altLang="zh-CN" sz="1600" dirty="0">
                <a:solidFill>
                  <a:srgbClr val="006600"/>
                </a:solidFill>
              </a:rPr>
              <a:t>0</a:t>
            </a:r>
            <a:r>
              <a:rPr lang="zh-CN" altLang="en-US" sz="1600" dirty="0">
                <a:solidFill>
                  <a:srgbClr val="006600"/>
                </a:solidFill>
              </a:rPr>
              <a:t>补足</a:t>
            </a:r>
            <a:r>
              <a:rPr lang="en-US" altLang="zh-CN" sz="1600" dirty="0">
                <a:solidFill>
                  <a:srgbClr val="006600"/>
                </a:solidFill>
              </a:rPr>
              <a:t>32</a:t>
            </a:r>
            <a:r>
              <a:rPr lang="zh-CN" altLang="en-US" sz="1600" dirty="0">
                <a:solidFill>
                  <a:srgbClr val="006600"/>
                </a:solidFill>
              </a:rPr>
              <a:t>位或</a:t>
            </a:r>
            <a:r>
              <a:rPr lang="en-US" altLang="zh-CN" sz="1600" dirty="0">
                <a:solidFill>
                  <a:srgbClr val="006600"/>
                </a:solidFill>
              </a:rPr>
              <a:t>64</a:t>
            </a:r>
            <a:r>
              <a:rPr lang="zh-CN" altLang="en-US" sz="1600" dirty="0">
                <a:solidFill>
                  <a:srgbClr val="006600"/>
                </a:solidFill>
              </a:rPr>
              <a:t>位地址）</a:t>
            </a:r>
            <a:endParaRPr lang="en-US" altLang="zh-CN" sz="1600" dirty="0">
              <a:solidFill>
                <a:srgbClr val="006600"/>
              </a:solidFill>
            </a:endParaRPr>
          </a:p>
          <a:p>
            <a:pPr>
              <a:spcBef>
                <a:spcPts val="600"/>
              </a:spcBef>
              <a:buNone/>
            </a:pPr>
            <a:r>
              <a:rPr lang="en-US" altLang="zh-CN" sz="1600" dirty="0">
                <a:solidFill>
                  <a:srgbClr val="000000"/>
                </a:solidFill>
              </a:rPr>
              <a:t>      </a:t>
            </a:r>
            <a:r>
              <a:rPr lang="en-US" altLang="zh-CN" sz="1600" dirty="0" err="1">
                <a:solidFill>
                  <a:srgbClr val="000000"/>
                </a:solidFill>
              </a:rPr>
              <a:t>printf</a:t>
            </a:r>
            <a:r>
              <a:rPr lang="en-US" altLang="zh-CN" sz="1600" dirty="0" smtClean="0">
                <a:solidFill>
                  <a:srgbClr val="000000"/>
                </a:solidFill>
              </a:rPr>
              <a:t>("</a:t>
            </a:r>
            <a:r>
              <a:rPr lang="en-US" altLang="zh-CN" sz="1600" dirty="0" err="1" smtClean="0">
                <a:solidFill>
                  <a:srgbClr val="000000"/>
                </a:solidFill>
              </a:rPr>
              <a:t>sizeof</a:t>
            </a:r>
            <a:r>
              <a:rPr lang="en-US" altLang="zh-CN" sz="1600" dirty="0" smtClean="0">
                <a:solidFill>
                  <a:srgbClr val="000000"/>
                </a:solidFill>
              </a:rPr>
              <a:t>(</a:t>
            </a:r>
            <a:r>
              <a:rPr lang="en-US" altLang="zh-CN" sz="1600" dirty="0" err="1" smtClean="0">
                <a:solidFill>
                  <a:srgbClr val="000000"/>
                </a:solidFill>
              </a:rPr>
              <a:t>cp</a:t>
            </a:r>
            <a:r>
              <a:rPr lang="en-US" altLang="zh-CN" sz="1600" dirty="0">
                <a:solidFill>
                  <a:srgbClr val="000000"/>
                </a:solidFill>
              </a:rPr>
              <a:t>)=%</a:t>
            </a:r>
            <a:r>
              <a:rPr lang="en-US" altLang="zh-CN" sz="1600" dirty="0" smtClean="0">
                <a:solidFill>
                  <a:srgbClr val="000000"/>
                </a:solidFill>
              </a:rPr>
              <a:t>d\n",</a:t>
            </a:r>
            <a:r>
              <a:rPr lang="en-US" altLang="zh-CN" sz="1600" dirty="0" err="1">
                <a:solidFill>
                  <a:srgbClr val="000000"/>
                </a:solidFill>
              </a:rPr>
              <a:t>sizeof</a:t>
            </a:r>
            <a:r>
              <a:rPr lang="en-US" altLang="zh-CN" sz="1600" dirty="0">
                <a:solidFill>
                  <a:srgbClr val="000000"/>
                </a:solidFill>
              </a:rPr>
              <a:t>(cp));  //</a:t>
            </a:r>
            <a:r>
              <a:rPr lang="zh-CN" altLang="en-US" sz="1600" dirty="0">
                <a:solidFill>
                  <a:srgbClr val="000000"/>
                </a:solidFill>
              </a:rPr>
              <a:t>指针变量所占用的字节数</a:t>
            </a:r>
            <a:endParaRPr lang="en-US" altLang="zh-CN" sz="1600" dirty="0">
              <a:solidFill>
                <a:srgbClr val="000000"/>
              </a:solidFill>
            </a:endParaRPr>
          </a:p>
          <a:p>
            <a:pPr>
              <a:spcBef>
                <a:spcPts val="600"/>
              </a:spcBef>
              <a:buNone/>
            </a:pPr>
            <a:r>
              <a:rPr lang="en-US" altLang="zh-CN" sz="1600" dirty="0">
                <a:solidFill>
                  <a:srgbClr val="000000"/>
                </a:solidFill>
              </a:rPr>
              <a:t>      </a:t>
            </a:r>
            <a:r>
              <a:rPr lang="en-US" altLang="zh-CN" sz="1600" dirty="0" err="1">
                <a:solidFill>
                  <a:srgbClr val="000000"/>
                </a:solidFill>
              </a:rPr>
              <a:t>printf</a:t>
            </a:r>
            <a:r>
              <a:rPr lang="en-US" altLang="zh-CN" sz="1600" dirty="0" smtClean="0">
                <a:solidFill>
                  <a:srgbClr val="000000"/>
                </a:solidFill>
              </a:rPr>
              <a:t>("c</a:t>
            </a:r>
            <a:r>
              <a:rPr lang="en-US" altLang="zh-CN" sz="1600" dirty="0">
                <a:solidFill>
                  <a:srgbClr val="000000"/>
                </a:solidFill>
              </a:rPr>
              <a:t>= %</a:t>
            </a:r>
            <a:r>
              <a:rPr lang="en-US" altLang="zh-CN" sz="1600" dirty="0" smtClean="0">
                <a:solidFill>
                  <a:srgbClr val="000000"/>
                </a:solidFill>
              </a:rPr>
              <a:t>c\n",</a:t>
            </a:r>
            <a:r>
              <a:rPr lang="en-US" altLang="zh-CN" sz="1600" dirty="0" smtClean="0">
                <a:solidFill>
                  <a:srgbClr val="0000CC"/>
                </a:solidFill>
              </a:rPr>
              <a:t>*</a:t>
            </a:r>
            <a:r>
              <a:rPr lang="en-US" altLang="zh-CN" sz="1600" dirty="0">
                <a:solidFill>
                  <a:srgbClr val="0000CC"/>
                </a:solidFill>
              </a:rPr>
              <a:t>cp</a:t>
            </a:r>
            <a:r>
              <a:rPr lang="en-US" altLang="zh-CN" sz="1600" dirty="0">
                <a:solidFill>
                  <a:srgbClr val="000000"/>
                </a:solidFill>
              </a:rPr>
              <a:t>);    //*cp</a:t>
            </a:r>
            <a:r>
              <a:rPr lang="zh-CN" altLang="en-US" sz="1600" dirty="0">
                <a:solidFill>
                  <a:srgbClr val="000000"/>
                </a:solidFill>
              </a:rPr>
              <a:t>的含义，即为字符变量</a:t>
            </a:r>
            <a:r>
              <a:rPr lang="en-US" altLang="zh-CN" sz="1600" dirty="0">
                <a:solidFill>
                  <a:srgbClr val="000000"/>
                </a:solidFill>
              </a:rPr>
              <a:t>c</a:t>
            </a:r>
            <a:r>
              <a:rPr lang="zh-CN" altLang="en-US" sz="1600" dirty="0">
                <a:solidFill>
                  <a:srgbClr val="000000"/>
                </a:solidFill>
              </a:rPr>
              <a:t>的内容</a:t>
            </a:r>
            <a:endParaRPr lang="en-US" altLang="zh-CN" sz="1600" dirty="0">
              <a:solidFill>
                <a:srgbClr val="000000"/>
              </a:solidFill>
            </a:endParaRPr>
          </a:p>
          <a:p>
            <a:pPr>
              <a:spcBef>
                <a:spcPts val="600"/>
              </a:spcBef>
              <a:buNone/>
            </a:pPr>
            <a:endParaRPr lang="en-US" altLang="zh-CN" sz="1600" dirty="0">
              <a:solidFill>
                <a:srgbClr val="000000"/>
              </a:solidFill>
            </a:endParaRPr>
          </a:p>
          <a:p>
            <a:pPr>
              <a:spcBef>
                <a:spcPts val="600"/>
              </a:spcBef>
              <a:buNone/>
            </a:pPr>
            <a:r>
              <a:rPr lang="en-US" altLang="zh-CN" sz="1600" dirty="0">
                <a:solidFill>
                  <a:srgbClr val="000000"/>
                </a:solidFill>
              </a:rPr>
              <a:t>      </a:t>
            </a:r>
            <a:r>
              <a:rPr lang="en-US" altLang="zh-CN" sz="1600" dirty="0" err="1">
                <a:solidFill>
                  <a:srgbClr val="000000"/>
                </a:solidFill>
              </a:rPr>
              <a:t>printf</a:t>
            </a:r>
            <a:r>
              <a:rPr lang="en-US" altLang="zh-CN" sz="1600" dirty="0" smtClean="0">
                <a:solidFill>
                  <a:srgbClr val="000000"/>
                </a:solidFill>
              </a:rPr>
              <a:t>("</a:t>
            </a:r>
            <a:r>
              <a:rPr lang="en-US" altLang="zh-CN" sz="1600" dirty="0" err="1" smtClean="0">
                <a:solidFill>
                  <a:srgbClr val="000000"/>
                </a:solidFill>
              </a:rPr>
              <a:t>dp</a:t>
            </a:r>
            <a:r>
              <a:rPr lang="en-US" altLang="zh-CN" sz="1600" dirty="0">
                <a:solidFill>
                  <a:srgbClr val="000000"/>
                </a:solidFill>
              </a:rPr>
              <a:t>= </a:t>
            </a:r>
            <a:r>
              <a:rPr lang="en-US" altLang="zh-CN" sz="1600" dirty="0">
                <a:solidFill>
                  <a:srgbClr val="0000CC"/>
                </a:solidFill>
              </a:rPr>
              <a:t>%</a:t>
            </a:r>
            <a:r>
              <a:rPr lang="en-US" altLang="zh-CN" sz="1600" dirty="0" smtClean="0">
                <a:solidFill>
                  <a:srgbClr val="0000CC"/>
                </a:solidFill>
              </a:rPr>
              <a:t>p</a:t>
            </a:r>
            <a:r>
              <a:rPr lang="en-US" altLang="zh-CN" sz="1600" dirty="0" smtClean="0">
                <a:solidFill>
                  <a:srgbClr val="000000"/>
                </a:solidFill>
              </a:rPr>
              <a:t>\n",</a:t>
            </a:r>
            <a:r>
              <a:rPr lang="en-US" altLang="zh-CN" sz="1600" dirty="0" err="1">
                <a:solidFill>
                  <a:srgbClr val="000000"/>
                </a:solidFill>
              </a:rPr>
              <a:t>dp</a:t>
            </a:r>
            <a:r>
              <a:rPr lang="en-US" altLang="zh-CN" sz="1600" dirty="0">
                <a:solidFill>
                  <a:srgbClr val="000000"/>
                </a:solidFill>
              </a:rPr>
              <a:t>);     //</a:t>
            </a:r>
            <a:r>
              <a:rPr lang="zh-CN" altLang="en-US" sz="1600" dirty="0">
                <a:solidFill>
                  <a:srgbClr val="006600"/>
                </a:solidFill>
              </a:rPr>
              <a:t>地址也可以用</a:t>
            </a:r>
            <a:r>
              <a:rPr lang="en-US" altLang="zh-CN" sz="1600" dirty="0">
                <a:solidFill>
                  <a:srgbClr val="006600"/>
                </a:solidFill>
              </a:rPr>
              <a:t>%x</a:t>
            </a:r>
            <a:r>
              <a:rPr lang="zh-CN" altLang="en-US" sz="1600" dirty="0">
                <a:solidFill>
                  <a:srgbClr val="006600"/>
                </a:solidFill>
              </a:rPr>
              <a:t>输出，但不输出前导</a:t>
            </a:r>
            <a:r>
              <a:rPr lang="en-US" altLang="zh-CN" sz="1600" dirty="0">
                <a:solidFill>
                  <a:srgbClr val="006600"/>
                </a:solidFill>
              </a:rPr>
              <a:t>0</a:t>
            </a:r>
          </a:p>
          <a:p>
            <a:pPr>
              <a:spcBef>
                <a:spcPts val="600"/>
              </a:spcBef>
              <a:buNone/>
            </a:pPr>
            <a:r>
              <a:rPr lang="en-US" altLang="zh-CN" sz="1600" dirty="0">
                <a:solidFill>
                  <a:srgbClr val="000000"/>
                </a:solidFill>
              </a:rPr>
              <a:t>      </a:t>
            </a:r>
            <a:r>
              <a:rPr lang="en-US" altLang="zh-CN" sz="1600" dirty="0" err="1">
                <a:solidFill>
                  <a:srgbClr val="000000"/>
                </a:solidFill>
              </a:rPr>
              <a:t>printf</a:t>
            </a:r>
            <a:r>
              <a:rPr lang="en-US" altLang="zh-CN" sz="1600" dirty="0" smtClean="0">
                <a:solidFill>
                  <a:srgbClr val="000000"/>
                </a:solidFill>
              </a:rPr>
              <a:t>("</a:t>
            </a:r>
            <a:r>
              <a:rPr lang="en-US" altLang="zh-CN" sz="1600" dirty="0" err="1" smtClean="0">
                <a:solidFill>
                  <a:srgbClr val="000000"/>
                </a:solidFill>
              </a:rPr>
              <a:t>sizeof</a:t>
            </a:r>
            <a:r>
              <a:rPr lang="en-US" altLang="zh-CN" sz="1600" dirty="0" smtClean="0">
                <a:solidFill>
                  <a:srgbClr val="000000"/>
                </a:solidFill>
              </a:rPr>
              <a:t>(</a:t>
            </a:r>
            <a:r>
              <a:rPr lang="en-US" altLang="zh-CN" sz="1600" dirty="0" err="1" smtClean="0">
                <a:solidFill>
                  <a:srgbClr val="000000"/>
                </a:solidFill>
              </a:rPr>
              <a:t>dp</a:t>
            </a:r>
            <a:r>
              <a:rPr lang="en-US" altLang="zh-CN" sz="1600" dirty="0">
                <a:solidFill>
                  <a:srgbClr val="000000"/>
                </a:solidFill>
              </a:rPr>
              <a:t>)=%</a:t>
            </a:r>
            <a:r>
              <a:rPr lang="en-US" altLang="zh-CN" sz="1600" dirty="0" smtClean="0">
                <a:solidFill>
                  <a:srgbClr val="000000"/>
                </a:solidFill>
              </a:rPr>
              <a:t>d\n",</a:t>
            </a:r>
            <a:r>
              <a:rPr lang="en-US" altLang="zh-CN" sz="1600" dirty="0" err="1">
                <a:solidFill>
                  <a:srgbClr val="000000"/>
                </a:solidFill>
              </a:rPr>
              <a:t>sizeof</a:t>
            </a:r>
            <a:r>
              <a:rPr lang="en-US" altLang="zh-CN" sz="1600" dirty="0">
                <a:solidFill>
                  <a:srgbClr val="000000"/>
                </a:solidFill>
              </a:rPr>
              <a:t>(</a:t>
            </a:r>
            <a:r>
              <a:rPr lang="en-US" altLang="zh-CN" sz="1600" dirty="0" err="1">
                <a:solidFill>
                  <a:srgbClr val="000000"/>
                </a:solidFill>
              </a:rPr>
              <a:t>dp</a:t>
            </a:r>
            <a:r>
              <a:rPr lang="en-US" altLang="zh-CN" sz="1600" dirty="0">
                <a:solidFill>
                  <a:srgbClr val="000000"/>
                </a:solidFill>
              </a:rPr>
              <a:t>));      </a:t>
            </a:r>
          </a:p>
          <a:p>
            <a:pPr>
              <a:spcBef>
                <a:spcPts val="600"/>
              </a:spcBef>
              <a:buNone/>
            </a:pPr>
            <a:r>
              <a:rPr lang="en-US" altLang="zh-CN" sz="1600" dirty="0">
                <a:solidFill>
                  <a:srgbClr val="000000"/>
                </a:solidFill>
              </a:rPr>
              <a:t>      </a:t>
            </a:r>
            <a:r>
              <a:rPr lang="en-US" altLang="zh-CN" sz="1600" dirty="0" err="1">
                <a:solidFill>
                  <a:srgbClr val="000000"/>
                </a:solidFill>
              </a:rPr>
              <a:t>printf</a:t>
            </a:r>
            <a:r>
              <a:rPr lang="en-US" altLang="zh-CN" sz="1600" dirty="0" smtClean="0">
                <a:solidFill>
                  <a:srgbClr val="000000"/>
                </a:solidFill>
              </a:rPr>
              <a:t>("d</a:t>
            </a:r>
            <a:r>
              <a:rPr lang="en-US" altLang="zh-CN" sz="1600" dirty="0">
                <a:solidFill>
                  <a:srgbClr val="000000"/>
                </a:solidFill>
              </a:rPr>
              <a:t>= %</a:t>
            </a:r>
            <a:r>
              <a:rPr lang="en-US" altLang="zh-CN" sz="1600" dirty="0" smtClean="0">
                <a:solidFill>
                  <a:srgbClr val="000000"/>
                </a:solidFill>
              </a:rPr>
              <a:t>e\n",</a:t>
            </a:r>
            <a:r>
              <a:rPr lang="en-US" altLang="zh-CN" sz="1600" dirty="0" smtClean="0">
                <a:solidFill>
                  <a:srgbClr val="0000CC"/>
                </a:solidFill>
              </a:rPr>
              <a:t>*</a:t>
            </a:r>
            <a:r>
              <a:rPr lang="en-US" altLang="zh-CN" sz="1600" dirty="0" err="1">
                <a:solidFill>
                  <a:srgbClr val="0000CC"/>
                </a:solidFill>
              </a:rPr>
              <a:t>dp</a:t>
            </a:r>
            <a:r>
              <a:rPr lang="en-US" altLang="zh-CN" sz="1600" dirty="0">
                <a:solidFill>
                  <a:srgbClr val="000000"/>
                </a:solidFill>
              </a:rPr>
              <a:t>); </a:t>
            </a:r>
          </a:p>
          <a:p>
            <a:pPr>
              <a:spcBef>
                <a:spcPts val="600"/>
              </a:spcBef>
              <a:buNone/>
            </a:pPr>
            <a:r>
              <a:rPr lang="en-US" altLang="zh-CN" sz="1600" dirty="0">
                <a:solidFill>
                  <a:srgbClr val="000000"/>
                </a:solidFill>
              </a:rPr>
              <a:t>      return 0;</a:t>
            </a:r>
          </a:p>
          <a:p>
            <a:pPr>
              <a:spcBef>
                <a:spcPts val="600"/>
              </a:spcBef>
              <a:buNone/>
            </a:pPr>
            <a:r>
              <a:rPr lang="en-US" altLang="zh-CN" sz="1600" dirty="0">
                <a:solidFill>
                  <a:srgbClr val="000000"/>
                </a:solidFill>
              </a:rPr>
              <a:t>}</a:t>
            </a:r>
          </a:p>
          <a:p>
            <a:pPr>
              <a:spcBef>
                <a:spcPts val="600"/>
              </a:spcBef>
              <a:buNone/>
            </a:pPr>
            <a:r>
              <a:rPr lang="en-US" altLang="zh-CN" sz="1800" dirty="0">
                <a:solidFill>
                  <a:srgbClr val="0000CC"/>
                </a:solidFill>
              </a:rPr>
              <a:t>//</a:t>
            </a:r>
            <a:r>
              <a:rPr lang="zh-CN" altLang="en-US" sz="1800" dirty="0">
                <a:solidFill>
                  <a:srgbClr val="0000CC"/>
                </a:solidFill>
              </a:rPr>
              <a:t>在</a:t>
            </a:r>
            <a:r>
              <a:rPr lang="en-US" altLang="zh-CN" sz="1800" dirty="0" err="1">
                <a:solidFill>
                  <a:srgbClr val="0000CC"/>
                </a:solidFill>
              </a:rPr>
              <a:t>dev-cpp</a:t>
            </a:r>
            <a:r>
              <a:rPr lang="zh-CN" altLang="en-US" sz="1800" dirty="0">
                <a:solidFill>
                  <a:srgbClr val="0000CC"/>
                </a:solidFill>
              </a:rPr>
              <a:t>中分别选择</a:t>
            </a:r>
            <a:r>
              <a:rPr lang="en-US" altLang="zh-CN" sz="1800" dirty="0">
                <a:solidFill>
                  <a:srgbClr val="0000CC"/>
                </a:solidFill>
              </a:rPr>
              <a:t>32</a:t>
            </a:r>
            <a:r>
              <a:rPr lang="zh-CN" altLang="en-US" sz="1800" dirty="0">
                <a:solidFill>
                  <a:srgbClr val="0000CC"/>
                </a:solidFill>
              </a:rPr>
              <a:t>位及</a:t>
            </a:r>
            <a:r>
              <a:rPr lang="en-US" altLang="zh-CN" sz="1800" dirty="0">
                <a:solidFill>
                  <a:srgbClr val="0000CC"/>
                </a:solidFill>
              </a:rPr>
              <a:t>64</a:t>
            </a:r>
            <a:r>
              <a:rPr lang="zh-CN" altLang="en-US" sz="1800" dirty="0">
                <a:solidFill>
                  <a:srgbClr val="0000CC"/>
                </a:solidFill>
              </a:rPr>
              <a:t>位编译环境测试指针变量的长度及输出形式</a:t>
            </a:r>
          </a:p>
        </p:txBody>
      </p:sp>
    </p:spTree>
    <p:extLst>
      <p:ext uri="{BB962C8B-B14F-4D97-AF65-F5344CB8AC3E}">
        <p14:creationId xmlns:p14="http://schemas.microsoft.com/office/powerpoint/2010/main" val="3138691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指针变量之间</a:t>
            </a:r>
            <a:r>
              <a:rPr lang="zh-CN" altLang="en-US" dirty="0"/>
              <a:t>的类型强制转换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5775" y="1135063"/>
            <a:ext cx="8297498" cy="5345112"/>
          </a:xfrm>
        </p:spPr>
        <p:txBody>
          <a:bodyPr/>
          <a:lstStyle/>
          <a:p>
            <a:pPr marL="457200" indent="-4572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kumimoji="1" lang="zh-CN" altLang="en-US" sz="2000" b="1" dirty="0">
                <a:solidFill>
                  <a:srgbClr val="000099"/>
                </a:solidFill>
              </a:rPr>
              <a:t>强制转换是通过类型转换运算符来实现</a:t>
            </a:r>
            <a:endParaRPr kumimoji="1" lang="en-US" altLang="zh-CN" sz="2000" b="1" dirty="0">
              <a:solidFill>
                <a:srgbClr val="000099"/>
              </a:solidFill>
            </a:endParaRPr>
          </a:p>
          <a:p>
            <a:pPr marL="1085850" lvl="1" indent="-457200">
              <a:lnSpc>
                <a:spcPct val="100000"/>
              </a:lnSpc>
              <a:spcBef>
                <a:spcPts val="600"/>
              </a:spcBef>
            </a:pPr>
            <a:r>
              <a:rPr lang="zh-CN" altLang="en-US" sz="1800" b="1" dirty="0">
                <a:solidFill>
                  <a:srgbClr val="0303DF"/>
                </a:solidFill>
              </a:rPr>
              <a:t>一般形式：</a:t>
            </a:r>
            <a:r>
              <a:rPr lang="zh-CN" altLang="en-US" sz="1800" b="1" dirty="0">
                <a:solidFill>
                  <a:srgbClr val="FF0000"/>
                </a:solidFill>
              </a:rPr>
              <a:t>（类型</a:t>
            </a:r>
            <a:r>
              <a:rPr lang="zh-CN" altLang="en-US" sz="1800" b="1" dirty="0" smtClean="0">
                <a:solidFill>
                  <a:srgbClr val="FF0000"/>
                </a:solidFill>
              </a:rPr>
              <a:t>说明符 *）</a:t>
            </a:r>
            <a:r>
              <a:rPr lang="zh-CN" altLang="en-US" sz="1800" b="1" dirty="0" smtClean="0">
                <a:solidFill>
                  <a:srgbClr val="7030A0"/>
                </a:solidFill>
              </a:rPr>
              <a:t>指针变量</a:t>
            </a:r>
            <a:endParaRPr lang="en-US" altLang="zh-CN" sz="1800" b="1" dirty="0">
              <a:solidFill>
                <a:srgbClr val="7030A0"/>
              </a:solidFill>
            </a:endParaRPr>
          </a:p>
          <a:p>
            <a:pPr marL="1085850" lvl="1" indent="-457200">
              <a:lnSpc>
                <a:spcPct val="100000"/>
              </a:lnSpc>
              <a:spcBef>
                <a:spcPts val="600"/>
              </a:spcBef>
            </a:pPr>
            <a:r>
              <a:rPr lang="zh-CN" altLang="en-US" sz="1800" dirty="0"/>
              <a:t>功能：把表达式的结果强制转换为类型说明符所表示的类型；</a:t>
            </a:r>
            <a:endParaRPr lang="en-US" altLang="zh-CN" sz="1800" dirty="0"/>
          </a:p>
          <a:p>
            <a:pPr marL="457200" indent="-4572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kumimoji="1" lang="zh-CN" altLang="en-US" sz="2000" b="1" dirty="0">
                <a:solidFill>
                  <a:srgbClr val="000099"/>
                </a:solidFill>
              </a:rPr>
              <a:t>如：</a:t>
            </a:r>
            <a:endParaRPr kumimoji="1" lang="en-US" altLang="zh-CN" sz="2000" b="1" dirty="0">
              <a:solidFill>
                <a:srgbClr val="000099"/>
              </a:solidFill>
            </a:endParaRPr>
          </a:p>
          <a:p>
            <a:pPr marL="1085850" lvl="1" indent="-457200">
              <a:lnSpc>
                <a:spcPct val="100000"/>
              </a:lnSpc>
              <a:spcBef>
                <a:spcPts val="600"/>
              </a:spcBef>
            </a:pPr>
            <a:r>
              <a:rPr lang="en-US" altLang="zh-CN" sz="1800" dirty="0">
                <a:solidFill>
                  <a:srgbClr val="0000CC"/>
                </a:solidFill>
              </a:rPr>
              <a:t>int</a:t>
            </a:r>
            <a:r>
              <a:rPr lang="en-US" altLang="zh-CN" sz="1800" dirty="0"/>
              <a:t> a=0xFAFBFCFD,  *</a:t>
            </a:r>
            <a:r>
              <a:rPr lang="en-US" altLang="zh-CN" sz="1800" dirty="0" err="1"/>
              <a:t>ip</a:t>
            </a:r>
            <a:r>
              <a:rPr lang="en-US" altLang="zh-CN" sz="1800" dirty="0"/>
              <a:t>=&amp;a;  </a:t>
            </a:r>
          </a:p>
          <a:p>
            <a:pPr marL="1085850" lvl="1" indent="-457200">
              <a:lnSpc>
                <a:spcPct val="100000"/>
              </a:lnSpc>
              <a:spcBef>
                <a:spcPts val="600"/>
              </a:spcBef>
            </a:pPr>
            <a:r>
              <a:rPr lang="en-US" altLang="zh-CN" sz="1800" dirty="0">
                <a:solidFill>
                  <a:srgbClr val="0000CC"/>
                </a:solidFill>
              </a:rPr>
              <a:t>char</a:t>
            </a:r>
            <a:r>
              <a:rPr lang="en-US" altLang="zh-CN" sz="1800" dirty="0"/>
              <a:t> *cp=(</a:t>
            </a:r>
            <a:r>
              <a:rPr lang="en-US" altLang="zh-CN" sz="1800" dirty="0">
                <a:solidFill>
                  <a:srgbClr val="0000CC"/>
                </a:solidFill>
              </a:rPr>
              <a:t>char *</a:t>
            </a:r>
            <a:r>
              <a:rPr lang="en-US" altLang="zh-CN" sz="1800" dirty="0"/>
              <a:t>)</a:t>
            </a:r>
            <a:r>
              <a:rPr lang="en-US" altLang="zh-CN" sz="1800" dirty="0" err="1"/>
              <a:t>ip</a:t>
            </a:r>
            <a:r>
              <a:rPr lang="en-US" altLang="zh-CN" sz="1800" dirty="0"/>
              <a:t>;  //</a:t>
            </a:r>
            <a:r>
              <a:rPr lang="zh-CN" altLang="en-US" sz="1800" dirty="0"/>
              <a:t>强制将整型指针转换为字符指针；</a:t>
            </a:r>
            <a:endParaRPr lang="en-US" altLang="zh-CN" sz="1800" dirty="0"/>
          </a:p>
          <a:p>
            <a:pPr marL="1314450" lvl="2" indent="-457200">
              <a:lnSpc>
                <a:spcPct val="100000"/>
              </a:lnSpc>
              <a:spcBef>
                <a:spcPts val="600"/>
              </a:spcBef>
            </a:pPr>
            <a:r>
              <a:rPr lang="en-US" altLang="zh-CN" sz="1600" b="1" dirty="0">
                <a:solidFill>
                  <a:srgbClr val="FF0000"/>
                </a:solidFill>
              </a:rPr>
              <a:t>*cp</a:t>
            </a:r>
            <a:r>
              <a:rPr lang="zh-CN" altLang="en-US" sz="1600" b="1" dirty="0">
                <a:solidFill>
                  <a:srgbClr val="FF0000"/>
                </a:solidFill>
              </a:rPr>
              <a:t>只读取</a:t>
            </a:r>
            <a:r>
              <a:rPr lang="en-US" altLang="zh-CN" sz="1600" b="1" dirty="0">
                <a:solidFill>
                  <a:srgbClr val="FF0000"/>
                </a:solidFill>
              </a:rPr>
              <a:t>a</a:t>
            </a:r>
            <a:r>
              <a:rPr lang="zh-CN" altLang="en-US" sz="1600" b="1" dirty="0">
                <a:solidFill>
                  <a:srgbClr val="FF0000"/>
                </a:solidFill>
              </a:rPr>
              <a:t>中的低位一个字节的内容</a:t>
            </a:r>
            <a:r>
              <a:rPr lang="en-US" altLang="zh-CN" sz="1600" b="1" dirty="0">
                <a:solidFill>
                  <a:srgbClr val="FF0000"/>
                </a:solidFill>
              </a:rPr>
              <a:t>0xFD</a:t>
            </a:r>
            <a:r>
              <a:rPr lang="zh-CN" altLang="en-US" sz="1600" b="1" dirty="0">
                <a:solidFill>
                  <a:srgbClr val="FF0000"/>
                </a:solidFill>
              </a:rPr>
              <a:t>；</a:t>
            </a:r>
            <a:r>
              <a:rPr lang="zh-CN" altLang="en-US" sz="1600" dirty="0">
                <a:solidFill>
                  <a:srgbClr val="006600"/>
                </a:solidFill>
              </a:rPr>
              <a:t>（</a:t>
            </a:r>
            <a:r>
              <a:rPr lang="en-US" altLang="zh-CN" sz="1600" dirty="0">
                <a:solidFill>
                  <a:srgbClr val="006600"/>
                </a:solidFill>
              </a:rPr>
              <a:t>x86</a:t>
            </a:r>
            <a:r>
              <a:rPr lang="zh-CN" altLang="en-US" sz="1600" dirty="0">
                <a:solidFill>
                  <a:srgbClr val="006600"/>
                </a:solidFill>
              </a:rPr>
              <a:t>中，</a:t>
            </a:r>
            <a:r>
              <a:rPr lang="en-US" altLang="zh-CN" sz="1600" dirty="0">
                <a:solidFill>
                  <a:srgbClr val="006600"/>
                </a:solidFill>
              </a:rPr>
              <a:t>a</a:t>
            </a:r>
            <a:r>
              <a:rPr lang="zh-CN" altLang="en-US" sz="1600" dirty="0">
                <a:solidFill>
                  <a:srgbClr val="006600"/>
                </a:solidFill>
              </a:rPr>
              <a:t>的数据采用小端存储）</a:t>
            </a:r>
            <a:endParaRPr lang="en-US" altLang="zh-CN" sz="1600" dirty="0">
              <a:solidFill>
                <a:srgbClr val="006600"/>
              </a:solidFill>
            </a:endParaRPr>
          </a:p>
          <a:p>
            <a:pPr marL="1314450" lvl="2" indent="-457200">
              <a:lnSpc>
                <a:spcPct val="100000"/>
              </a:lnSpc>
              <a:spcBef>
                <a:spcPts val="600"/>
              </a:spcBef>
            </a:pPr>
            <a:r>
              <a:rPr lang="en-US" altLang="zh-CN" sz="1600" b="1" dirty="0">
                <a:solidFill>
                  <a:srgbClr val="FF0000"/>
                </a:solidFill>
              </a:rPr>
              <a:t>cp++</a:t>
            </a:r>
            <a:r>
              <a:rPr lang="zh-CN" altLang="en-US" sz="1600" b="1" dirty="0">
                <a:solidFill>
                  <a:srgbClr val="FF0000"/>
                </a:solidFill>
              </a:rPr>
              <a:t>相当于</a:t>
            </a:r>
            <a:r>
              <a:rPr lang="en-US" altLang="zh-CN" sz="1600" b="1" dirty="0">
                <a:solidFill>
                  <a:srgbClr val="FF0000"/>
                </a:solidFill>
              </a:rPr>
              <a:t>cp=cp+1</a:t>
            </a:r>
            <a:r>
              <a:rPr lang="zh-CN" altLang="en-US" sz="1600" b="1" dirty="0">
                <a:solidFill>
                  <a:srgbClr val="FF0000"/>
                </a:solidFill>
              </a:rPr>
              <a:t>；</a:t>
            </a:r>
            <a:r>
              <a:rPr lang="en-US" altLang="zh-CN" sz="1600" b="1" dirty="0">
                <a:solidFill>
                  <a:srgbClr val="FF0000"/>
                </a:solidFill>
              </a:rPr>
              <a:t>//</a:t>
            </a:r>
            <a:r>
              <a:rPr lang="en-US" altLang="zh-CN" sz="1600" b="1" dirty="0" err="1" smtClean="0">
                <a:solidFill>
                  <a:srgbClr val="FF0000"/>
                </a:solidFill>
              </a:rPr>
              <a:t>cp</a:t>
            </a:r>
            <a:r>
              <a:rPr lang="zh-CN" altLang="en-US" sz="1600" b="1" dirty="0" smtClean="0">
                <a:solidFill>
                  <a:srgbClr val="FF0000"/>
                </a:solidFill>
              </a:rPr>
              <a:t>加</a:t>
            </a:r>
            <a:r>
              <a:rPr lang="en-US" altLang="zh-CN" sz="1600" b="1" dirty="0">
                <a:solidFill>
                  <a:srgbClr val="FF0000"/>
                </a:solidFill>
              </a:rPr>
              <a:t>1</a:t>
            </a:r>
            <a:r>
              <a:rPr lang="zh-CN" altLang="en-US" sz="1600" b="1" dirty="0" smtClean="0">
                <a:solidFill>
                  <a:srgbClr val="FF0000"/>
                </a:solidFill>
              </a:rPr>
              <a:t>指向</a:t>
            </a:r>
            <a:r>
              <a:rPr lang="en-US" altLang="zh-CN" sz="1600" b="1" dirty="0">
                <a:solidFill>
                  <a:srgbClr val="FF0000"/>
                </a:solidFill>
              </a:rPr>
              <a:t>a</a:t>
            </a:r>
            <a:r>
              <a:rPr lang="zh-CN" altLang="en-US" sz="1600" b="1" dirty="0">
                <a:solidFill>
                  <a:srgbClr val="FF0000"/>
                </a:solidFill>
              </a:rPr>
              <a:t>的低位第</a:t>
            </a:r>
            <a:r>
              <a:rPr lang="en-US" altLang="zh-CN" sz="1600" b="1" dirty="0">
                <a:solidFill>
                  <a:srgbClr val="FF0000"/>
                </a:solidFill>
              </a:rPr>
              <a:t>2</a:t>
            </a:r>
            <a:r>
              <a:rPr lang="zh-CN" altLang="en-US" sz="1600" b="1" dirty="0">
                <a:solidFill>
                  <a:srgbClr val="FF0000"/>
                </a:solidFill>
              </a:rPr>
              <a:t>个字节，</a:t>
            </a:r>
            <a:r>
              <a:rPr lang="en-US" altLang="zh-CN" sz="1600" b="1" dirty="0">
                <a:solidFill>
                  <a:srgbClr val="FF0000"/>
                </a:solidFill>
              </a:rPr>
              <a:t>0xFC</a:t>
            </a:r>
          </a:p>
          <a:p>
            <a:pPr marL="1314450" lvl="2" indent="-457200">
              <a:lnSpc>
                <a:spcPct val="100000"/>
              </a:lnSpc>
              <a:spcBef>
                <a:spcPts val="600"/>
              </a:spcBef>
            </a:pPr>
            <a:r>
              <a:rPr lang="zh-CN" altLang="en-US" sz="1600" b="1" dirty="0">
                <a:solidFill>
                  <a:srgbClr val="FF0000"/>
                </a:solidFill>
              </a:rPr>
              <a:t>而</a:t>
            </a:r>
            <a:r>
              <a:rPr lang="en-US" altLang="zh-CN" sz="1600" b="1" dirty="0" err="1">
                <a:solidFill>
                  <a:srgbClr val="FF0000"/>
                </a:solidFill>
              </a:rPr>
              <a:t>ip</a:t>
            </a:r>
            <a:r>
              <a:rPr lang="en-US" altLang="zh-CN" sz="1600" b="1" dirty="0">
                <a:solidFill>
                  <a:srgbClr val="FF0000"/>
                </a:solidFill>
              </a:rPr>
              <a:t>++ </a:t>
            </a:r>
            <a:r>
              <a:rPr lang="zh-CN" altLang="en-US" sz="1600" b="1" dirty="0">
                <a:solidFill>
                  <a:srgbClr val="FF0000"/>
                </a:solidFill>
              </a:rPr>
              <a:t>相当于 </a:t>
            </a:r>
            <a:r>
              <a:rPr lang="en-US" altLang="zh-CN" sz="1600" b="1" dirty="0">
                <a:solidFill>
                  <a:srgbClr val="FF0000"/>
                </a:solidFill>
              </a:rPr>
              <a:t>cp=cp+4</a:t>
            </a:r>
            <a:r>
              <a:rPr lang="zh-CN" altLang="en-US" sz="1600" b="1" dirty="0">
                <a:solidFill>
                  <a:srgbClr val="FF0000"/>
                </a:solidFill>
              </a:rPr>
              <a:t>；</a:t>
            </a:r>
            <a:endParaRPr lang="en-US" altLang="zh-CN" sz="1600" b="1" dirty="0">
              <a:solidFill>
                <a:srgbClr val="FF0000"/>
              </a:solidFill>
            </a:endParaRPr>
          </a:p>
          <a:p>
            <a:pPr marL="1314450" lvl="2" indent="-457200">
              <a:lnSpc>
                <a:spcPct val="100000"/>
              </a:lnSpc>
              <a:spcBef>
                <a:spcPts val="600"/>
              </a:spcBef>
            </a:pPr>
            <a:endParaRPr lang="en-US" altLang="zh-CN" sz="1600" b="1" dirty="0">
              <a:solidFill>
                <a:srgbClr val="FF0000"/>
              </a:solidFill>
            </a:endParaRPr>
          </a:p>
          <a:p>
            <a:pPr marL="1085850" lvl="1" indent="-457200">
              <a:lnSpc>
                <a:spcPct val="100000"/>
              </a:lnSpc>
              <a:spcBef>
                <a:spcPts val="600"/>
              </a:spcBef>
            </a:pPr>
            <a:r>
              <a:rPr lang="en-US" altLang="zh-CN" sz="1800" dirty="0">
                <a:solidFill>
                  <a:srgbClr val="0000CC"/>
                </a:solidFill>
              </a:rPr>
              <a:t>void</a:t>
            </a:r>
            <a:r>
              <a:rPr lang="en-US" altLang="zh-CN" sz="1800" dirty="0"/>
              <a:t> *</a:t>
            </a:r>
            <a:r>
              <a:rPr lang="en-US" altLang="zh-CN" sz="1800" dirty="0">
                <a:solidFill>
                  <a:srgbClr val="7030A0"/>
                </a:solidFill>
              </a:rPr>
              <a:t>p</a:t>
            </a:r>
            <a:r>
              <a:rPr lang="en-US" altLang="zh-CN" sz="1800" dirty="0"/>
              <a:t>=NULL; </a:t>
            </a:r>
            <a:r>
              <a:rPr lang="en-US" altLang="zh-CN" sz="1800" dirty="0">
                <a:solidFill>
                  <a:srgbClr val="7030A0"/>
                </a:solidFill>
              </a:rPr>
              <a:t>p</a:t>
            </a:r>
            <a:r>
              <a:rPr lang="en-US" altLang="zh-CN" sz="1800" dirty="0"/>
              <a:t>=(</a:t>
            </a:r>
            <a:r>
              <a:rPr lang="en-US" altLang="zh-CN" sz="1800" dirty="0">
                <a:solidFill>
                  <a:srgbClr val="0000CC"/>
                </a:solidFill>
              </a:rPr>
              <a:t>int *</a:t>
            </a:r>
            <a:r>
              <a:rPr lang="en-US" altLang="zh-CN" sz="1800" dirty="0"/>
              <a:t>)</a:t>
            </a:r>
            <a:r>
              <a:rPr lang="en-US" altLang="zh-CN" sz="1800" dirty="0" err="1"/>
              <a:t>ip</a:t>
            </a:r>
            <a:r>
              <a:rPr lang="en-US" altLang="zh-CN" sz="1800" dirty="0"/>
              <a:t>;      //</a:t>
            </a:r>
            <a:r>
              <a:rPr lang="zh-CN" altLang="en-US" sz="1800" dirty="0">
                <a:solidFill>
                  <a:srgbClr val="0000CC"/>
                </a:solidFill>
              </a:rPr>
              <a:t>强制将一个空指针转换为整型指针</a:t>
            </a:r>
            <a:r>
              <a:rPr lang="zh-CN" altLang="en-US" sz="1800" dirty="0"/>
              <a:t>；</a:t>
            </a:r>
            <a:endParaRPr lang="en-US" altLang="zh-CN" sz="1800" dirty="0"/>
          </a:p>
          <a:p>
            <a:pPr marL="1314450" lvl="2" indent="-457200">
              <a:lnSpc>
                <a:spcPct val="100000"/>
              </a:lnSpc>
              <a:spcBef>
                <a:spcPts val="600"/>
              </a:spcBef>
            </a:pPr>
            <a:r>
              <a:rPr lang="zh-CN" altLang="en-US" sz="1600" dirty="0"/>
              <a:t>利用</a:t>
            </a:r>
            <a:r>
              <a:rPr lang="en-US" altLang="zh-CN" sz="1600" dirty="0"/>
              <a:t>void</a:t>
            </a:r>
            <a:r>
              <a:rPr lang="zh-CN" altLang="en-US" sz="1600" dirty="0"/>
              <a:t>类型指针编写一个</a:t>
            </a:r>
            <a:r>
              <a:rPr lang="zh-CN" altLang="en-US" sz="1600" dirty="0" smtClean="0">
                <a:solidFill>
                  <a:srgbClr val="7030A0"/>
                </a:solidFill>
              </a:rPr>
              <a:t>通用函数</a:t>
            </a:r>
            <a:r>
              <a:rPr lang="zh-CN" altLang="en-US" sz="1600" dirty="0" smtClean="0"/>
              <a:t>；</a:t>
            </a:r>
            <a:endParaRPr lang="en-US" altLang="zh-CN" sz="1600" dirty="0"/>
          </a:p>
          <a:p>
            <a:pPr marL="1314450" lvl="2" indent="-457200">
              <a:lnSpc>
                <a:spcPct val="100000"/>
              </a:lnSpc>
              <a:spcBef>
                <a:spcPts val="600"/>
              </a:spcBef>
            </a:pPr>
            <a:r>
              <a:rPr lang="zh-CN" altLang="en-US" sz="1600" dirty="0" smtClean="0"/>
              <a:t>调用函数时</a:t>
            </a:r>
            <a:r>
              <a:rPr lang="zh-CN" altLang="en-US" sz="1600" dirty="0"/>
              <a:t>根据实际情况进行强制类型转换；</a:t>
            </a:r>
            <a:endParaRPr lang="en-US" altLang="zh-CN" sz="1600" dirty="0"/>
          </a:p>
          <a:p>
            <a:pPr marL="457200" indent="-457200">
              <a:buFont typeface="Wingdings" panose="05000000000000000000" pitchFamily="2" charset="2"/>
              <a:buChar char="l"/>
            </a:pPr>
            <a:endParaRPr kumimoji="1" lang="zh-CN" altLang="en-US" b="1" dirty="0">
              <a:solidFill>
                <a:srgbClr val="000099"/>
              </a:solidFill>
              <a:latin typeface="楷体_GB2312" pitchFamily="49" charset="-122"/>
              <a:ea typeface="楷体_GB2312" pitchFamily="49" charset="-122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29094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3.2.1 </a:t>
            </a:r>
            <a:r>
              <a:rPr lang="zh-CN" altLang="en-US" dirty="0"/>
              <a:t>变量的基本概念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dirty="0" smtClean="0">
                <a:solidFill>
                  <a:srgbClr val="08080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程序运行过程中，经过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操作其值允许改变</a:t>
            </a:r>
            <a:r>
              <a:rPr lang="zh-CN" altLang="en-US" sz="2000" dirty="0">
                <a:solidFill>
                  <a:srgbClr val="08080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和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可以改变的量</a:t>
            </a:r>
            <a:r>
              <a:rPr lang="zh-CN" altLang="en-US" sz="2000" dirty="0">
                <a:solidFill>
                  <a:srgbClr val="08080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称之为</a:t>
            </a:r>
            <a:r>
              <a:rPr lang="zh-CN" altLang="en-US" sz="2000" b="1" dirty="0">
                <a:solidFill>
                  <a:srgbClr val="0303D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变量</a:t>
            </a:r>
            <a:r>
              <a:rPr lang="en-US" altLang="zh-CN" sz="2000" b="1" dirty="0">
                <a:solidFill>
                  <a:srgbClr val="0303D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b="1" u="sng" dirty="0">
                <a:solidFill>
                  <a:srgbClr val="00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变量（包括常量）的命名规则，Ｃ语言规定：</a:t>
            </a:r>
            <a:endParaRPr lang="en-US" altLang="zh-CN" sz="2000" b="1" u="sng" dirty="0">
              <a:solidFill>
                <a:srgbClr val="0066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71550" lvl="1">
              <a:buFont typeface="Wingdings" panose="05000000000000000000" pitchFamily="2" charset="2"/>
              <a:buChar char="n"/>
            </a:pPr>
            <a:r>
              <a:rPr lang="zh-CN" altLang="en-US" sz="1800" dirty="0">
                <a:solidFill>
                  <a:srgbClr val="0303D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标识符（包括变量）只能由</a:t>
            </a:r>
            <a:r>
              <a:rPr lang="zh-CN" altLang="en-US" sz="18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字母</a:t>
            </a:r>
            <a:r>
              <a:rPr lang="zh-CN" altLang="en-US" sz="1800" dirty="0">
                <a:solidFill>
                  <a:srgbClr val="0303D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zh-CN" altLang="en-US" sz="18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数字</a:t>
            </a:r>
            <a:r>
              <a:rPr lang="zh-CN" altLang="en-US" sz="1800" dirty="0">
                <a:solidFill>
                  <a:srgbClr val="0303D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和</a:t>
            </a:r>
            <a:r>
              <a:rPr lang="zh-CN" altLang="en-US" sz="18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下划线</a:t>
            </a:r>
            <a:r>
              <a:rPr lang="zh-CN" altLang="en-US" sz="1800" dirty="0">
                <a:solidFill>
                  <a:srgbClr val="0303D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三种字符组成</a:t>
            </a:r>
            <a:r>
              <a:rPr lang="en-US" altLang="zh-CN" sz="1800" dirty="0">
                <a:solidFill>
                  <a:srgbClr val="0303D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971550" lvl="1">
              <a:buFont typeface="Wingdings" panose="05000000000000000000" pitchFamily="2" charset="2"/>
              <a:buChar char="n"/>
            </a:pPr>
            <a:r>
              <a:rPr lang="zh-CN" altLang="en-US" sz="1800" dirty="0">
                <a:solidFill>
                  <a:srgbClr val="0303D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且</a:t>
            </a:r>
            <a:r>
              <a:rPr lang="zh-CN" altLang="en-US" sz="1800" b="1" u="sng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第一个字符</a:t>
            </a:r>
            <a:r>
              <a:rPr lang="zh-CN" altLang="en-US" sz="1800" dirty="0">
                <a:solidFill>
                  <a:srgbClr val="0303D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必须为</a:t>
            </a:r>
            <a:r>
              <a:rPr lang="zh-CN" altLang="en-US" sz="18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字母</a:t>
            </a:r>
            <a:r>
              <a:rPr lang="zh-CN" altLang="en-US" sz="1800" dirty="0">
                <a:solidFill>
                  <a:srgbClr val="0303D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或</a:t>
            </a:r>
            <a:r>
              <a:rPr lang="zh-CN" altLang="en-US" sz="18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下划线</a:t>
            </a:r>
            <a:r>
              <a:rPr lang="en-US" altLang="zh-CN" sz="18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971550" lvl="1">
              <a:buFont typeface="Wingdings" panose="05000000000000000000" pitchFamily="2" charset="2"/>
              <a:buChar char="n"/>
            </a:pPr>
            <a:r>
              <a:rPr lang="zh-CN" altLang="en-US" sz="1800" dirty="0">
                <a:solidFill>
                  <a:srgbClr val="0303D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不得与</a:t>
            </a:r>
            <a:r>
              <a:rPr lang="en-US" altLang="zh-CN" sz="1800" dirty="0" smtClean="0">
                <a:solidFill>
                  <a:srgbClr val="0303D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zh-CN" altLang="en-US" sz="1800" dirty="0" smtClean="0">
                <a:solidFill>
                  <a:srgbClr val="0303D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所</a:t>
            </a:r>
            <a:r>
              <a:rPr lang="zh-CN" altLang="en-US" sz="1800" dirty="0">
                <a:solidFill>
                  <a:srgbClr val="0303D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保留的</a:t>
            </a:r>
            <a:r>
              <a:rPr lang="zh-CN" altLang="en-US" sz="18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关键字</a:t>
            </a:r>
            <a:r>
              <a:rPr lang="zh-CN" altLang="en-US" sz="18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重名</a:t>
            </a:r>
            <a:r>
              <a:rPr lang="en-US" altLang="zh-CN" sz="1800" dirty="0">
                <a:solidFill>
                  <a:srgbClr val="0303D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971550" lvl="1">
              <a:buFont typeface="Wingdings" panose="05000000000000000000" pitchFamily="2" charset="2"/>
              <a:buChar char="n"/>
            </a:pPr>
            <a:r>
              <a:rPr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考察如下的变量命名</a:t>
            </a:r>
            <a:endParaRPr lang="en-US" altLang="zh-C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314450" lvl="2" indent="-285750">
              <a:buFont typeface="Wingdings" panose="05000000000000000000" pitchFamily="2" charset="2"/>
              <a:buChar char="ü"/>
            </a:pP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sum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_total, month, </a:t>
            </a:r>
            <a:r>
              <a:rPr lang="en-US" altLang="zh-C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Student_name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zh-CN" altLang="zh-CN" sz="16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 2" pitchFamily="18" charset="2"/>
              </a:rPr>
              <a:t>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 2" pitchFamily="18" charset="2"/>
              </a:rPr>
              <a:t>，是合法的变量名</a:t>
            </a:r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  <a:sym typeface="Wingdings 2" pitchFamily="18" charset="2"/>
            </a:endParaRPr>
          </a:p>
          <a:p>
            <a:pPr marL="1314450" lvl="2" indent="-285750">
              <a:buFont typeface="Wingdings" panose="05000000000000000000" pitchFamily="2" charset="2"/>
              <a:buChar char="ü"/>
            </a:pP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lotus_1_2_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３，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BASIC,  </a:t>
            </a:r>
            <a:r>
              <a:rPr lang="en-US" altLang="zh-C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li_ling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</a:t>
            </a:r>
            <a:r>
              <a:rPr lang="zh-CN" altLang="zh-CN" sz="16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 2" pitchFamily="18" charset="2"/>
              </a:rPr>
              <a:t>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 2" pitchFamily="18" charset="2"/>
              </a:rPr>
              <a:t>，是合法的变量名</a:t>
            </a:r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  <a:sym typeface="Wingdings 2" pitchFamily="18" charset="2"/>
            </a:endParaRPr>
          </a:p>
          <a:p>
            <a:pPr marL="1314450" lvl="2" indent="-285750">
              <a:buFont typeface="Wingdings" panose="05000000000000000000" pitchFamily="2" charset="2"/>
              <a:buChar char="ü"/>
            </a:pP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M.D.John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 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￥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123,   3D64,  a&gt;b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float  </a:t>
            </a:r>
            <a:r>
              <a:rPr lang="zh-CN" altLang="zh-CN" sz="1600" b="1" dirty="0">
                <a:solidFill>
                  <a:srgbClr val="FF0066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 2" pitchFamily="18" charset="2"/>
              </a:rPr>
              <a:t></a:t>
            </a:r>
            <a:r>
              <a:rPr lang="zh-CN" altLang="en-US" sz="1600" b="1" dirty="0">
                <a:solidFill>
                  <a:srgbClr val="FF0066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 2" pitchFamily="18" charset="2"/>
              </a:rPr>
              <a:t>，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 2" pitchFamily="18" charset="2"/>
              </a:rPr>
              <a:t>是不合法的变量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  <a:sym typeface="Monotype Sorts" pitchFamily="2" charset="2"/>
              </a:rPr>
              <a:t>名</a:t>
            </a:r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  <a:sym typeface="Monotype Sorts" pitchFamily="2" charset="2"/>
            </a:endParaRPr>
          </a:p>
          <a:p>
            <a:pPr marL="971550" lvl="1">
              <a:buFont typeface="Wingdings" panose="05000000000000000000" pitchFamily="2" charset="2"/>
              <a:buChar char="n"/>
            </a:pPr>
            <a:r>
              <a:rPr lang="en-US" altLang="zh-CN" sz="1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zh-CN" altLang="en-US" sz="1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语言中，编译程序对字符的</a:t>
            </a:r>
            <a:r>
              <a:rPr lang="zh-CN" altLang="en-US" sz="1800" b="1" u="sng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大小写敏感</a:t>
            </a:r>
            <a:r>
              <a:rPr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1800" dirty="0">
                <a:solidFill>
                  <a:srgbClr val="0303D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case-sensitive</a:t>
            </a:r>
            <a:r>
              <a:rPr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endParaRPr lang="en-US" altLang="zh-C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314450" lvl="2" indent="-285750">
              <a:buFont typeface="Wingdings" panose="05000000000000000000" pitchFamily="2" charset="2"/>
              <a:buChar char="ü"/>
            </a:pP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如：</a:t>
            </a:r>
            <a:r>
              <a:rPr lang="en-US" altLang="zh-CN" sz="1600" dirty="0" err="1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pplePrice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与</a:t>
            </a:r>
            <a:r>
              <a:rPr lang="en-US" altLang="zh-CN" sz="1600" dirty="0" err="1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pplePrice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是两个不同的变量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1314450" lvl="2" indent="-285750">
              <a:buFont typeface="Wingdings" panose="05000000000000000000" pitchFamily="2" charset="2"/>
              <a:buChar char="ü"/>
            </a:pP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取整数绝对值函数</a:t>
            </a:r>
            <a:r>
              <a:rPr lang="en-US" altLang="zh-CN" sz="1600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bs()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不能写成</a:t>
            </a:r>
            <a:r>
              <a:rPr lang="en-US" altLang="zh-CN" sz="1600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bs();</a:t>
            </a:r>
          </a:p>
          <a:p>
            <a:pPr marL="971550" lvl="1">
              <a:buFont typeface="Wingdings" panose="05000000000000000000" pitchFamily="2" charset="2"/>
              <a:buChar char="n"/>
            </a:pPr>
            <a:r>
              <a:rPr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  <a:sym typeface="Arial" panose="020B0604020202020204" pitchFamily="34" charset="0"/>
              </a:rPr>
              <a:t>按照程序设计规范，声明变量名和其它标识符时，应注意</a:t>
            </a:r>
            <a:r>
              <a:rPr lang="zh-CN" alt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Arial" panose="020B0604020202020204" pitchFamily="34" charset="0"/>
              </a:rPr>
              <a:t>做到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Arial" panose="020B0604020202020204" pitchFamily="34" charset="0"/>
              </a:rPr>
              <a:t>"</a:t>
            </a:r>
            <a:r>
              <a:rPr lang="zh-CN" altLang="en-US" sz="18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 panose="020B0604020202020204" pitchFamily="34" charset="0"/>
              </a:rPr>
              <a:t>见</a:t>
            </a:r>
            <a:r>
              <a:rPr lang="zh-CN" altLang="en-US" sz="1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 panose="020B0604020202020204" pitchFamily="34" charset="0"/>
              </a:rPr>
              <a:t>名知</a:t>
            </a:r>
            <a:r>
              <a:rPr lang="zh-CN" altLang="en-US" sz="18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 panose="020B0604020202020204" pitchFamily="34" charset="0"/>
              </a:rPr>
              <a:t>意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Arial" panose="020B0604020202020204" pitchFamily="34" charset="0"/>
              </a:rPr>
              <a:t>"</a:t>
            </a:r>
            <a:r>
              <a:rPr lang="zh-CN" alt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Arial" panose="020B0604020202020204" pitchFamily="34" charset="0"/>
              </a:rPr>
              <a:t>，</a:t>
            </a:r>
            <a:r>
              <a:rPr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  <a:sym typeface="Arial" panose="020B0604020202020204" pitchFamily="34" charset="0"/>
              </a:rPr>
              <a:t>即选有含意的英文单词  （或其缩写）作标识符</a:t>
            </a:r>
            <a:endParaRPr lang="en-US" altLang="zh-CN" sz="1800" dirty="0">
              <a:latin typeface="Times New Roman" panose="02020603050405020304" pitchFamily="18" charset="0"/>
              <a:cs typeface="Times New Roman" panose="02020603050405020304" pitchFamily="18" charset="0"/>
              <a:sym typeface="Arial" panose="020B0604020202020204" pitchFamily="34" charset="0"/>
            </a:endParaRPr>
          </a:p>
          <a:p>
            <a:pPr marL="1314450" lvl="2" indent="-285750">
              <a:buFont typeface="Wingdings" panose="05000000000000000000" pitchFamily="2" charset="2"/>
              <a:buChar char="ü"/>
            </a:pPr>
            <a:r>
              <a:rPr lang="zh-CN" altLang="en-US" sz="1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如苹果单价可定义为 </a:t>
            </a:r>
            <a:r>
              <a:rPr lang="en-US" altLang="zh-CN" sz="1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float </a:t>
            </a:r>
            <a:r>
              <a:rPr lang="en-US" altLang="zh-CN" sz="1600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ApplePrice</a:t>
            </a:r>
            <a:r>
              <a:rPr lang="zh-CN" altLang="en-US" sz="1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</a:p>
          <a:p>
            <a:pPr marL="971550" lvl="1">
              <a:buFont typeface="Wingdings" panose="05000000000000000000" pitchFamily="2" charset="2"/>
              <a:buChar char="n"/>
            </a:pPr>
            <a:endParaRPr lang="en-US" altLang="zh-CN" sz="1800" b="1" dirty="0">
              <a:solidFill>
                <a:srgbClr val="7030A0"/>
              </a:solidFill>
              <a:latin typeface="+mn-ea"/>
            </a:endParaRPr>
          </a:p>
        </p:txBody>
      </p:sp>
      <p:sp>
        <p:nvSpPr>
          <p:cNvPr id="4" name="圆角矩形标注 3"/>
          <p:cNvSpPr/>
          <p:nvPr/>
        </p:nvSpPr>
        <p:spPr bwMode="auto">
          <a:xfrm>
            <a:off x="5308774" y="2443942"/>
            <a:ext cx="3344775" cy="1072342"/>
          </a:xfrm>
          <a:prstGeom prst="wedgeRoundRectCallout">
            <a:avLst>
              <a:gd name="adj1" fmla="val -20833"/>
              <a:gd name="adj2" fmla="val 33553"/>
              <a:gd name="adj3" fmla="val 16667"/>
            </a:avLst>
          </a:prstGeom>
          <a:solidFill>
            <a:srgbClr val="FFC000"/>
          </a:solidFill>
          <a:ln w="9525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zh-CN" altLang="en-US" sz="14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ea typeface="宋体" panose="02010600030101010101" pitchFamily="2" charset="-122"/>
              </a:rPr>
              <a:t>声明变量的</a:t>
            </a:r>
            <a:r>
              <a:rPr kumimoji="0" lang="zh-CN" altLang="en-US" sz="1400" b="1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ea typeface="宋体" panose="02010600030101010101" pitchFamily="2" charset="-122"/>
              </a:rPr>
              <a:t>匈牙利表示法</a:t>
            </a:r>
            <a:r>
              <a:rPr kumimoji="0" lang="zh-CN" altLang="en-US" sz="14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ea typeface="宋体" panose="02010600030101010101" pitchFamily="2" charset="-122"/>
              </a:rPr>
              <a:t>：</a:t>
            </a:r>
            <a:endParaRPr kumimoji="0" lang="en-US" altLang="zh-CN" sz="1400" b="0" i="0" u="none" strike="noStrike" cap="none" normalizeH="0" baseline="0" dirty="0" smtClean="0">
              <a:ln>
                <a:noFill/>
              </a:ln>
              <a:solidFill>
                <a:srgbClr val="080808"/>
              </a:solidFill>
              <a:effectLst/>
              <a:ea typeface="宋体" panose="02010600030101010101" pitchFamily="2" charset="-122"/>
            </a:endParaRPr>
          </a:p>
          <a:p>
            <a:r>
              <a:rPr lang="zh-CN" altLang="en-US" sz="1400" dirty="0">
                <a:solidFill>
                  <a:srgbClr val="080808"/>
                </a:solidFill>
                <a:ea typeface="宋体" panose="02010600030101010101" pitchFamily="2" charset="-122"/>
              </a:rPr>
              <a:t>变量</a:t>
            </a:r>
            <a:r>
              <a:rPr lang="zh-CN" altLang="en-US" sz="1400" dirty="0" smtClean="0">
                <a:solidFill>
                  <a:srgbClr val="080808"/>
                </a:solidFill>
                <a:ea typeface="宋体" panose="02010600030101010101" pitchFamily="2" charset="-122"/>
              </a:rPr>
              <a:t>名之前加上数据类型</a:t>
            </a:r>
            <a:r>
              <a:rPr lang="zh-CN" altLang="en-US" sz="1400" dirty="0">
                <a:solidFill>
                  <a:srgbClr val="080808"/>
                </a:solidFill>
                <a:ea typeface="宋体" panose="02010600030101010101" pitchFamily="2" charset="-122"/>
              </a:rPr>
              <a:t>的首字母的</a:t>
            </a:r>
            <a:r>
              <a:rPr lang="zh-CN" altLang="en-US" sz="1400" dirty="0" smtClean="0">
                <a:solidFill>
                  <a:srgbClr val="080808"/>
                </a:solidFill>
                <a:ea typeface="宋体" panose="02010600030101010101" pitchFamily="2" charset="-122"/>
              </a:rPr>
              <a:t>小写，以明示该数据类型。如</a:t>
            </a:r>
            <a:endParaRPr lang="en-US" altLang="zh-CN" sz="1400" dirty="0" smtClean="0">
              <a:solidFill>
                <a:srgbClr val="080808"/>
              </a:solidFill>
              <a:ea typeface="宋体" panose="02010600030101010101" pitchFamily="2" charset="-122"/>
            </a:endParaRPr>
          </a:p>
          <a:p>
            <a:r>
              <a:rPr lang="en-US" altLang="zh-CN" sz="1400" dirty="0" err="1" smtClean="0">
                <a:solidFill>
                  <a:srgbClr val="080808"/>
                </a:solidFill>
                <a:ea typeface="宋体" panose="02010600030101010101" pitchFamily="2" charset="-122"/>
              </a:rPr>
              <a:t>i</a:t>
            </a:r>
            <a:r>
              <a:rPr kumimoji="0" lang="en-US" altLang="zh-CN" sz="14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ea typeface="宋体" panose="02010600030101010101" pitchFamily="2" charset="-122"/>
              </a:rPr>
              <a:t>nt</a:t>
            </a:r>
            <a:r>
              <a:rPr kumimoji="0" lang="en-US" altLang="zh-CN" sz="14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ea typeface="宋体" panose="02010600030101010101" pitchFamily="2" charset="-122"/>
              </a:rPr>
              <a:t>  </a:t>
            </a:r>
            <a:r>
              <a:rPr kumimoji="0" lang="en-US" altLang="zh-CN" sz="14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ea typeface="宋体" panose="02010600030101010101" pitchFamily="2" charset="-122"/>
              </a:rPr>
              <a:t>iAge</a:t>
            </a:r>
            <a:r>
              <a:rPr kumimoji="0" lang="en-US" altLang="zh-CN" sz="14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ea typeface="宋体" panose="02010600030101010101" pitchFamily="2" charset="-122"/>
              </a:rPr>
              <a:t>; </a:t>
            </a:r>
            <a:r>
              <a:rPr lang="en-US" altLang="zh-CN" sz="1400" dirty="0">
                <a:solidFill>
                  <a:srgbClr val="080808"/>
                </a:solidFill>
                <a:ea typeface="宋体" panose="02010600030101010101" pitchFamily="2" charset="-122"/>
              </a:rPr>
              <a:t>float  </a:t>
            </a:r>
            <a:r>
              <a:rPr lang="en-US" altLang="zh-CN" sz="1400" dirty="0" err="1" smtClean="0">
                <a:solidFill>
                  <a:srgbClr val="080808"/>
                </a:solidFill>
                <a:ea typeface="宋体" panose="02010600030101010101" pitchFamily="2" charset="-122"/>
              </a:rPr>
              <a:t>fApplePrice</a:t>
            </a:r>
            <a:r>
              <a:rPr lang="en-US" altLang="zh-CN" sz="1400" dirty="0" smtClean="0">
                <a:solidFill>
                  <a:srgbClr val="080808"/>
                </a:solidFill>
                <a:ea typeface="宋体" panose="02010600030101010101" pitchFamily="2" charset="-122"/>
              </a:rPr>
              <a:t>;</a:t>
            </a:r>
            <a:endParaRPr kumimoji="0" lang="zh-CN" altLang="en-US" sz="1400" b="0" i="0" u="none" strike="noStrike" cap="none" normalizeH="0" baseline="0" dirty="0" smtClean="0">
              <a:ln>
                <a:noFill/>
              </a:ln>
              <a:solidFill>
                <a:srgbClr val="080808"/>
              </a:solidFill>
              <a:effectLst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61908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rgbClr val="C00000"/>
                </a:solidFill>
              </a:rPr>
              <a:t>指针的强制类型转换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512" y="969264"/>
            <a:ext cx="6734175" cy="531063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7803" y="433086"/>
            <a:ext cx="3547872" cy="2575289"/>
          </a:xfrm>
          <a:prstGeom prst="rect">
            <a:avLst/>
          </a:prstGeom>
        </p:spPr>
      </p:pic>
      <p:graphicFrame>
        <p:nvGraphicFramePr>
          <p:cNvPr id="6" name="表格 5"/>
          <p:cNvGraphicFramePr>
            <a:graphicFrameLocks noGrp="1"/>
          </p:cNvGraphicFramePr>
          <p:nvPr/>
        </p:nvGraphicFramePr>
        <p:xfrm>
          <a:off x="374905" y="2404871"/>
          <a:ext cx="1682144" cy="213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1281">
                  <a:extLst>
                    <a:ext uri="{9D8B030D-6E8A-4147-A177-3AD203B41FA5}">
                      <a16:colId xmlns:a16="http://schemas.microsoft.com/office/drawing/2014/main" val="1621741432"/>
                    </a:ext>
                  </a:extLst>
                </a:gridCol>
                <a:gridCol w="611989">
                  <a:extLst>
                    <a:ext uri="{9D8B030D-6E8A-4147-A177-3AD203B41FA5}">
                      <a16:colId xmlns:a16="http://schemas.microsoft.com/office/drawing/2014/main" val="2741349269"/>
                    </a:ext>
                  </a:extLst>
                </a:gridCol>
                <a:gridCol w="258874">
                  <a:extLst>
                    <a:ext uri="{9D8B030D-6E8A-4147-A177-3AD203B41FA5}">
                      <a16:colId xmlns:a16="http://schemas.microsoft.com/office/drawing/2014/main" val="2774784421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r>
                        <a:rPr lang="zh-CN" altLang="en-US" sz="1400" dirty="0" smtClean="0">
                          <a:solidFill>
                            <a:srgbClr val="000000"/>
                          </a:solidFill>
                        </a:rPr>
                        <a:t>地址</a:t>
                      </a:r>
                      <a:endParaRPr lang="zh-CN" alt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>
                          <a:solidFill>
                            <a:srgbClr val="000000"/>
                          </a:solidFill>
                        </a:rPr>
                        <a:t>内容</a:t>
                      </a:r>
                      <a:endParaRPr lang="zh-CN" alt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911519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endParaRPr lang="zh-CN" alt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079750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r>
                        <a:rPr lang="en-US" altLang="zh-CN" sz="1400" dirty="0" smtClean="0">
                          <a:solidFill>
                            <a:srgbClr val="000000"/>
                          </a:solidFill>
                        </a:rPr>
                        <a:t>6487572</a:t>
                      </a:r>
                      <a:endParaRPr lang="zh-CN" alt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solidFill>
                            <a:srgbClr val="000000"/>
                          </a:solidFill>
                        </a:rPr>
                        <a:t>78</a:t>
                      </a:r>
                      <a:endParaRPr lang="zh-CN" alt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>
                          <a:solidFill>
                            <a:srgbClr val="000000"/>
                          </a:solidFill>
                        </a:rPr>
                        <a:t>a</a:t>
                      </a:r>
                      <a:endParaRPr lang="zh-CN" alt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309571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r>
                        <a:rPr lang="en-US" altLang="zh-CN" sz="1400" dirty="0" smtClean="0">
                          <a:solidFill>
                            <a:srgbClr val="000000"/>
                          </a:solidFill>
                        </a:rPr>
                        <a:t>6487573</a:t>
                      </a:r>
                      <a:endParaRPr lang="zh-CN" alt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solidFill>
                            <a:srgbClr val="000000"/>
                          </a:solidFill>
                        </a:rPr>
                        <a:t>56</a:t>
                      </a:r>
                      <a:endParaRPr lang="zh-CN" alt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5879380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r>
                        <a:rPr lang="en-US" altLang="zh-CN" sz="1400" dirty="0" smtClean="0">
                          <a:solidFill>
                            <a:srgbClr val="000000"/>
                          </a:solidFill>
                        </a:rPr>
                        <a:t>6487574</a:t>
                      </a:r>
                      <a:endParaRPr lang="zh-CN" alt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solidFill>
                            <a:srgbClr val="000000"/>
                          </a:solidFill>
                        </a:rPr>
                        <a:t>34</a:t>
                      </a:r>
                      <a:endParaRPr lang="zh-CN" alt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064592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r>
                        <a:rPr lang="en-US" altLang="zh-CN" sz="1400" dirty="0" smtClean="0">
                          <a:solidFill>
                            <a:srgbClr val="000000"/>
                          </a:solidFill>
                        </a:rPr>
                        <a:t>6487575</a:t>
                      </a:r>
                      <a:endParaRPr lang="zh-CN" alt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solidFill>
                            <a:srgbClr val="000000"/>
                          </a:solidFill>
                        </a:rPr>
                        <a:t>12</a:t>
                      </a:r>
                      <a:endParaRPr lang="zh-CN" alt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9336436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endParaRPr lang="zh-CN" alt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rgbClr val="08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2212800"/>
                  </a:ext>
                </a:extLst>
              </a:tr>
            </a:tbl>
          </a:graphicData>
        </a:graphic>
      </p:graphicFrame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13682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指针变量的强制类型转换：比较</a:t>
            </a:r>
            <a:r>
              <a:rPr lang="en-US" altLang="zh-CN" dirty="0"/>
              <a:t>+1</a:t>
            </a:r>
            <a:r>
              <a:rPr lang="zh-CN" altLang="en-US" dirty="0"/>
              <a:t>与</a:t>
            </a:r>
            <a:r>
              <a:rPr lang="en-US" altLang="zh-CN" dirty="0"/>
              <a:t>+1.0</a:t>
            </a:r>
            <a:r>
              <a:rPr lang="zh-CN" altLang="en-US" dirty="0"/>
              <a:t>的机器数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600"/>
              </a:spcBef>
              <a:buNone/>
            </a:pPr>
            <a:r>
              <a:rPr lang="en-US" altLang="zh-CN" sz="1600" dirty="0">
                <a:solidFill>
                  <a:srgbClr val="080808"/>
                </a:solidFill>
              </a:rPr>
              <a:t>#include &lt;</a:t>
            </a:r>
            <a:r>
              <a:rPr lang="en-US" altLang="zh-CN" sz="1600" dirty="0" err="1">
                <a:solidFill>
                  <a:srgbClr val="080808"/>
                </a:solidFill>
              </a:rPr>
              <a:t>stdio.h</a:t>
            </a:r>
            <a:r>
              <a:rPr lang="en-US" altLang="zh-CN" sz="1600" dirty="0">
                <a:solidFill>
                  <a:srgbClr val="080808"/>
                </a:solidFill>
              </a:rPr>
              <a:t>&gt;</a:t>
            </a:r>
            <a:br>
              <a:rPr lang="en-US" altLang="zh-CN" sz="1600" dirty="0">
                <a:solidFill>
                  <a:srgbClr val="080808"/>
                </a:solidFill>
              </a:rPr>
            </a:br>
            <a:r>
              <a:rPr lang="en-US" altLang="zh-CN" sz="1600" dirty="0" err="1">
                <a:solidFill>
                  <a:srgbClr val="080808"/>
                </a:solidFill>
              </a:rPr>
              <a:t>int</a:t>
            </a:r>
            <a:r>
              <a:rPr lang="en-US" altLang="zh-CN" sz="1600" dirty="0">
                <a:solidFill>
                  <a:srgbClr val="080808"/>
                </a:solidFill>
              </a:rPr>
              <a:t>  main</a:t>
            </a:r>
            <a:r>
              <a:rPr lang="zh-CN" altLang="en-US" sz="1600" dirty="0">
                <a:solidFill>
                  <a:srgbClr val="080808"/>
                </a:solidFill>
              </a:rPr>
              <a:t>（）</a:t>
            </a:r>
            <a:br>
              <a:rPr lang="zh-CN" altLang="en-US" sz="1600" dirty="0">
                <a:solidFill>
                  <a:srgbClr val="080808"/>
                </a:solidFill>
              </a:rPr>
            </a:br>
            <a:r>
              <a:rPr lang="zh-CN" altLang="en-US" sz="1600" dirty="0">
                <a:solidFill>
                  <a:srgbClr val="080808"/>
                </a:solidFill>
              </a:rPr>
              <a:t> </a:t>
            </a:r>
            <a:r>
              <a:rPr lang="en-US" altLang="zh-CN" sz="1600" dirty="0">
                <a:solidFill>
                  <a:srgbClr val="080808"/>
                </a:solidFill>
              </a:rPr>
              <a:t>{</a:t>
            </a:r>
            <a:br>
              <a:rPr lang="en-US" altLang="zh-CN" sz="1600" dirty="0">
                <a:solidFill>
                  <a:srgbClr val="080808"/>
                </a:solidFill>
              </a:rPr>
            </a:br>
            <a:r>
              <a:rPr lang="en-US" altLang="zh-CN" sz="1600" dirty="0">
                <a:solidFill>
                  <a:srgbClr val="080808"/>
                </a:solidFill>
              </a:rPr>
              <a:t>   int  n=1;</a:t>
            </a:r>
          </a:p>
          <a:p>
            <a:pPr>
              <a:spcBef>
                <a:spcPts val="600"/>
              </a:spcBef>
              <a:buNone/>
            </a:pPr>
            <a:r>
              <a:rPr lang="en-US" altLang="zh-CN" sz="1600" dirty="0">
                <a:solidFill>
                  <a:srgbClr val="080808"/>
                </a:solidFill>
              </a:rPr>
              <a:t>   </a:t>
            </a:r>
            <a:r>
              <a:rPr lang="en-US" altLang="zh-CN" sz="1600" dirty="0" err="1">
                <a:solidFill>
                  <a:srgbClr val="080808"/>
                </a:solidFill>
              </a:rPr>
              <a:t>printf</a:t>
            </a:r>
            <a:r>
              <a:rPr lang="en-US" altLang="zh-CN" sz="1600" dirty="0" smtClean="0">
                <a:solidFill>
                  <a:srgbClr val="080808"/>
                </a:solidFill>
              </a:rPr>
              <a:t>("n</a:t>
            </a:r>
            <a:r>
              <a:rPr lang="en-US" altLang="zh-CN" sz="1600" dirty="0">
                <a:solidFill>
                  <a:srgbClr val="080808"/>
                </a:solidFill>
              </a:rPr>
              <a:t>=%d, %</a:t>
            </a:r>
            <a:r>
              <a:rPr lang="en-US" altLang="zh-CN" sz="1600" dirty="0" smtClean="0">
                <a:solidFill>
                  <a:srgbClr val="080808"/>
                </a:solidFill>
              </a:rPr>
              <a:t>08X\n",</a:t>
            </a:r>
            <a:r>
              <a:rPr lang="en-US" altLang="zh-CN" sz="1600" dirty="0" err="1">
                <a:solidFill>
                  <a:srgbClr val="080808"/>
                </a:solidFill>
              </a:rPr>
              <a:t>n,n</a:t>
            </a:r>
            <a:r>
              <a:rPr lang="en-US" altLang="zh-CN" sz="1600" dirty="0">
                <a:solidFill>
                  <a:srgbClr val="080808"/>
                </a:solidFill>
              </a:rPr>
              <a:t>);   //</a:t>
            </a:r>
            <a:r>
              <a:rPr lang="zh-CN" altLang="en-US" sz="1600" dirty="0">
                <a:solidFill>
                  <a:srgbClr val="080808"/>
                </a:solidFill>
              </a:rPr>
              <a:t>输出：</a:t>
            </a:r>
            <a:r>
              <a:rPr lang="en-US" altLang="zh-CN" sz="1600" dirty="0">
                <a:solidFill>
                  <a:srgbClr val="080808"/>
                </a:solidFill>
              </a:rPr>
              <a:t>1</a:t>
            </a:r>
            <a:r>
              <a:rPr lang="zh-CN" altLang="en-US" sz="1600" dirty="0">
                <a:solidFill>
                  <a:srgbClr val="080808"/>
                </a:solidFill>
              </a:rPr>
              <a:t>，</a:t>
            </a:r>
            <a:r>
              <a:rPr lang="en-US" altLang="zh-CN" sz="1600" b="1" dirty="0">
                <a:solidFill>
                  <a:srgbClr val="C00000"/>
                </a:solidFill>
              </a:rPr>
              <a:t>00000001</a:t>
            </a:r>
          </a:p>
          <a:p>
            <a:pPr>
              <a:spcBef>
                <a:spcPts val="600"/>
              </a:spcBef>
              <a:buNone/>
            </a:pPr>
            <a:r>
              <a:rPr lang="en-US" altLang="zh-CN" sz="1600" dirty="0">
                <a:solidFill>
                  <a:srgbClr val="080808"/>
                </a:solidFill>
              </a:rPr>
              <a:t>   //</a:t>
            </a:r>
            <a:r>
              <a:rPr lang="zh-CN" altLang="en-US" sz="1600" dirty="0">
                <a:solidFill>
                  <a:srgbClr val="080808"/>
                </a:solidFill>
              </a:rPr>
              <a:t>对于</a:t>
            </a:r>
            <a:r>
              <a:rPr lang="en-US" altLang="zh-CN" sz="1600" dirty="0">
                <a:solidFill>
                  <a:srgbClr val="FF0000"/>
                </a:solidFill>
              </a:rPr>
              <a:t>%o</a:t>
            </a:r>
            <a:r>
              <a:rPr lang="zh-CN" altLang="en-US" sz="1600" dirty="0">
                <a:solidFill>
                  <a:srgbClr val="FF0000"/>
                </a:solidFill>
              </a:rPr>
              <a:t>与</a:t>
            </a:r>
            <a:r>
              <a:rPr lang="en-US" altLang="zh-CN" sz="1600" dirty="0">
                <a:solidFill>
                  <a:srgbClr val="FF0000"/>
                </a:solidFill>
              </a:rPr>
              <a:t>%X</a:t>
            </a:r>
            <a:r>
              <a:rPr lang="zh-CN" altLang="en-US" sz="1600" dirty="0">
                <a:solidFill>
                  <a:srgbClr val="080808"/>
                </a:solidFill>
              </a:rPr>
              <a:t>，只能用于整数的输出，不能用于浮点数的输出；</a:t>
            </a:r>
            <a:endParaRPr lang="en-US" altLang="zh-CN" sz="1600" dirty="0">
              <a:solidFill>
                <a:srgbClr val="080808"/>
              </a:solidFill>
            </a:endParaRPr>
          </a:p>
          <a:p>
            <a:pPr>
              <a:spcBef>
                <a:spcPts val="600"/>
              </a:spcBef>
              <a:buNone/>
            </a:pPr>
            <a:r>
              <a:rPr lang="en-US" altLang="zh-CN" sz="1600" dirty="0">
                <a:solidFill>
                  <a:srgbClr val="080808"/>
                </a:solidFill>
              </a:rPr>
              <a:t>   //</a:t>
            </a:r>
            <a:r>
              <a:rPr lang="zh-CN" altLang="en-US" sz="1600" b="1" dirty="0">
                <a:solidFill>
                  <a:srgbClr val="006600"/>
                </a:solidFill>
              </a:rPr>
              <a:t>如果要输出浮点数的机内存储形式，需要让系统将浮点数的机器数</a:t>
            </a:r>
            <a:endParaRPr lang="en-US" altLang="zh-CN" sz="1600" b="1" dirty="0">
              <a:solidFill>
                <a:srgbClr val="006600"/>
              </a:solidFill>
            </a:endParaRPr>
          </a:p>
          <a:p>
            <a:pPr>
              <a:spcBef>
                <a:spcPts val="600"/>
              </a:spcBef>
              <a:buNone/>
            </a:pPr>
            <a:r>
              <a:rPr lang="en-US" altLang="zh-CN" sz="1600" b="1" dirty="0">
                <a:solidFill>
                  <a:srgbClr val="006600"/>
                </a:solidFill>
              </a:rPr>
              <a:t>   //</a:t>
            </a:r>
            <a:r>
              <a:rPr lang="zh-CN" altLang="en-US" sz="1600" b="1" dirty="0">
                <a:solidFill>
                  <a:srgbClr val="006600"/>
                </a:solidFill>
              </a:rPr>
              <a:t>按整数的机器数解释；</a:t>
            </a:r>
            <a:endParaRPr lang="en-US" altLang="zh-CN" sz="1600" b="1" dirty="0">
              <a:solidFill>
                <a:srgbClr val="006600"/>
              </a:solidFill>
            </a:endParaRPr>
          </a:p>
          <a:p>
            <a:pPr>
              <a:spcBef>
                <a:spcPts val="600"/>
              </a:spcBef>
              <a:buNone/>
            </a:pPr>
            <a:r>
              <a:rPr lang="en-US" altLang="zh-CN" sz="1600" dirty="0">
                <a:solidFill>
                  <a:srgbClr val="080808"/>
                </a:solidFill>
              </a:rPr>
              <a:t>   float f = 1.0;</a:t>
            </a:r>
          </a:p>
          <a:p>
            <a:pPr>
              <a:spcBef>
                <a:spcPts val="600"/>
              </a:spcBef>
              <a:buNone/>
            </a:pPr>
            <a:r>
              <a:rPr lang="en-US" altLang="zh-CN" sz="1600" dirty="0">
                <a:solidFill>
                  <a:srgbClr val="080808"/>
                </a:solidFill>
              </a:rPr>
              <a:t>   </a:t>
            </a:r>
            <a:r>
              <a:rPr lang="en-US" altLang="zh-CN" sz="1600" dirty="0" err="1">
                <a:solidFill>
                  <a:srgbClr val="080808"/>
                </a:solidFill>
              </a:rPr>
              <a:t>printf</a:t>
            </a:r>
            <a:r>
              <a:rPr lang="en-US" altLang="zh-CN" sz="1600" dirty="0" smtClean="0">
                <a:solidFill>
                  <a:srgbClr val="080808"/>
                </a:solidFill>
              </a:rPr>
              <a:t>("f</a:t>
            </a:r>
            <a:r>
              <a:rPr lang="en-US" altLang="zh-CN" sz="1600" dirty="0">
                <a:solidFill>
                  <a:srgbClr val="080808"/>
                </a:solidFill>
              </a:rPr>
              <a:t>=%f, %</a:t>
            </a:r>
            <a:r>
              <a:rPr lang="en-US" altLang="zh-CN" sz="1600" dirty="0" smtClean="0">
                <a:solidFill>
                  <a:srgbClr val="080808"/>
                </a:solidFill>
              </a:rPr>
              <a:t>e\n",</a:t>
            </a:r>
            <a:r>
              <a:rPr lang="en-US" altLang="zh-CN" sz="1600" dirty="0" err="1">
                <a:solidFill>
                  <a:srgbClr val="080808"/>
                </a:solidFill>
              </a:rPr>
              <a:t>f,f</a:t>
            </a:r>
            <a:r>
              <a:rPr lang="en-US" altLang="zh-CN" sz="1600" dirty="0">
                <a:solidFill>
                  <a:srgbClr val="080808"/>
                </a:solidFill>
              </a:rPr>
              <a:t>);               //</a:t>
            </a:r>
            <a:r>
              <a:rPr lang="zh-CN" altLang="en-US" sz="1600" dirty="0">
                <a:solidFill>
                  <a:srgbClr val="080808"/>
                </a:solidFill>
              </a:rPr>
              <a:t>输出：</a:t>
            </a:r>
            <a:r>
              <a:rPr lang="en-US" altLang="zh-CN" sz="1600" dirty="0">
                <a:solidFill>
                  <a:srgbClr val="C00000"/>
                </a:solidFill>
              </a:rPr>
              <a:t>1.000000, 1.000000e+000</a:t>
            </a:r>
          </a:p>
          <a:p>
            <a:pPr>
              <a:spcBef>
                <a:spcPts val="600"/>
              </a:spcBef>
              <a:buNone/>
            </a:pPr>
            <a:r>
              <a:rPr lang="en-US" altLang="zh-CN" sz="1600" dirty="0">
                <a:solidFill>
                  <a:srgbClr val="080808"/>
                </a:solidFill>
              </a:rPr>
              <a:t>                                                         //</a:t>
            </a:r>
            <a:r>
              <a:rPr lang="zh-CN" altLang="en-US" sz="1600" dirty="0">
                <a:solidFill>
                  <a:srgbClr val="0000CC"/>
                </a:solidFill>
              </a:rPr>
              <a:t>思考：为什么输出小数点后</a:t>
            </a:r>
            <a:r>
              <a:rPr lang="en-US" altLang="zh-CN" sz="1600" dirty="0">
                <a:solidFill>
                  <a:srgbClr val="0000CC"/>
                </a:solidFill>
              </a:rPr>
              <a:t>6</a:t>
            </a:r>
            <a:r>
              <a:rPr lang="zh-CN" altLang="en-US" sz="1600" dirty="0">
                <a:solidFill>
                  <a:srgbClr val="0000CC"/>
                </a:solidFill>
              </a:rPr>
              <a:t>个</a:t>
            </a:r>
            <a:r>
              <a:rPr lang="en-US" altLang="zh-CN" sz="1600" dirty="0">
                <a:solidFill>
                  <a:srgbClr val="0000CC"/>
                </a:solidFill>
              </a:rPr>
              <a:t>0</a:t>
            </a:r>
          </a:p>
          <a:p>
            <a:pPr>
              <a:spcBef>
                <a:spcPts val="600"/>
              </a:spcBef>
              <a:buNone/>
            </a:pPr>
            <a:r>
              <a:rPr lang="en-US" altLang="zh-CN" sz="1600" dirty="0">
                <a:solidFill>
                  <a:srgbClr val="080808"/>
                </a:solidFill>
              </a:rPr>
              <a:t>   </a:t>
            </a:r>
            <a:r>
              <a:rPr lang="en-US" altLang="zh-CN" sz="1600" b="1" dirty="0">
                <a:solidFill>
                  <a:srgbClr val="080808"/>
                </a:solidFill>
              </a:rPr>
              <a:t>unsigned *pf;</a:t>
            </a:r>
          </a:p>
          <a:p>
            <a:pPr>
              <a:spcBef>
                <a:spcPts val="600"/>
              </a:spcBef>
              <a:buNone/>
            </a:pPr>
            <a:r>
              <a:rPr lang="en-US" altLang="zh-CN" sz="1600" b="1" dirty="0">
                <a:solidFill>
                  <a:srgbClr val="080808"/>
                </a:solidFill>
              </a:rPr>
              <a:t>   pf=(</a:t>
            </a:r>
            <a:r>
              <a:rPr lang="en-US" altLang="zh-CN" sz="1600" b="1" dirty="0">
                <a:solidFill>
                  <a:srgbClr val="FF0000"/>
                </a:solidFill>
              </a:rPr>
              <a:t>unsigned *)&amp;</a:t>
            </a:r>
            <a:r>
              <a:rPr lang="en-US" altLang="zh-CN" sz="1600" b="1" dirty="0">
                <a:solidFill>
                  <a:srgbClr val="080808"/>
                </a:solidFill>
              </a:rPr>
              <a:t>f;   </a:t>
            </a:r>
            <a:r>
              <a:rPr lang="en-US" altLang="zh-CN" sz="1600" b="1" dirty="0" smtClean="0">
                <a:solidFill>
                  <a:srgbClr val="080808"/>
                </a:solidFill>
              </a:rPr>
              <a:t>  </a:t>
            </a:r>
            <a:r>
              <a:rPr lang="en-US" altLang="zh-CN" sz="1600" dirty="0" smtClean="0">
                <a:solidFill>
                  <a:srgbClr val="080808"/>
                </a:solidFill>
              </a:rPr>
              <a:t>//</a:t>
            </a:r>
            <a:r>
              <a:rPr lang="zh-CN" altLang="en-US" sz="1600" dirty="0">
                <a:solidFill>
                  <a:srgbClr val="006600"/>
                </a:solidFill>
              </a:rPr>
              <a:t>按无符号整数理解一个浮点数的存储形式</a:t>
            </a:r>
            <a:endParaRPr lang="en-US" altLang="zh-CN" sz="1600" dirty="0">
              <a:solidFill>
                <a:srgbClr val="006600"/>
              </a:solidFill>
            </a:endParaRPr>
          </a:p>
          <a:p>
            <a:pPr>
              <a:spcBef>
                <a:spcPts val="600"/>
              </a:spcBef>
              <a:buNone/>
            </a:pPr>
            <a:r>
              <a:rPr lang="en-US" altLang="zh-CN" sz="1600" dirty="0">
                <a:solidFill>
                  <a:srgbClr val="080808"/>
                </a:solidFill>
              </a:rPr>
              <a:t>   </a:t>
            </a:r>
            <a:r>
              <a:rPr lang="en-US" altLang="zh-CN" sz="1600" b="1" dirty="0" err="1">
                <a:solidFill>
                  <a:srgbClr val="080808"/>
                </a:solidFill>
              </a:rPr>
              <a:t>printf</a:t>
            </a:r>
            <a:r>
              <a:rPr lang="en-US" altLang="zh-CN" sz="1600" b="1" dirty="0" smtClean="0">
                <a:solidFill>
                  <a:srgbClr val="080808"/>
                </a:solidFill>
              </a:rPr>
              <a:t>("1.0=%X\n",*</a:t>
            </a:r>
            <a:r>
              <a:rPr lang="en-US" altLang="zh-CN" sz="1600" b="1" dirty="0">
                <a:solidFill>
                  <a:srgbClr val="080808"/>
                </a:solidFill>
              </a:rPr>
              <a:t>pf);            </a:t>
            </a:r>
            <a:r>
              <a:rPr lang="en-US" altLang="zh-CN" sz="1600" dirty="0">
                <a:solidFill>
                  <a:srgbClr val="080808"/>
                </a:solidFill>
              </a:rPr>
              <a:t>//</a:t>
            </a:r>
            <a:r>
              <a:rPr lang="zh-CN" altLang="en-US" sz="1600" dirty="0">
                <a:solidFill>
                  <a:srgbClr val="080808"/>
                </a:solidFill>
              </a:rPr>
              <a:t>输出：</a:t>
            </a:r>
            <a:r>
              <a:rPr lang="en-US" altLang="zh-CN" sz="1600" b="1" dirty="0">
                <a:solidFill>
                  <a:srgbClr val="C00000"/>
                </a:solidFill>
              </a:rPr>
              <a:t>3F800000</a:t>
            </a:r>
            <a:r>
              <a:rPr lang="en-US" altLang="zh-CN" sz="1600" dirty="0">
                <a:solidFill>
                  <a:srgbClr val="080808"/>
                </a:solidFill>
              </a:rPr>
              <a:t> </a:t>
            </a:r>
            <a:r>
              <a:rPr lang="zh-CN" altLang="en-US" sz="1600" dirty="0">
                <a:solidFill>
                  <a:srgbClr val="080808"/>
                </a:solidFill>
              </a:rPr>
              <a:t>（真值：</a:t>
            </a:r>
            <a:r>
              <a:rPr lang="en-US" altLang="zh-CN" sz="1600" dirty="0">
                <a:solidFill>
                  <a:srgbClr val="080808"/>
                </a:solidFill>
              </a:rPr>
              <a:t>+1.0*2</a:t>
            </a:r>
            <a:r>
              <a:rPr lang="en-US" altLang="zh-CN" sz="1600" baseline="30000" dirty="0">
                <a:solidFill>
                  <a:srgbClr val="080808"/>
                </a:solidFill>
              </a:rPr>
              <a:t>0</a:t>
            </a:r>
            <a:r>
              <a:rPr lang="zh-CN" altLang="en-US" sz="1600" dirty="0">
                <a:solidFill>
                  <a:srgbClr val="080808"/>
                </a:solidFill>
              </a:rPr>
              <a:t>）</a:t>
            </a:r>
            <a:endParaRPr lang="en-US" altLang="zh-CN" sz="1600" dirty="0">
              <a:solidFill>
                <a:srgbClr val="080808"/>
              </a:solidFill>
            </a:endParaRPr>
          </a:p>
          <a:p>
            <a:pPr>
              <a:spcBef>
                <a:spcPts val="600"/>
              </a:spcBef>
              <a:buNone/>
            </a:pPr>
            <a:r>
              <a:rPr lang="en-US" altLang="zh-CN" sz="1600" dirty="0">
                <a:solidFill>
                  <a:srgbClr val="080808"/>
                </a:solidFill>
              </a:rPr>
              <a:t>                                                         //</a:t>
            </a:r>
            <a:r>
              <a:rPr lang="zh-CN" altLang="en-US" sz="1600" dirty="0">
                <a:solidFill>
                  <a:srgbClr val="0000CC"/>
                </a:solidFill>
              </a:rPr>
              <a:t>按照浮点数的存储格式分析各位的含义</a:t>
            </a:r>
            <a:endParaRPr lang="en-US" altLang="zh-CN" sz="1600" dirty="0">
              <a:solidFill>
                <a:srgbClr val="0000CC"/>
              </a:solidFill>
            </a:endParaRPr>
          </a:p>
          <a:p>
            <a:pPr>
              <a:spcBef>
                <a:spcPts val="600"/>
              </a:spcBef>
              <a:buNone/>
            </a:pPr>
            <a:r>
              <a:rPr lang="en-US" altLang="zh-CN" sz="1600" dirty="0">
                <a:solidFill>
                  <a:srgbClr val="080808"/>
                </a:solidFill>
              </a:rPr>
              <a:t>   </a:t>
            </a:r>
            <a:r>
              <a:rPr lang="en-US" altLang="zh-CN" sz="1600" dirty="0" err="1">
                <a:solidFill>
                  <a:srgbClr val="080808"/>
                </a:solidFill>
              </a:rPr>
              <a:t>rerurn</a:t>
            </a:r>
            <a:r>
              <a:rPr lang="en-US" altLang="zh-CN" sz="1600" dirty="0">
                <a:solidFill>
                  <a:srgbClr val="080808"/>
                </a:solidFill>
              </a:rPr>
              <a:t> 0</a:t>
            </a:r>
            <a:r>
              <a:rPr lang="zh-CN" altLang="en-US" sz="1600" dirty="0">
                <a:solidFill>
                  <a:srgbClr val="080808"/>
                </a:solidFill>
              </a:rPr>
              <a:t>；</a:t>
            </a:r>
            <a:endParaRPr lang="en-US" altLang="zh-CN" sz="1600" dirty="0">
              <a:solidFill>
                <a:srgbClr val="0000CC"/>
              </a:solidFill>
            </a:endParaRPr>
          </a:p>
          <a:p>
            <a:pPr>
              <a:spcBef>
                <a:spcPts val="1200"/>
              </a:spcBef>
              <a:buNone/>
            </a:pPr>
            <a:r>
              <a:rPr lang="zh-CN" altLang="en-US" sz="1600" dirty="0">
                <a:solidFill>
                  <a:srgbClr val="080808"/>
                </a:solidFill>
              </a:rPr>
              <a:t> ｝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4224181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rgbClr val="7030A0"/>
                </a:solidFill>
              </a:rPr>
              <a:t>自学</a:t>
            </a:r>
            <a:r>
              <a:rPr lang="zh-CN" altLang="en-US" dirty="0" smtClean="0"/>
              <a:t>：大端</a:t>
            </a:r>
            <a:r>
              <a:rPr lang="zh-CN" altLang="en-US" dirty="0"/>
              <a:t>、小端存储模式测试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600"/>
              </a:spcBef>
              <a:buNone/>
            </a:pPr>
            <a:r>
              <a:rPr lang="en-US" altLang="zh-CN" sz="1600" dirty="0">
                <a:solidFill>
                  <a:srgbClr val="000000"/>
                </a:solidFill>
              </a:rPr>
              <a:t>#include&lt;</a:t>
            </a:r>
            <a:r>
              <a:rPr lang="en-US" altLang="zh-CN" sz="1600" dirty="0" err="1">
                <a:solidFill>
                  <a:srgbClr val="000000"/>
                </a:solidFill>
              </a:rPr>
              <a:t>stdio.h</a:t>
            </a:r>
            <a:r>
              <a:rPr lang="en-US" altLang="zh-CN" sz="1600" dirty="0">
                <a:solidFill>
                  <a:srgbClr val="000000"/>
                </a:solidFill>
              </a:rPr>
              <a:t>&gt;</a:t>
            </a:r>
          </a:p>
          <a:p>
            <a:pPr>
              <a:spcBef>
                <a:spcPts val="600"/>
              </a:spcBef>
              <a:buNone/>
            </a:pPr>
            <a:r>
              <a:rPr lang="en-US" altLang="zh-CN" sz="1600" dirty="0" err="1">
                <a:solidFill>
                  <a:srgbClr val="000000"/>
                </a:solidFill>
              </a:rPr>
              <a:t>int</a:t>
            </a:r>
            <a:r>
              <a:rPr lang="en-US" altLang="zh-CN" sz="1600" dirty="0">
                <a:solidFill>
                  <a:srgbClr val="000000"/>
                </a:solidFill>
              </a:rPr>
              <a:t> main()</a:t>
            </a:r>
          </a:p>
          <a:p>
            <a:pPr>
              <a:spcBef>
                <a:spcPts val="600"/>
              </a:spcBef>
              <a:buNone/>
            </a:pPr>
            <a:r>
              <a:rPr lang="en-US" altLang="zh-CN" sz="1600" dirty="0">
                <a:solidFill>
                  <a:srgbClr val="000000"/>
                </a:solidFill>
              </a:rPr>
              <a:t>{</a:t>
            </a:r>
          </a:p>
          <a:p>
            <a:pPr>
              <a:spcBef>
                <a:spcPts val="600"/>
              </a:spcBef>
              <a:buNone/>
            </a:pPr>
            <a:r>
              <a:rPr lang="en-US" altLang="zh-CN" sz="1600" dirty="0">
                <a:solidFill>
                  <a:srgbClr val="000000"/>
                </a:solidFill>
              </a:rPr>
              <a:t>    short int x;             //2</a:t>
            </a:r>
            <a:r>
              <a:rPr lang="zh-CN" altLang="en-US" sz="1600" dirty="0">
                <a:solidFill>
                  <a:srgbClr val="000000"/>
                </a:solidFill>
              </a:rPr>
              <a:t>字节</a:t>
            </a:r>
            <a:endParaRPr lang="en-US" altLang="zh-CN" sz="1600" dirty="0">
              <a:solidFill>
                <a:srgbClr val="000000"/>
              </a:solidFill>
            </a:endParaRPr>
          </a:p>
          <a:p>
            <a:pPr>
              <a:spcBef>
                <a:spcPts val="600"/>
              </a:spcBef>
              <a:buNone/>
            </a:pPr>
            <a:r>
              <a:rPr lang="en-US" altLang="zh-CN" sz="1600" dirty="0">
                <a:solidFill>
                  <a:srgbClr val="000000"/>
                </a:solidFill>
              </a:rPr>
              <a:t>    char x0,x1,*</a:t>
            </a:r>
            <a:r>
              <a:rPr lang="en-US" altLang="zh-CN" sz="1600" dirty="0" err="1">
                <a:solidFill>
                  <a:srgbClr val="000000"/>
                </a:solidFill>
              </a:rPr>
              <a:t>cp</a:t>
            </a:r>
            <a:r>
              <a:rPr lang="en-US" altLang="zh-CN" sz="1600" dirty="0">
                <a:solidFill>
                  <a:srgbClr val="000000"/>
                </a:solidFill>
              </a:rPr>
              <a:t>;      //1</a:t>
            </a:r>
            <a:r>
              <a:rPr lang="zh-CN" altLang="en-US" sz="1600" dirty="0">
                <a:solidFill>
                  <a:srgbClr val="000000"/>
                </a:solidFill>
              </a:rPr>
              <a:t>字节</a:t>
            </a:r>
            <a:endParaRPr lang="en-US" altLang="zh-CN" sz="1600" dirty="0">
              <a:solidFill>
                <a:srgbClr val="000000"/>
              </a:solidFill>
            </a:endParaRPr>
          </a:p>
          <a:p>
            <a:pPr>
              <a:spcBef>
                <a:spcPts val="600"/>
              </a:spcBef>
              <a:buNone/>
            </a:pPr>
            <a:r>
              <a:rPr lang="en-US" altLang="zh-CN" sz="1600" dirty="0">
                <a:solidFill>
                  <a:srgbClr val="000000"/>
                </a:solidFill>
              </a:rPr>
              <a:t>    x=0x1234;            // </a:t>
            </a:r>
            <a:r>
              <a:rPr lang="zh-CN" altLang="en-US" sz="1600" dirty="0"/>
              <a:t>数据寻址用的是</a:t>
            </a:r>
            <a:r>
              <a:rPr lang="zh-CN" altLang="en-US" sz="1600" dirty="0">
                <a:solidFill>
                  <a:srgbClr val="0000CC"/>
                </a:solidFill>
              </a:rPr>
              <a:t>低</a:t>
            </a:r>
            <a:r>
              <a:rPr lang="zh-CN" altLang="en-US" sz="1600" dirty="0"/>
              <a:t>地址，</a:t>
            </a:r>
            <a:endParaRPr lang="en-US" altLang="zh-CN" sz="1600" dirty="0"/>
          </a:p>
          <a:p>
            <a:pPr>
              <a:spcBef>
                <a:spcPts val="600"/>
              </a:spcBef>
              <a:buNone/>
            </a:pPr>
            <a:r>
              <a:rPr lang="en-US" altLang="zh-CN" sz="1600" dirty="0">
                <a:solidFill>
                  <a:srgbClr val="000000"/>
                </a:solidFill>
              </a:rPr>
              <a:t>    </a:t>
            </a:r>
            <a:r>
              <a:rPr lang="en-US" altLang="zh-CN" sz="1600" dirty="0" err="1">
                <a:solidFill>
                  <a:srgbClr val="000000"/>
                </a:solidFill>
              </a:rPr>
              <a:t>cp</a:t>
            </a:r>
            <a:r>
              <a:rPr lang="en-US" altLang="zh-CN" sz="1600" dirty="0">
                <a:solidFill>
                  <a:srgbClr val="000000"/>
                </a:solidFill>
              </a:rPr>
              <a:t>=(</a:t>
            </a:r>
            <a:r>
              <a:rPr lang="en-US" altLang="zh-CN" sz="1600" b="1" dirty="0">
                <a:solidFill>
                  <a:srgbClr val="C00000"/>
                </a:solidFill>
              </a:rPr>
              <a:t>char *</a:t>
            </a:r>
            <a:r>
              <a:rPr lang="en-US" altLang="zh-CN" sz="1600" dirty="0">
                <a:solidFill>
                  <a:srgbClr val="000000"/>
                </a:solidFill>
              </a:rPr>
              <a:t>)&amp;x;    //</a:t>
            </a:r>
            <a:r>
              <a:rPr lang="zh-CN" altLang="en-US" sz="1600" dirty="0">
                <a:solidFill>
                  <a:srgbClr val="000000"/>
                </a:solidFill>
              </a:rPr>
              <a:t>将</a:t>
            </a:r>
            <a:r>
              <a:rPr lang="en-US" altLang="zh-CN" sz="1600" dirty="0">
                <a:solidFill>
                  <a:srgbClr val="000000"/>
                </a:solidFill>
              </a:rPr>
              <a:t>x</a:t>
            </a:r>
            <a:r>
              <a:rPr lang="zh-CN" altLang="en-US" sz="1600" dirty="0">
                <a:solidFill>
                  <a:srgbClr val="000000"/>
                </a:solidFill>
              </a:rPr>
              <a:t>的地址转换成字符指针，指向</a:t>
            </a:r>
            <a:r>
              <a:rPr lang="en-US" altLang="zh-CN" sz="1600" dirty="0">
                <a:solidFill>
                  <a:srgbClr val="000000"/>
                </a:solidFill>
              </a:rPr>
              <a:t>x</a:t>
            </a:r>
            <a:r>
              <a:rPr lang="zh-CN" altLang="en-US" sz="1600" dirty="0">
                <a:solidFill>
                  <a:srgbClr val="000000"/>
                </a:solidFill>
              </a:rPr>
              <a:t>的起始地址</a:t>
            </a:r>
            <a:r>
              <a:rPr lang="en-US" altLang="zh-CN" sz="1600" dirty="0">
                <a:solidFill>
                  <a:srgbClr val="000000"/>
                </a:solidFill>
              </a:rPr>
              <a:t>;</a:t>
            </a:r>
          </a:p>
          <a:p>
            <a:pPr>
              <a:spcBef>
                <a:spcPts val="600"/>
              </a:spcBef>
              <a:buNone/>
            </a:pPr>
            <a:r>
              <a:rPr lang="en-US" altLang="zh-CN" sz="1600" dirty="0">
                <a:solidFill>
                  <a:srgbClr val="0303DF"/>
                </a:solidFill>
              </a:rPr>
              <a:t>                                 //</a:t>
            </a:r>
            <a:r>
              <a:rPr lang="zh-CN" altLang="en-US" sz="1600" dirty="0">
                <a:solidFill>
                  <a:srgbClr val="0303DF"/>
                </a:solidFill>
              </a:rPr>
              <a:t>注：</a:t>
            </a:r>
            <a:r>
              <a:rPr lang="en-US" altLang="zh-CN" sz="1600" dirty="0" err="1">
                <a:solidFill>
                  <a:srgbClr val="0303DF"/>
                </a:solidFill>
              </a:rPr>
              <a:t>cp</a:t>
            </a:r>
            <a:r>
              <a:rPr lang="zh-CN" altLang="en-US" sz="1600" dirty="0">
                <a:solidFill>
                  <a:srgbClr val="0303DF"/>
                </a:solidFill>
              </a:rPr>
              <a:t>指向一个字节的数据</a:t>
            </a:r>
            <a:endParaRPr lang="en-US" altLang="zh-CN" sz="1600" dirty="0">
              <a:solidFill>
                <a:srgbClr val="0303DF"/>
              </a:solidFill>
            </a:endParaRPr>
          </a:p>
          <a:p>
            <a:pPr>
              <a:spcBef>
                <a:spcPts val="600"/>
              </a:spcBef>
              <a:buNone/>
            </a:pPr>
            <a:r>
              <a:rPr lang="en-US" altLang="zh-CN" sz="1600" dirty="0">
                <a:solidFill>
                  <a:srgbClr val="000000"/>
                </a:solidFill>
              </a:rPr>
              <a:t>    x0=*cp;                //</a:t>
            </a:r>
            <a:r>
              <a:rPr lang="zh-CN" altLang="en-US" sz="1600" dirty="0">
                <a:solidFill>
                  <a:srgbClr val="006600"/>
                </a:solidFill>
              </a:rPr>
              <a:t>低</a:t>
            </a:r>
            <a:r>
              <a:rPr lang="zh-CN" altLang="en-US" sz="1600" dirty="0">
                <a:solidFill>
                  <a:srgbClr val="000000"/>
                </a:solidFill>
              </a:rPr>
              <a:t>地址单元  </a:t>
            </a:r>
          </a:p>
          <a:p>
            <a:pPr>
              <a:spcBef>
                <a:spcPts val="600"/>
              </a:spcBef>
              <a:buNone/>
            </a:pPr>
            <a:r>
              <a:rPr lang="zh-CN" altLang="en-US" sz="1600" dirty="0">
                <a:solidFill>
                  <a:srgbClr val="000000"/>
                </a:solidFill>
              </a:rPr>
              <a:t>    </a:t>
            </a:r>
            <a:r>
              <a:rPr lang="en-US" altLang="zh-CN" sz="1600" dirty="0">
                <a:solidFill>
                  <a:srgbClr val="000000"/>
                </a:solidFill>
              </a:rPr>
              <a:t>x1= *(cp+1);        //</a:t>
            </a:r>
            <a:r>
              <a:rPr lang="zh-CN" altLang="en-US" sz="1600" dirty="0">
                <a:solidFill>
                  <a:srgbClr val="006600"/>
                </a:solidFill>
              </a:rPr>
              <a:t>高</a:t>
            </a:r>
            <a:r>
              <a:rPr lang="zh-CN" altLang="en-US" sz="1600" dirty="0">
                <a:solidFill>
                  <a:srgbClr val="000000"/>
                </a:solidFill>
              </a:rPr>
              <a:t>地址单元</a:t>
            </a:r>
            <a:endParaRPr lang="en-US" altLang="zh-CN" sz="1600" dirty="0">
              <a:solidFill>
                <a:srgbClr val="000000"/>
              </a:solidFill>
            </a:endParaRPr>
          </a:p>
          <a:p>
            <a:pPr>
              <a:spcBef>
                <a:spcPts val="600"/>
              </a:spcBef>
              <a:buNone/>
            </a:pPr>
            <a:r>
              <a:rPr lang="en-US" altLang="zh-CN" sz="1600" dirty="0">
                <a:solidFill>
                  <a:srgbClr val="000000"/>
                </a:solidFill>
              </a:rPr>
              <a:t>    // </a:t>
            </a:r>
            <a:r>
              <a:rPr lang="zh-CN" altLang="en-US" sz="1600" dirty="0">
                <a:solidFill>
                  <a:srgbClr val="006600"/>
                </a:solidFill>
              </a:rPr>
              <a:t>若</a:t>
            </a:r>
            <a:r>
              <a:rPr lang="en-US" altLang="zh-CN" sz="1600" dirty="0">
                <a:solidFill>
                  <a:srgbClr val="006600"/>
                </a:solidFill>
              </a:rPr>
              <a:t>x0=0x34,</a:t>
            </a:r>
            <a:r>
              <a:rPr lang="zh-CN" altLang="en-US" sz="1600" dirty="0">
                <a:solidFill>
                  <a:srgbClr val="006600"/>
                </a:solidFill>
              </a:rPr>
              <a:t>则是</a:t>
            </a:r>
            <a:r>
              <a:rPr lang="zh-CN" altLang="en-US" sz="1600" b="1" dirty="0">
                <a:solidFill>
                  <a:srgbClr val="FF0000"/>
                </a:solidFill>
              </a:rPr>
              <a:t>小端模式</a:t>
            </a:r>
            <a:r>
              <a:rPr lang="zh-CN" altLang="en-US" sz="1600" dirty="0">
                <a:solidFill>
                  <a:srgbClr val="000000"/>
                </a:solidFill>
              </a:rPr>
              <a:t>，</a:t>
            </a:r>
            <a:r>
              <a:rPr lang="zh-CN" altLang="en-US" sz="1600" dirty="0">
                <a:solidFill>
                  <a:srgbClr val="006600"/>
                </a:solidFill>
              </a:rPr>
              <a:t>若</a:t>
            </a:r>
            <a:r>
              <a:rPr lang="en-US" altLang="zh-CN" sz="1600" dirty="0">
                <a:solidFill>
                  <a:srgbClr val="006600"/>
                </a:solidFill>
              </a:rPr>
              <a:t>x0=0x12,</a:t>
            </a:r>
            <a:r>
              <a:rPr lang="zh-CN" altLang="en-US" sz="1600" dirty="0">
                <a:solidFill>
                  <a:srgbClr val="006600"/>
                </a:solidFill>
              </a:rPr>
              <a:t>则是</a:t>
            </a:r>
            <a:r>
              <a:rPr lang="zh-CN" altLang="en-US" sz="1600" b="1" dirty="0">
                <a:solidFill>
                  <a:srgbClr val="FF0000"/>
                </a:solidFill>
              </a:rPr>
              <a:t>大端模式</a:t>
            </a:r>
            <a:r>
              <a:rPr lang="en-US" altLang="zh-CN" sz="1600" dirty="0">
                <a:solidFill>
                  <a:srgbClr val="FF0000"/>
                </a:solidFill>
              </a:rPr>
              <a:t> </a:t>
            </a:r>
            <a:endParaRPr lang="zh-CN" altLang="en-US" sz="1600" dirty="0">
              <a:solidFill>
                <a:srgbClr val="000000"/>
              </a:solidFill>
            </a:endParaRPr>
          </a:p>
          <a:p>
            <a:pPr>
              <a:spcBef>
                <a:spcPts val="600"/>
              </a:spcBef>
              <a:buNone/>
            </a:pPr>
            <a:r>
              <a:rPr lang="zh-CN" altLang="en-US" sz="1600" dirty="0">
                <a:solidFill>
                  <a:srgbClr val="000000"/>
                </a:solidFill>
              </a:rPr>
              <a:t>   </a:t>
            </a:r>
            <a:r>
              <a:rPr lang="en-US" altLang="zh-CN" sz="1600" dirty="0">
                <a:solidFill>
                  <a:srgbClr val="000000"/>
                </a:solidFill>
              </a:rPr>
              <a:t>if  (x0==0x34) </a:t>
            </a:r>
          </a:p>
          <a:p>
            <a:pPr>
              <a:spcBef>
                <a:spcPts val="600"/>
              </a:spcBef>
              <a:buNone/>
            </a:pPr>
            <a:r>
              <a:rPr lang="en-US" altLang="zh-CN" sz="1600" dirty="0">
                <a:solidFill>
                  <a:srgbClr val="000000"/>
                </a:solidFill>
              </a:rPr>
              <a:t>        </a:t>
            </a:r>
            <a:r>
              <a:rPr lang="en-US" altLang="zh-CN" sz="1600" dirty="0" err="1">
                <a:solidFill>
                  <a:srgbClr val="000000"/>
                </a:solidFill>
              </a:rPr>
              <a:t>printf</a:t>
            </a:r>
            <a:r>
              <a:rPr lang="en-US" altLang="zh-CN" sz="1600" dirty="0">
                <a:solidFill>
                  <a:srgbClr val="000000"/>
                </a:solidFill>
              </a:rPr>
              <a:t> </a:t>
            </a:r>
            <a:r>
              <a:rPr lang="en-US" altLang="zh-CN" sz="1600" dirty="0" smtClean="0">
                <a:solidFill>
                  <a:srgbClr val="000000"/>
                </a:solidFill>
              </a:rPr>
              <a:t>("\</a:t>
            </a:r>
            <a:r>
              <a:rPr lang="en-US" altLang="zh-CN" sz="1600" dirty="0">
                <a:solidFill>
                  <a:srgbClr val="000000"/>
                </a:solidFill>
              </a:rPr>
              <a:t>n</a:t>
            </a:r>
            <a:r>
              <a:rPr lang="zh-CN" altLang="en-US" sz="1600" dirty="0">
                <a:solidFill>
                  <a:srgbClr val="000000"/>
                </a:solidFill>
              </a:rPr>
              <a:t>小端存储模式</a:t>
            </a:r>
            <a:r>
              <a:rPr lang="en-US" altLang="zh-CN" sz="1600" dirty="0">
                <a:solidFill>
                  <a:srgbClr val="000000"/>
                </a:solidFill>
              </a:rPr>
              <a:t>\</a:t>
            </a:r>
            <a:r>
              <a:rPr lang="en-US" altLang="zh-CN" sz="1600" dirty="0" smtClean="0">
                <a:solidFill>
                  <a:srgbClr val="000000"/>
                </a:solidFill>
              </a:rPr>
              <a:t>n");</a:t>
            </a:r>
            <a:endParaRPr lang="en-US" altLang="zh-CN" sz="1600" dirty="0">
              <a:solidFill>
                <a:srgbClr val="000000"/>
              </a:solidFill>
            </a:endParaRPr>
          </a:p>
          <a:p>
            <a:pPr>
              <a:spcBef>
                <a:spcPts val="600"/>
              </a:spcBef>
              <a:buNone/>
            </a:pPr>
            <a:r>
              <a:rPr lang="en-US" altLang="zh-CN" sz="1600" dirty="0">
                <a:solidFill>
                  <a:srgbClr val="000000"/>
                </a:solidFill>
              </a:rPr>
              <a:t>   else </a:t>
            </a:r>
          </a:p>
          <a:p>
            <a:pPr>
              <a:spcBef>
                <a:spcPts val="600"/>
              </a:spcBef>
              <a:buNone/>
            </a:pPr>
            <a:r>
              <a:rPr lang="en-US" altLang="zh-CN" sz="1600" dirty="0">
                <a:solidFill>
                  <a:srgbClr val="000000"/>
                </a:solidFill>
              </a:rPr>
              <a:t>       </a:t>
            </a:r>
            <a:r>
              <a:rPr lang="en-US" altLang="zh-CN" sz="1600" dirty="0" err="1">
                <a:solidFill>
                  <a:srgbClr val="000000"/>
                </a:solidFill>
              </a:rPr>
              <a:t>printf</a:t>
            </a:r>
            <a:r>
              <a:rPr lang="en-US" altLang="zh-CN" sz="1600" dirty="0">
                <a:solidFill>
                  <a:srgbClr val="000000"/>
                </a:solidFill>
              </a:rPr>
              <a:t> </a:t>
            </a:r>
            <a:r>
              <a:rPr lang="en-US" altLang="zh-CN" sz="1600" dirty="0" smtClean="0">
                <a:solidFill>
                  <a:srgbClr val="000000"/>
                </a:solidFill>
              </a:rPr>
              <a:t>("\</a:t>
            </a:r>
            <a:r>
              <a:rPr lang="en-US" altLang="zh-CN" sz="1600" dirty="0">
                <a:solidFill>
                  <a:srgbClr val="000000"/>
                </a:solidFill>
              </a:rPr>
              <a:t>n</a:t>
            </a:r>
            <a:r>
              <a:rPr lang="zh-CN" altLang="en-US" sz="1600" dirty="0">
                <a:solidFill>
                  <a:srgbClr val="000000"/>
                </a:solidFill>
              </a:rPr>
              <a:t>大端存储模式</a:t>
            </a:r>
            <a:r>
              <a:rPr lang="en-US" altLang="zh-CN" sz="1600" dirty="0">
                <a:solidFill>
                  <a:srgbClr val="000000"/>
                </a:solidFill>
              </a:rPr>
              <a:t>\</a:t>
            </a:r>
            <a:r>
              <a:rPr lang="en-US" altLang="zh-CN" sz="1600" dirty="0" smtClean="0">
                <a:solidFill>
                  <a:srgbClr val="000000"/>
                </a:solidFill>
              </a:rPr>
              <a:t>n");</a:t>
            </a:r>
            <a:endParaRPr lang="en-US" altLang="zh-CN" sz="1600" dirty="0">
              <a:solidFill>
                <a:srgbClr val="000000"/>
              </a:solidFill>
            </a:endParaRPr>
          </a:p>
          <a:p>
            <a:pPr>
              <a:spcBef>
                <a:spcPts val="600"/>
              </a:spcBef>
              <a:buNone/>
            </a:pPr>
            <a:r>
              <a:rPr lang="en-US" altLang="zh-CN" sz="1600" dirty="0">
                <a:solidFill>
                  <a:srgbClr val="000000"/>
                </a:solidFill>
              </a:rPr>
              <a:t>    return 0;</a:t>
            </a:r>
          </a:p>
          <a:p>
            <a:pPr>
              <a:spcBef>
                <a:spcPts val="600"/>
              </a:spcBef>
              <a:buNone/>
            </a:pPr>
            <a:r>
              <a:rPr lang="en-US" altLang="zh-CN" sz="1600" dirty="0">
                <a:solidFill>
                  <a:srgbClr val="000000"/>
                </a:solidFill>
              </a:rPr>
              <a:t>}</a:t>
            </a:r>
          </a:p>
          <a:p>
            <a:endParaRPr lang="zh-CN" alt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8241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400" dirty="0" smtClean="0">
                <a:solidFill>
                  <a:srgbClr val="7030A0"/>
                </a:solidFill>
              </a:rPr>
              <a:t>自学：</a:t>
            </a:r>
            <a:r>
              <a:rPr lang="en-US" altLang="zh-CN" sz="2400" dirty="0" smtClean="0"/>
              <a:t> </a:t>
            </a:r>
            <a:r>
              <a:rPr lang="zh-CN" altLang="en-US" sz="2400" dirty="0"/>
              <a:t>测试大端、小端存储模式测试</a:t>
            </a:r>
            <a:r>
              <a:rPr lang="en-US" altLang="zh-CN" sz="2400" dirty="0"/>
              <a:t>—</a:t>
            </a:r>
            <a:r>
              <a:rPr lang="zh-CN" altLang="en-US" sz="2400" dirty="0"/>
              <a:t>另一种方式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600"/>
              </a:spcBef>
              <a:buNone/>
            </a:pPr>
            <a:r>
              <a:rPr lang="en-US" altLang="zh-CN" sz="1600" dirty="0">
                <a:solidFill>
                  <a:srgbClr val="000000"/>
                </a:solidFill>
              </a:rPr>
              <a:t>#include&lt;</a:t>
            </a:r>
            <a:r>
              <a:rPr lang="en-US" altLang="zh-CN" sz="1600" dirty="0" err="1">
                <a:solidFill>
                  <a:srgbClr val="000000"/>
                </a:solidFill>
              </a:rPr>
              <a:t>stdio.h</a:t>
            </a:r>
            <a:r>
              <a:rPr lang="en-US" altLang="zh-CN" sz="1600" dirty="0">
                <a:solidFill>
                  <a:srgbClr val="000000"/>
                </a:solidFill>
              </a:rPr>
              <a:t>&gt;</a:t>
            </a:r>
          </a:p>
          <a:p>
            <a:pPr>
              <a:spcBef>
                <a:spcPts val="600"/>
              </a:spcBef>
              <a:buNone/>
            </a:pPr>
            <a:r>
              <a:rPr lang="en-US" altLang="zh-CN" sz="1600" dirty="0" err="1">
                <a:solidFill>
                  <a:srgbClr val="000000"/>
                </a:solidFill>
              </a:rPr>
              <a:t>int</a:t>
            </a:r>
            <a:r>
              <a:rPr lang="en-US" altLang="zh-CN" sz="1600" dirty="0">
                <a:solidFill>
                  <a:srgbClr val="000000"/>
                </a:solidFill>
              </a:rPr>
              <a:t> main()</a:t>
            </a:r>
          </a:p>
          <a:p>
            <a:pPr>
              <a:spcBef>
                <a:spcPts val="600"/>
              </a:spcBef>
              <a:buNone/>
            </a:pPr>
            <a:r>
              <a:rPr lang="en-US" altLang="zh-CN" sz="1600" dirty="0">
                <a:solidFill>
                  <a:srgbClr val="000000"/>
                </a:solidFill>
              </a:rPr>
              <a:t>{</a:t>
            </a:r>
          </a:p>
          <a:p>
            <a:pPr>
              <a:spcBef>
                <a:spcPts val="600"/>
              </a:spcBef>
              <a:buNone/>
            </a:pPr>
            <a:r>
              <a:rPr lang="en-US" altLang="zh-CN" sz="1600" dirty="0">
                <a:solidFill>
                  <a:srgbClr val="000000"/>
                </a:solidFill>
              </a:rPr>
              <a:t>    short </a:t>
            </a:r>
            <a:r>
              <a:rPr lang="en-US" altLang="zh-CN" sz="1600" dirty="0" err="1">
                <a:solidFill>
                  <a:srgbClr val="000000"/>
                </a:solidFill>
              </a:rPr>
              <a:t>int</a:t>
            </a:r>
            <a:r>
              <a:rPr lang="en-US" altLang="zh-CN" sz="1600" dirty="0">
                <a:solidFill>
                  <a:srgbClr val="000000"/>
                </a:solidFill>
              </a:rPr>
              <a:t> x;       //2</a:t>
            </a:r>
            <a:r>
              <a:rPr lang="zh-CN" altLang="en-US" sz="1600" dirty="0">
                <a:solidFill>
                  <a:srgbClr val="000000"/>
                </a:solidFill>
              </a:rPr>
              <a:t>字节</a:t>
            </a:r>
            <a:endParaRPr lang="en-US" altLang="zh-CN" sz="1600" dirty="0">
              <a:solidFill>
                <a:srgbClr val="000000"/>
              </a:solidFill>
            </a:endParaRPr>
          </a:p>
          <a:p>
            <a:pPr>
              <a:spcBef>
                <a:spcPts val="600"/>
              </a:spcBef>
              <a:buNone/>
            </a:pPr>
            <a:r>
              <a:rPr lang="en-US" altLang="zh-CN" sz="1600" dirty="0">
                <a:solidFill>
                  <a:srgbClr val="000000"/>
                </a:solidFill>
              </a:rPr>
              <a:t>    char x0,x1;      //1</a:t>
            </a:r>
            <a:r>
              <a:rPr lang="zh-CN" altLang="en-US" sz="1600" dirty="0">
                <a:solidFill>
                  <a:srgbClr val="000000"/>
                </a:solidFill>
              </a:rPr>
              <a:t>字节</a:t>
            </a:r>
            <a:endParaRPr lang="en-US" altLang="zh-CN" sz="1600" dirty="0">
              <a:solidFill>
                <a:srgbClr val="000000"/>
              </a:solidFill>
            </a:endParaRPr>
          </a:p>
          <a:p>
            <a:pPr>
              <a:spcBef>
                <a:spcPts val="600"/>
              </a:spcBef>
              <a:buNone/>
            </a:pPr>
            <a:r>
              <a:rPr lang="en-US" altLang="zh-CN" sz="1600" dirty="0">
                <a:solidFill>
                  <a:srgbClr val="000000"/>
                </a:solidFill>
              </a:rPr>
              <a:t>    x=0x1122;     //</a:t>
            </a:r>
            <a:r>
              <a:rPr lang="zh-CN" altLang="en-US" sz="1600" dirty="0">
                <a:solidFill>
                  <a:srgbClr val="000000"/>
                </a:solidFill>
              </a:rPr>
              <a:t>如何存储？</a:t>
            </a:r>
            <a:r>
              <a:rPr lang="en-US" altLang="zh-CN" sz="1600" dirty="0">
                <a:solidFill>
                  <a:srgbClr val="000000"/>
                </a:solidFill>
              </a:rPr>
              <a:t>11 22</a:t>
            </a:r>
            <a:r>
              <a:rPr lang="zh-CN" altLang="en-US" sz="1600" dirty="0">
                <a:solidFill>
                  <a:srgbClr val="000000"/>
                </a:solidFill>
              </a:rPr>
              <a:t>还是</a:t>
            </a:r>
            <a:r>
              <a:rPr lang="en-US" altLang="zh-CN" sz="1600" dirty="0">
                <a:solidFill>
                  <a:srgbClr val="000000"/>
                </a:solidFill>
              </a:rPr>
              <a:t>22 11</a:t>
            </a:r>
            <a:r>
              <a:rPr lang="zh-CN" altLang="en-US" sz="1600" dirty="0">
                <a:solidFill>
                  <a:srgbClr val="000000"/>
                </a:solidFill>
              </a:rPr>
              <a:t>？</a:t>
            </a:r>
            <a:endParaRPr lang="en-US" altLang="zh-CN" sz="1600" dirty="0">
              <a:solidFill>
                <a:srgbClr val="000000"/>
              </a:solidFill>
            </a:endParaRPr>
          </a:p>
          <a:p>
            <a:pPr>
              <a:spcBef>
                <a:spcPts val="600"/>
              </a:spcBef>
              <a:buNone/>
            </a:pPr>
            <a:r>
              <a:rPr lang="en-US" altLang="zh-CN" sz="1600" dirty="0">
                <a:solidFill>
                  <a:srgbClr val="000000"/>
                </a:solidFill>
              </a:rPr>
              <a:t>    x0=((</a:t>
            </a:r>
            <a:r>
              <a:rPr lang="en-US" altLang="zh-CN" sz="1600" dirty="0">
                <a:solidFill>
                  <a:srgbClr val="C00000"/>
                </a:solidFill>
              </a:rPr>
              <a:t>char *</a:t>
            </a:r>
            <a:r>
              <a:rPr lang="en-US" altLang="zh-CN" sz="1600" dirty="0">
                <a:solidFill>
                  <a:srgbClr val="000000"/>
                </a:solidFill>
              </a:rPr>
              <a:t>)&amp;x)[0];   //</a:t>
            </a:r>
            <a:r>
              <a:rPr lang="zh-CN" altLang="en-US" sz="1600" dirty="0">
                <a:solidFill>
                  <a:srgbClr val="006600"/>
                </a:solidFill>
              </a:rPr>
              <a:t>低</a:t>
            </a:r>
            <a:r>
              <a:rPr lang="zh-CN" altLang="en-US" sz="1600" dirty="0">
                <a:solidFill>
                  <a:srgbClr val="000000"/>
                </a:solidFill>
              </a:rPr>
              <a:t>地址单元  </a:t>
            </a:r>
            <a:r>
              <a:rPr lang="en-US" altLang="zh-CN" sz="1600" dirty="0">
                <a:solidFill>
                  <a:srgbClr val="000000"/>
                </a:solidFill>
              </a:rPr>
              <a:t>//</a:t>
            </a:r>
            <a:r>
              <a:rPr lang="zh-CN" altLang="en-US" sz="1600" dirty="0">
                <a:solidFill>
                  <a:srgbClr val="000000"/>
                </a:solidFill>
              </a:rPr>
              <a:t>强制类型转换</a:t>
            </a:r>
          </a:p>
          <a:p>
            <a:pPr>
              <a:spcBef>
                <a:spcPts val="600"/>
              </a:spcBef>
              <a:buNone/>
            </a:pPr>
            <a:r>
              <a:rPr lang="zh-CN" altLang="en-US" sz="1600" dirty="0">
                <a:solidFill>
                  <a:srgbClr val="000000"/>
                </a:solidFill>
              </a:rPr>
              <a:t>    </a:t>
            </a:r>
            <a:r>
              <a:rPr lang="en-US" altLang="zh-CN" sz="1600" dirty="0">
                <a:solidFill>
                  <a:srgbClr val="000000"/>
                </a:solidFill>
              </a:rPr>
              <a:t>x1=((char *)&amp;x)[1];   //</a:t>
            </a:r>
            <a:r>
              <a:rPr lang="zh-CN" altLang="en-US" sz="1600" dirty="0">
                <a:solidFill>
                  <a:srgbClr val="006600"/>
                </a:solidFill>
              </a:rPr>
              <a:t>高</a:t>
            </a:r>
            <a:r>
              <a:rPr lang="zh-CN" altLang="en-US" sz="1600" dirty="0">
                <a:solidFill>
                  <a:srgbClr val="000000"/>
                </a:solidFill>
              </a:rPr>
              <a:t>地址单元</a:t>
            </a:r>
            <a:endParaRPr lang="en-US" altLang="zh-CN" sz="1600" dirty="0">
              <a:solidFill>
                <a:srgbClr val="000000"/>
              </a:solidFill>
            </a:endParaRPr>
          </a:p>
          <a:p>
            <a:pPr>
              <a:spcBef>
                <a:spcPts val="600"/>
              </a:spcBef>
              <a:buNone/>
            </a:pPr>
            <a:r>
              <a:rPr lang="en-US" altLang="zh-CN" sz="1600" dirty="0">
                <a:solidFill>
                  <a:srgbClr val="000000"/>
                </a:solidFill>
              </a:rPr>
              <a:t>    // </a:t>
            </a:r>
            <a:r>
              <a:rPr lang="zh-CN" altLang="en-US" sz="1600" dirty="0">
                <a:solidFill>
                  <a:srgbClr val="006600"/>
                </a:solidFill>
              </a:rPr>
              <a:t>若</a:t>
            </a:r>
            <a:r>
              <a:rPr lang="en-US" altLang="zh-CN" sz="1600" dirty="0">
                <a:solidFill>
                  <a:srgbClr val="006600"/>
                </a:solidFill>
              </a:rPr>
              <a:t>x0=0x22,</a:t>
            </a:r>
            <a:r>
              <a:rPr lang="zh-CN" altLang="en-US" sz="1600" dirty="0">
                <a:solidFill>
                  <a:srgbClr val="006600"/>
                </a:solidFill>
              </a:rPr>
              <a:t>则是</a:t>
            </a:r>
            <a:r>
              <a:rPr lang="zh-CN" altLang="en-US" sz="1600" b="1" dirty="0">
                <a:solidFill>
                  <a:srgbClr val="FF0000"/>
                </a:solidFill>
              </a:rPr>
              <a:t>小端</a:t>
            </a:r>
            <a:r>
              <a:rPr lang="zh-CN" altLang="en-US" sz="1600" dirty="0">
                <a:solidFill>
                  <a:srgbClr val="000000"/>
                </a:solidFill>
              </a:rPr>
              <a:t>，</a:t>
            </a:r>
            <a:r>
              <a:rPr lang="zh-CN" altLang="en-US" sz="1600" dirty="0">
                <a:solidFill>
                  <a:srgbClr val="006600"/>
                </a:solidFill>
              </a:rPr>
              <a:t>若</a:t>
            </a:r>
            <a:r>
              <a:rPr lang="en-US" altLang="zh-CN" sz="1600" dirty="0">
                <a:solidFill>
                  <a:srgbClr val="006600"/>
                </a:solidFill>
              </a:rPr>
              <a:t>x0=0x11,</a:t>
            </a:r>
            <a:r>
              <a:rPr lang="zh-CN" altLang="en-US" sz="1600" dirty="0">
                <a:solidFill>
                  <a:srgbClr val="006600"/>
                </a:solidFill>
              </a:rPr>
              <a:t>则是</a:t>
            </a:r>
            <a:r>
              <a:rPr lang="zh-CN" altLang="en-US" sz="1600" b="1" dirty="0">
                <a:solidFill>
                  <a:srgbClr val="FF0000"/>
                </a:solidFill>
              </a:rPr>
              <a:t>大端</a:t>
            </a:r>
            <a:r>
              <a:rPr lang="en-US" altLang="zh-CN" sz="1600" dirty="0">
                <a:solidFill>
                  <a:srgbClr val="FF0000"/>
                </a:solidFill>
              </a:rPr>
              <a:t> </a:t>
            </a:r>
            <a:endParaRPr lang="zh-CN" altLang="en-US" sz="1600" dirty="0">
              <a:solidFill>
                <a:srgbClr val="000000"/>
              </a:solidFill>
            </a:endParaRPr>
          </a:p>
          <a:p>
            <a:pPr>
              <a:spcBef>
                <a:spcPts val="600"/>
              </a:spcBef>
              <a:buNone/>
            </a:pPr>
            <a:r>
              <a:rPr lang="zh-CN" altLang="en-US" sz="1600" dirty="0">
                <a:solidFill>
                  <a:srgbClr val="000000"/>
                </a:solidFill>
              </a:rPr>
              <a:t>   </a:t>
            </a:r>
            <a:r>
              <a:rPr lang="en-US" altLang="zh-CN" sz="1600" dirty="0">
                <a:solidFill>
                  <a:srgbClr val="000000"/>
                </a:solidFill>
              </a:rPr>
              <a:t>if  (x0==0x22) </a:t>
            </a:r>
          </a:p>
          <a:p>
            <a:pPr>
              <a:spcBef>
                <a:spcPts val="600"/>
              </a:spcBef>
              <a:buNone/>
            </a:pPr>
            <a:r>
              <a:rPr lang="en-US" altLang="zh-CN" sz="1600" dirty="0">
                <a:solidFill>
                  <a:srgbClr val="000000"/>
                </a:solidFill>
              </a:rPr>
              <a:t>        </a:t>
            </a:r>
            <a:r>
              <a:rPr lang="en-US" altLang="zh-CN" sz="1600" dirty="0" err="1">
                <a:solidFill>
                  <a:srgbClr val="000000"/>
                </a:solidFill>
              </a:rPr>
              <a:t>printf</a:t>
            </a:r>
            <a:r>
              <a:rPr lang="en-US" altLang="zh-CN" sz="1600" dirty="0">
                <a:solidFill>
                  <a:srgbClr val="000000"/>
                </a:solidFill>
              </a:rPr>
              <a:t> </a:t>
            </a:r>
            <a:r>
              <a:rPr lang="en-US" altLang="zh-CN" sz="1600" dirty="0" smtClean="0">
                <a:solidFill>
                  <a:srgbClr val="000000"/>
                </a:solidFill>
              </a:rPr>
              <a:t>("\</a:t>
            </a:r>
            <a:r>
              <a:rPr lang="en-US" altLang="zh-CN" sz="1600" dirty="0">
                <a:solidFill>
                  <a:srgbClr val="000000"/>
                </a:solidFill>
              </a:rPr>
              <a:t>n</a:t>
            </a:r>
            <a:r>
              <a:rPr lang="zh-CN" altLang="en-US" sz="1600" dirty="0">
                <a:solidFill>
                  <a:srgbClr val="000000"/>
                </a:solidFill>
              </a:rPr>
              <a:t>小端存储模式</a:t>
            </a:r>
            <a:r>
              <a:rPr lang="en-US" altLang="zh-CN" sz="1600" dirty="0" smtClean="0">
                <a:solidFill>
                  <a:srgbClr val="000000"/>
                </a:solidFill>
              </a:rPr>
              <a:t>n");</a:t>
            </a:r>
            <a:endParaRPr lang="en-US" altLang="zh-CN" sz="1600" dirty="0">
              <a:solidFill>
                <a:srgbClr val="000000"/>
              </a:solidFill>
            </a:endParaRPr>
          </a:p>
          <a:p>
            <a:pPr>
              <a:spcBef>
                <a:spcPts val="600"/>
              </a:spcBef>
              <a:buNone/>
            </a:pPr>
            <a:r>
              <a:rPr lang="en-US" altLang="zh-CN" sz="1600" dirty="0">
                <a:solidFill>
                  <a:srgbClr val="000000"/>
                </a:solidFill>
              </a:rPr>
              <a:t>   else </a:t>
            </a:r>
          </a:p>
          <a:p>
            <a:pPr>
              <a:spcBef>
                <a:spcPts val="600"/>
              </a:spcBef>
              <a:buNone/>
            </a:pPr>
            <a:r>
              <a:rPr lang="en-US" altLang="zh-CN" sz="1600" dirty="0">
                <a:solidFill>
                  <a:srgbClr val="000000"/>
                </a:solidFill>
              </a:rPr>
              <a:t>       </a:t>
            </a:r>
            <a:r>
              <a:rPr lang="en-US" altLang="zh-CN" sz="1600" dirty="0" err="1">
                <a:solidFill>
                  <a:srgbClr val="000000"/>
                </a:solidFill>
              </a:rPr>
              <a:t>printf</a:t>
            </a:r>
            <a:r>
              <a:rPr lang="en-US" altLang="zh-CN" sz="1600" dirty="0">
                <a:solidFill>
                  <a:srgbClr val="000000"/>
                </a:solidFill>
              </a:rPr>
              <a:t> </a:t>
            </a:r>
            <a:r>
              <a:rPr lang="en-US" altLang="zh-CN" sz="1600" dirty="0" smtClean="0">
                <a:solidFill>
                  <a:srgbClr val="000000"/>
                </a:solidFill>
              </a:rPr>
              <a:t>("\</a:t>
            </a:r>
            <a:r>
              <a:rPr lang="en-US" altLang="zh-CN" sz="1600" dirty="0">
                <a:solidFill>
                  <a:srgbClr val="000000"/>
                </a:solidFill>
              </a:rPr>
              <a:t>n</a:t>
            </a:r>
            <a:r>
              <a:rPr lang="zh-CN" altLang="en-US" sz="1600" dirty="0">
                <a:solidFill>
                  <a:srgbClr val="000000"/>
                </a:solidFill>
              </a:rPr>
              <a:t>大端存储模式</a:t>
            </a:r>
            <a:r>
              <a:rPr lang="en-US" altLang="zh-CN" sz="1600" dirty="0">
                <a:solidFill>
                  <a:srgbClr val="000000"/>
                </a:solidFill>
              </a:rPr>
              <a:t>\</a:t>
            </a:r>
            <a:r>
              <a:rPr lang="en-US" altLang="zh-CN" sz="1600" dirty="0" smtClean="0">
                <a:solidFill>
                  <a:srgbClr val="000000"/>
                </a:solidFill>
              </a:rPr>
              <a:t>n");</a:t>
            </a:r>
            <a:endParaRPr lang="en-US" altLang="zh-CN" sz="1600" dirty="0">
              <a:solidFill>
                <a:srgbClr val="000000"/>
              </a:solidFill>
            </a:endParaRPr>
          </a:p>
          <a:p>
            <a:pPr>
              <a:spcBef>
                <a:spcPts val="600"/>
              </a:spcBef>
              <a:buNone/>
            </a:pPr>
            <a:r>
              <a:rPr lang="en-US" altLang="zh-CN" sz="1600" dirty="0">
                <a:solidFill>
                  <a:srgbClr val="000000"/>
                </a:solidFill>
              </a:rPr>
              <a:t>    return 0;</a:t>
            </a:r>
          </a:p>
          <a:p>
            <a:pPr>
              <a:spcBef>
                <a:spcPts val="600"/>
              </a:spcBef>
              <a:buNone/>
            </a:pPr>
            <a:r>
              <a:rPr lang="en-US" altLang="zh-CN" sz="1600" dirty="0">
                <a:solidFill>
                  <a:srgbClr val="000000"/>
                </a:solidFill>
              </a:rPr>
              <a:t>}</a:t>
            </a:r>
          </a:p>
          <a:p>
            <a:endParaRPr lang="zh-CN" alt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5766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void</a:t>
            </a:r>
            <a:r>
              <a:rPr lang="zh-CN" altLang="en-US" dirty="0"/>
              <a:t>指针类型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5774" y="1135063"/>
            <a:ext cx="8289109" cy="5345112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ANSI C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标准中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的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"void"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指针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类型，可用来指向一个</a:t>
            </a:r>
            <a:r>
              <a:rPr lang="zh-CN" altLang="en-US" sz="2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抽象的类型的数据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；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由于</a:t>
            </a:r>
            <a:r>
              <a:rPr lang="en-US" altLang="zh-CN" sz="2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void</a:t>
            </a:r>
            <a:r>
              <a:rPr lang="zh-CN" altLang="en-US" sz="2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指针类型不能判断出指向对象的长度，不能参与指针运算；</a:t>
            </a:r>
            <a:endParaRPr lang="en-US" altLang="zh-CN" sz="20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利用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void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指针类型可以实现一些涉及指针的通用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操作；</a:t>
            </a:r>
            <a:endParaRPr lang="en-US" altLang="zh-CN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当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使用该操作时只需要</a:t>
            </a:r>
            <a:r>
              <a:rPr lang="zh-CN" altLang="en-US" sz="2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将</a:t>
            </a:r>
            <a:r>
              <a:rPr lang="en-US" altLang="zh-CN" sz="2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void</a:t>
            </a:r>
            <a:r>
              <a:rPr lang="zh-CN" altLang="en-US" sz="2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指针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类型</a:t>
            </a:r>
            <a:r>
              <a:rPr lang="zh-CN" altLang="en-US" sz="2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强制转换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成具体的指针类型就可以；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71550" lvl="1"/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C/C++</a:t>
            </a:r>
            <a:r>
              <a:rPr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中的很多</a:t>
            </a:r>
            <a:r>
              <a:rPr lang="zh-CN" alt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标准（通用）函数</a:t>
            </a:r>
            <a:r>
              <a:rPr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都是采用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void</a:t>
            </a:r>
            <a:r>
              <a:rPr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实现的；</a:t>
            </a:r>
            <a:endParaRPr lang="en-US" altLang="zh-C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71550" lvl="1"/>
            <a:r>
              <a:rPr lang="zh-CN" alt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当使用该函数时，采用指针的</a:t>
            </a:r>
            <a:r>
              <a:rPr lang="zh-CN" altLang="en-US" sz="180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强制类型转换</a:t>
            </a:r>
            <a:r>
              <a:rPr lang="zh-CN" alt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，将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void</a:t>
            </a:r>
            <a:r>
              <a:rPr lang="zh-CN" alt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型指针转换成具体的数据类型指针即可；</a:t>
            </a:r>
            <a:endParaRPr lang="en-US" altLang="zh-C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71550" lvl="1"/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911806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用</a:t>
            </a:r>
            <a:r>
              <a:rPr lang="en-US" altLang="zh-CN" dirty="0" err="1">
                <a:solidFill>
                  <a:srgbClr val="7030A0"/>
                </a:solidFill>
              </a:rPr>
              <a:t>typedef</a:t>
            </a:r>
            <a:r>
              <a:rPr lang="zh-CN" altLang="en-US" dirty="0"/>
              <a:t>自定义数据类型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zh-CN" sz="2000" dirty="0"/>
              <a:t>C</a:t>
            </a:r>
            <a:r>
              <a:rPr lang="zh-CN" altLang="en-US" sz="2000" dirty="0"/>
              <a:t>语言除了可以直接使用</a:t>
            </a:r>
            <a:r>
              <a:rPr lang="en-US" altLang="zh-CN" sz="2000" dirty="0"/>
              <a:t>C</a:t>
            </a:r>
            <a:r>
              <a:rPr lang="zh-CN" altLang="en-US" sz="2000" dirty="0"/>
              <a:t>提供的标准类型名</a:t>
            </a:r>
            <a:r>
              <a:rPr lang="en-US" altLang="zh-CN" sz="2000" dirty="0"/>
              <a:t>(</a:t>
            </a:r>
            <a:r>
              <a:rPr lang="zh-CN" altLang="en-US" sz="2000" dirty="0"/>
              <a:t>如</a:t>
            </a:r>
            <a:r>
              <a:rPr lang="en-US" altLang="zh-CN" sz="2000" dirty="0" err="1"/>
              <a:t>int</a:t>
            </a:r>
            <a:r>
              <a:rPr lang="zh-CN" altLang="en-US" sz="2000" dirty="0"/>
              <a:t>、</a:t>
            </a:r>
            <a:r>
              <a:rPr lang="en-US" altLang="zh-CN" sz="2000" dirty="0"/>
              <a:t>char</a:t>
            </a:r>
            <a:r>
              <a:rPr lang="zh-CN" altLang="en-US" sz="2000" dirty="0"/>
              <a:t>、</a:t>
            </a:r>
            <a:r>
              <a:rPr lang="en-US" altLang="zh-CN" sz="2000" dirty="0"/>
              <a:t>float</a:t>
            </a:r>
            <a:r>
              <a:rPr lang="zh-CN" altLang="en-US" sz="2000" dirty="0"/>
              <a:t>、</a:t>
            </a:r>
            <a:r>
              <a:rPr lang="en-US" altLang="zh-CN" sz="2000" dirty="0"/>
              <a:t>double</a:t>
            </a:r>
            <a:r>
              <a:rPr lang="zh-CN" altLang="en-US" sz="2000" dirty="0"/>
              <a:t>、</a:t>
            </a:r>
            <a:r>
              <a:rPr lang="en-US" altLang="zh-CN" sz="2000" dirty="0"/>
              <a:t>long</a:t>
            </a:r>
            <a:r>
              <a:rPr lang="zh-CN" altLang="en-US" sz="2000" dirty="0"/>
              <a:t>等</a:t>
            </a:r>
            <a:r>
              <a:rPr lang="en-US" altLang="zh-CN" sz="2000" dirty="0"/>
              <a:t>)</a:t>
            </a:r>
            <a:r>
              <a:rPr lang="zh-CN" altLang="en-US" sz="2000" dirty="0"/>
              <a:t>和自己声明的结构体、共用体、指针、枚举类型外；</a:t>
            </a:r>
            <a:endParaRPr lang="en-US" altLang="zh-CN" sz="2000" dirty="0"/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dirty="0"/>
              <a:t>还可以用</a:t>
            </a:r>
            <a:r>
              <a:rPr lang="en-US" altLang="zh-CN" sz="2000" dirty="0" err="1">
                <a:solidFill>
                  <a:srgbClr val="C00000"/>
                </a:solidFill>
              </a:rPr>
              <a:t>typedef</a:t>
            </a:r>
            <a:r>
              <a:rPr lang="zh-CN" altLang="en-US" sz="2000" dirty="0" smtClean="0"/>
              <a:t>声明</a:t>
            </a:r>
            <a:r>
              <a:rPr lang="zh-CN" altLang="en-US" sz="2000" dirty="0">
                <a:solidFill>
                  <a:srgbClr val="C00000"/>
                </a:solidFill>
              </a:rPr>
              <a:t>一个类</a:t>
            </a:r>
            <a:r>
              <a:rPr lang="zh-CN" altLang="en-US" sz="2000" dirty="0" smtClean="0">
                <a:solidFill>
                  <a:srgbClr val="C00000"/>
                </a:solidFill>
              </a:rPr>
              <a:t>型</a:t>
            </a:r>
            <a:r>
              <a:rPr lang="zh-CN" altLang="en-US" sz="2000" dirty="0">
                <a:solidFill>
                  <a:srgbClr val="C00000"/>
                </a:solidFill>
              </a:rPr>
              <a:t>名</a:t>
            </a:r>
            <a:r>
              <a:rPr lang="zh-CN" altLang="en-US" sz="2000" dirty="0"/>
              <a:t>来</a:t>
            </a:r>
            <a:r>
              <a:rPr lang="zh-CN" altLang="en-US" sz="2000" dirty="0">
                <a:solidFill>
                  <a:srgbClr val="C00000"/>
                </a:solidFill>
              </a:rPr>
              <a:t>代替已有的类型名</a:t>
            </a:r>
            <a:r>
              <a:rPr lang="zh-CN" altLang="en-US" sz="2000" dirty="0"/>
              <a:t>；</a:t>
            </a:r>
            <a:endParaRPr lang="en-US" altLang="zh-CN" sz="2000" dirty="0"/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dirty="0">
                <a:solidFill>
                  <a:srgbClr val="030DCD"/>
                </a:solidFill>
              </a:rPr>
              <a:t>可便于程序的通用性与移植性，简化程序的书写等；</a:t>
            </a:r>
            <a:endParaRPr lang="en-US" altLang="zh-CN" sz="2000" dirty="0">
              <a:solidFill>
                <a:srgbClr val="030DCD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dirty="0">
                <a:solidFill>
                  <a:srgbClr val="030DCD"/>
                </a:solidFill>
              </a:rPr>
              <a:t>但有可能降低程序的可读性；</a:t>
            </a:r>
            <a:endParaRPr lang="en-US" altLang="zh-CN" sz="2000" dirty="0">
              <a:solidFill>
                <a:srgbClr val="030DCD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dirty="0"/>
              <a:t>注：</a:t>
            </a:r>
            <a:endParaRPr lang="en-US" altLang="zh-CN" sz="2000" dirty="0"/>
          </a:p>
          <a:p>
            <a:pPr marL="971550" lvl="1"/>
            <a:r>
              <a:rPr lang="en-US" altLang="zh-CN" sz="1800" b="1" dirty="0">
                <a:solidFill>
                  <a:srgbClr val="C00000"/>
                </a:solidFill>
              </a:rPr>
              <a:t>typedef</a:t>
            </a:r>
            <a:r>
              <a:rPr lang="zh-CN" altLang="en-US" sz="1800" b="1" dirty="0">
                <a:solidFill>
                  <a:srgbClr val="C00000"/>
                </a:solidFill>
              </a:rPr>
              <a:t>不能产生新的数据类型；</a:t>
            </a:r>
            <a:endParaRPr lang="en-US" altLang="zh-CN" sz="1800" b="1" dirty="0">
              <a:solidFill>
                <a:srgbClr val="C00000"/>
              </a:solidFill>
            </a:endParaRPr>
          </a:p>
          <a:p>
            <a:pPr marL="971550" lvl="1"/>
            <a:r>
              <a:rPr lang="zh-CN" altLang="en-US" sz="1800" dirty="0"/>
              <a:t>只是将</a:t>
            </a:r>
            <a:r>
              <a:rPr lang="zh-CN" altLang="en-US" sz="1800" b="1" dirty="0">
                <a:solidFill>
                  <a:srgbClr val="006600"/>
                </a:solidFill>
              </a:rPr>
              <a:t>已有的数据类型</a:t>
            </a:r>
            <a:r>
              <a:rPr lang="zh-CN" altLang="en-US" sz="1800" dirty="0"/>
              <a:t>用不同的名字替代；</a:t>
            </a:r>
            <a:endParaRPr lang="en-US" altLang="zh-CN" sz="1800" dirty="0"/>
          </a:p>
          <a:p>
            <a:pPr marL="971550" lvl="1"/>
            <a:r>
              <a:rPr lang="zh-CN" altLang="en-US" sz="1800" dirty="0"/>
              <a:t>以</a:t>
            </a:r>
            <a:r>
              <a:rPr lang="zh-CN" altLang="en-US" sz="1800" dirty="0">
                <a:solidFill>
                  <a:srgbClr val="030DCD"/>
                </a:solidFill>
              </a:rPr>
              <a:t>便于程序的通用性与移植性，简化程序的书写等；</a:t>
            </a:r>
            <a:endParaRPr lang="en-US" altLang="zh-CN" sz="1800" dirty="0"/>
          </a:p>
          <a:p>
            <a:pPr marL="971550" lvl="1"/>
            <a:endParaRPr lang="en-US" altLang="zh-CN" sz="1600" dirty="0">
              <a:solidFill>
                <a:srgbClr val="030DCD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zh-CN" sz="2000" dirty="0">
              <a:solidFill>
                <a:srgbClr val="030DCD"/>
              </a:solidFill>
            </a:endParaRPr>
          </a:p>
          <a:p>
            <a:pPr marL="1200150" lvl="2"/>
            <a:endParaRPr lang="en-US" altLang="zh-CN" sz="1800" dirty="0">
              <a:solidFill>
                <a:srgbClr val="C000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zh-CN" dirty="0"/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zh-CN" dirty="0"/>
          </a:p>
          <a:p>
            <a:pPr marL="342900" indent="-342900">
              <a:buFont typeface="Wingdings" panose="05000000000000000000" pitchFamily="2" charset="2"/>
              <a:buChar char="l"/>
            </a:pPr>
            <a:endParaRPr lang="zh-CN" altLang="en-US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96979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用</a:t>
            </a:r>
            <a:r>
              <a:rPr lang="en-US" altLang="zh-CN" dirty="0" err="1"/>
              <a:t>typedef</a:t>
            </a:r>
            <a:r>
              <a:rPr lang="zh-CN" altLang="en-US" dirty="0"/>
              <a:t>自定义数据类型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dirty="0"/>
              <a:t>便于程序的通用性与移植性</a:t>
            </a:r>
            <a:endParaRPr lang="en-US" altLang="zh-CN" sz="2000" dirty="0"/>
          </a:p>
          <a:p>
            <a:pPr marL="971550" lvl="1"/>
            <a:r>
              <a:rPr lang="zh-CN" altLang="en-US" sz="1800" dirty="0"/>
              <a:t>在</a:t>
            </a:r>
            <a:r>
              <a:rPr lang="en-US" altLang="zh-CN" sz="1800" dirty="0"/>
              <a:t>16</a:t>
            </a:r>
            <a:r>
              <a:rPr lang="zh-CN" altLang="en-US" sz="1800" dirty="0"/>
              <a:t>位环境下，系统为</a:t>
            </a:r>
            <a:r>
              <a:rPr lang="en-US" altLang="zh-CN" sz="1800" dirty="0"/>
              <a:t>int</a:t>
            </a:r>
            <a:r>
              <a:rPr lang="zh-CN" altLang="en-US" sz="1800" dirty="0"/>
              <a:t>分配</a:t>
            </a:r>
            <a:r>
              <a:rPr lang="en-US" altLang="zh-CN" sz="1800" dirty="0"/>
              <a:t>2</a:t>
            </a:r>
            <a:r>
              <a:rPr lang="zh-CN" altLang="en-US" sz="1800" dirty="0"/>
              <a:t>个字节，</a:t>
            </a:r>
            <a:r>
              <a:rPr lang="en-US" altLang="zh-CN" sz="1800" dirty="0"/>
              <a:t>short</a:t>
            </a:r>
            <a:r>
              <a:rPr lang="zh-CN" altLang="en-US" sz="1800" dirty="0"/>
              <a:t>也是</a:t>
            </a:r>
            <a:r>
              <a:rPr lang="en-US" altLang="zh-CN" sz="1800" dirty="0"/>
              <a:t>2</a:t>
            </a:r>
            <a:r>
              <a:rPr lang="zh-CN" altLang="en-US" sz="1800" dirty="0"/>
              <a:t>个字节；</a:t>
            </a:r>
            <a:endParaRPr lang="en-US" altLang="zh-CN" sz="1800" dirty="0"/>
          </a:p>
          <a:p>
            <a:pPr marL="971550" lvl="1"/>
            <a:r>
              <a:rPr lang="zh-CN" altLang="en-US" sz="1800" dirty="0"/>
              <a:t>在</a:t>
            </a:r>
            <a:r>
              <a:rPr lang="en-US" altLang="zh-CN" sz="1800" dirty="0"/>
              <a:t>32</a:t>
            </a:r>
            <a:r>
              <a:rPr lang="zh-CN" altLang="en-US" sz="1800" dirty="0"/>
              <a:t>位环境下，系统为</a:t>
            </a:r>
            <a:r>
              <a:rPr lang="en-US" altLang="zh-CN" sz="1800" dirty="0"/>
              <a:t>int</a:t>
            </a:r>
            <a:r>
              <a:rPr lang="zh-CN" altLang="en-US" sz="1800" dirty="0"/>
              <a:t>分配</a:t>
            </a:r>
            <a:r>
              <a:rPr lang="en-US" altLang="zh-CN" sz="1800" dirty="0"/>
              <a:t>4</a:t>
            </a:r>
            <a:r>
              <a:rPr lang="zh-CN" altLang="en-US" sz="1800" dirty="0"/>
              <a:t>个字节，</a:t>
            </a:r>
            <a:r>
              <a:rPr lang="en-US" altLang="zh-CN" sz="1800" dirty="0"/>
              <a:t>short</a:t>
            </a:r>
            <a:r>
              <a:rPr lang="zh-CN" altLang="en-US" sz="1800" dirty="0"/>
              <a:t>分配</a:t>
            </a:r>
            <a:r>
              <a:rPr lang="en-US" altLang="zh-CN" sz="1800" dirty="0"/>
              <a:t>2</a:t>
            </a:r>
            <a:r>
              <a:rPr lang="zh-CN" altLang="en-US" sz="1800" dirty="0"/>
              <a:t>个字节；</a:t>
            </a:r>
            <a:endParaRPr lang="en-US" altLang="zh-CN" sz="1800" dirty="0"/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dirty="0"/>
              <a:t>在</a:t>
            </a:r>
            <a:r>
              <a:rPr lang="en-US" altLang="zh-CN" sz="2000" dirty="0"/>
              <a:t>16</a:t>
            </a:r>
            <a:r>
              <a:rPr lang="zh-CN" altLang="en-US" sz="2000" dirty="0"/>
              <a:t>位环境中</a:t>
            </a:r>
            <a:endParaRPr lang="en-US" altLang="zh-CN" sz="2000" dirty="0"/>
          </a:p>
          <a:p>
            <a:pPr marL="971550" lvl="1"/>
            <a:r>
              <a:rPr lang="en-US" altLang="zh-CN" sz="1800" b="1" dirty="0">
                <a:solidFill>
                  <a:srgbClr val="006600"/>
                </a:solidFill>
              </a:rPr>
              <a:t>typedef  int  </a:t>
            </a:r>
            <a:r>
              <a:rPr lang="en-US" altLang="zh-CN" sz="1800" b="1" dirty="0">
                <a:solidFill>
                  <a:srgbClr val="C00000"/>
                </a:solidFill>
              </a:rPr>
              <a:t>_int </a:t>
            </a:r>
            <a:r>
              <a:rPr lang="en-US" altLang="zh-CN" sz="1800" b="1" dirty="0">
                <a:solidFill>
                  <a:srgbClr val="006600"/>
                </a:solidFill>
              </a:rPr>
              <a:t>;    </a:t>
            </a:r>
            <a:r>
              <a:rPr lang="en-US" altLang="zh-CN" sz="1800" dirty="0"/>
              <a:t>//</a:t>
            </a:r>
            <a:r>
              <a:rPr lang="zh-CN" altLang="en-US" sz="1800" dirty="0"/>
              <a:t>程序中可使用</a:t>
            </a:r>
            <a:r>
              <a:rPr lang="en-US" altLang="zh-CN" sz="1800" dirty="0">
                <a:solidFill>
                  <a:srgbClr val="030DCD"/>
                </a:solidFill>
              </a:rPr>
              <a:t>_int</a:t>
            </a:r>
            <a:r>
              <a:rPr lang="zh-CN" altLang="en-US" sz="1800" dirty="0"/>
              <a:t>定义整型变量；</a:t>
            </a:r>
            <a:endParaRPr lang="en-US" altLang="zh-CN" sz="1800" dirty="0"/>
          </a:p>
          <a:p>
            <a:pPr marL="971550" lvl="1"/>
            <a:r>
              <a:rPr lang="en-US" altLang="zh-CN" sz="1800" b="1" dirty="0">
                <a:solidFill>
                  <a:srgbClr val="C00000"/>
                </a:solidFill>
              </a:rPr>
              <a:t>_int </a:t>
            </a:r>
            <a:r>
              <a:rPr lang="en-US" altLang="zh-CN" sz="1800" b="1" dirty="0">
                <a:solidFill>
                  <a:srgbClr val="030DCD"/>
                </a:solidFill>
              </a:rPr>
              <a:t>a=4,b=5;   //</a:t>
            </a:r>
            <a:r>
              <a:rPr lang="zh-CN" altLang="en-US" sz="1800" b="1" dirty="0">
                <a:solidFill>
                  <a:srgbClr val="030DCD"/>
                </a:solidFill>
              </a:rPr>
              <a:t>相当于</a:t>
            </a:r>
            <a:r>
              <a:rPr lang="en-US" altLang="zh-CN" sz="1800" b="1" dirty="0">
                <a:solidFill>
                  <a:srgbClr val="030DCD"/>
                </a:solidFill>
              </a:rPr>
              <a:t>int a=4,b=5;   </a:t>
            </a:r>
            <a:r>
              <a:rPr lang="en-US" altLang="zh-CN" sz="1800" b="1" dirty="0">
                <a:solidFill>
                  <a:srgbClr val="006600"/>
                </a:solidFill>
              </a:rPr>
              <a:t>//</a:t>
            </a:r>
            <a:r>
              <a:rPr lang="en-US" altLang="zh-CN" sz="1800" b="1" dirty="0" err="1">
                <a:solidFill>
                  <a:srgbClr val="006600"/>
                </a:solidFill>
              </a:rPr>
              <a:t>a,b</a:t>
            </a:r>
            <a:r>
              <a:rPr lang="zh-CN" altLang="en-US" sz="1800" b="1" dirty="0">
                <a:solidFill>
                  <a:srgbClr val="006600"/>
                </a:solidFill>
              </a:rPr>
              <a:t>均分配</a:t>
            </a:r>
            <a:r>
              <a:rPr lang="en-US" altLang="zh-CN" sz="1800" b="1" dirty="0">
                <a:solidFill>
                  <a:srgbClr val="006600"/>
                </a:solidFill>
              </a:rPr>
              <a:t>2</a:t>
            </a:r>
            <a:r>
              <a:rPr lang="zh-CN" altLang="en-US" sz="1800" b="1" dirty="0">
                <a:solidFill>
                  <a:srgbClr val="006600"/>
                </a:solidFill>
              </a:rPr>
              <a:t>字节内存空间</a:t>
            </a:r>
            <a:endParaRPr lang="en-US" altLang="zh-CN" sz="1800" b="1" dirty="0">
              <a:solidFill>
                <a:srgbClr val="0066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dirty="0">
                <a:solidFill>
                  <a:srgbClr val="030DCD"/>
                </a:solidFill>
              </a:rPr>
              <a:t>若将在</a:t>
            </a:r>
            <a:r>
              <a:rPr lang="en-US" altLang="zh-CN" sz="2000" dirty="0">
                <a:solidFill>
                  <a:srgbClr val="030DCD"/>
                </a:solidFill>
              </a:rPr>
              <a:t>16</a:t>
            </a:r>
            <a:r>
              <a:rPr lang="zh-CN" altLang="en-US" sz="2000" dirty="0">
                <a:solidFill>
                  <a:srgbClr val="030DCD"/>
                </a:solidFill>
              </a:rPr>
              <a:t>位环境下编写的程序移植到</a:t>
            </a:r>
            <a:r>
              <a:rPr lang="en-US" altLang="zh-CN" sz="2000" dirty="0">
                <a:solidFill>
                  <a:srgbClr val="030DCD"/>
                </a:solidFill>
              </a:rPr>
              <a:t>32</a:t>
            </a:r>
            <a:r>
              <a:rPr lang="zh-CN" altLang="en-US" sz="2000" dirty="0">
                <a:solidFill>
                  <a:srgbClr val="030DCD"/>
                </a:solidFill>
              </a:rPr>
              <a:t>环境下</a:t>
            </a:r>
            <a:endParaRPr lang="en-US" altLang="zh-CN" sz="2000" dirty="0">
              <a:solidFill>
                <a:srgbClr val="030DCD"/>
              </a:solidFill>
            </a:endParaRPr>
          </a:p>
          <a:p>
            <a:pPr marL="971550" lvl="1"/>
            <a:r>
              <a:rPr lang="zh-CN" altLang="en-US" sz="1800" dirty="0"/>
              <a:t>在</a:t>
            </a:r>
            <a:r>
              <a:rPr lang="en-US" altLang="zh-CN" sz="1800" dirty="0"/>
              <a:t>32</a:t>
            </a:r>
            <a:r>
              <a:rPr lang="zh-CN" altLang="en-US" sz="1800" dirty="0"/>
              <a:t>位环境中，在</a:t>
            </a:r>
            <a:r>
              <a:rPr lang="en-US" altLang="zh-CN" sz="1800" dirty="0"/>
              <a:t>16</a:t>
            </a:r>
            <a:r>
              <a:rPr lang="zh-CN" altLang="en-US" sz="1800" dirty="0"/>
              <a:t>位程序中将</a:t>
            </a:r>
            <a:r>
              <a:rPr lang="en-US" altLang="zh-CN" sz="1800" b="1" dirty="0">
                <a:solidFill>
                  <a:srgbClr val="006600"/>
                </a:solidFill>
              </a:rPr>
              <a:t> typedef  int  </a:t>
            </a:r>
            <a:r>
              <a:rPr lang="en-US" altLang="zh-CN" sz="1800" b="1" dirty="0">
                <a:solidFill>
                  <a:srgbClr val="C00000"/>
                </a:solidFill>
              </a:rPr>
              <a:t>_int  </a:t>
            </a:r>
            <a:r>
              <a:rPr lang="zh-CN" altLang="en-US" sz="1800" dirty="0"/>
              <a:t>修改为</a:t>
            </a:r>
            <a:endParaRPr lang="en-US" altLang="zh-CN" sz="1800" dirty="0"/>
          </a:p>
          <a:p>
            <a:pPr marL="971550" lvl="1"/>
            <a:r>
              <a:rPr lang="en-US" altLang="zh-CN" sz="1800" b="1" dirty="0">
                <a:solidFill>
                  <a:srgbClr val="C00000"/>
                </a:solidFill>
              </a:rPr>
              <a:t>typedef  short  </a:t>
            </a:r>
            <a:r>
              <a:rPr lang="en-US" altLang="zh-CN" sz="1800" b="1" dirty="0">
                <a:solidFill>
                  <a:srgbClr val="006600"/>
                </a:solidFill>
              </a:rPr>
              <a:t>_int </a:t>
            </a:r>
            <a:r>
              <a:rPr lang="en-US" altLang="zh-CN" sz="1800" b="1" dirty="0">
                <a:solidFill>
                  <a:srgbClr val="C00000"/>
                </a:solidFill>
              </a:rPr>
              <a:t>;  </a:t>
            </a:r>
          </a:p>
          <a:p>
            <a:pPr marL="971550" lvl="1"/>
            <a:r>
              <a:rPr lang="en-US" altLang="zh-CN" sz="1800" b="1" dirty="0">
                <a:solidFill>
                  <a:srgbClr val="C00000"/>
                </a:solidFill>
              </a:rPr>
              <a:t>_int </a:t>
            </a:r>
            <a:r>
              <a:rPr lang="en-US" altLang="zh-CN" sz="1800" dirty="0">
                <a:solidFill>
                  <a:srgbClr val="006600"/>
                </a:solidFill>
              </a:rPr>
              <a:t>a=4,b=5;   //</a:t>
            </a:r>
            <a:r>
              <a:rPr lang="zh-CN" altLang="en-US" sz="1800" b="1" dirty="0">
                <a:solidFill>
                  <a:srgbClr val="030DCD"/>
                </a:solidFill>
              </a:rPr>
              <a:t>还是声明为</a:t>
            </a:r>
            <a:r>
              <a:rPr lang="en-US" altLang="zh-CN" sz="1800" b="1" dirty="0">
                <a:solidFill>
                  <a:srgbClr val="030DCD"/>
                </a:solidFill>
              </a:rPr>
              <a:t>_int</a:t>
            </a:r>
            <a:r>
              <a:rPr lang="zh-CN" altLang="en-US" sz="1800" b="1" dirty="0">
                <a:solidFill>
                  <a:srgbClr val="030DCD"/>
                </a:solidFill>
              </a:rPr>
              <a:t>类型</a:t>
            </a:r>
            <a:r>
              <a:rPr lang="zh-CN" altLang="en-US" sz="1800" dirty="0">
                <a:solidFill>
                  <a:srgbClr val="006600"/>
                </a:solidFill>
              </a:rPr>
              <a:t>，但相当于</a:t>
            </a:r>
            <a:r>
              <a:rPr lang="en-US" altLang="zh-CN" sz="1800" dirty="0">
                <a:solidFill>
                  <a:srgbClr val="006600"/>
                </a:solidFill>
              </a:rPr>
              <a:t>short a=4,b=5;  </a:t>
            </a:r>
            <a:endParaRPr lang="en-US" altLang="zh-CN" sz="1800" b="1" dirty="0">
              <a:solidFill>
                <a:srgbClr val="7030A0"/>
              </a:solidFill>
            </a:endParaRPr>
          </a:p>
          <a:p>
            <a:pPr marL="971550" lvl="1"/>
            <a:r>
              <a:rPr lang="zh-CN" altLang="en-US" sz="1800" b="1" dirty="0">
                <a:solidFill>
                  <a:srgbClr val="7030A0"/>
                </a:solidFill>
              </a:rPr>
              <a:t>其它代码不需修改，</a:t>
            </a:r>
            <a:r>
              <a:rPr lang="zh-CN" altLang="en-US" sz="1800" b="1" dirty="0">
                <a:solidFill>
                  <a:srgbClr val="030DCD"/>
                </a:solidFill>
              </a:rPr>
              <a:t>系统仍然为</a:t>
            </a:r>
            <a:r>
              <a:rPr lang="en-US" altLang="zh-CN" sz="1800" b="1" dirty="0" err="1">
                <a:solidFill>
                  <a:srgbClr val="030DCD"/>
                </a:solidFill>
              </a:rPr>
              <a:t>a,b</a:t>
            </a:r>
            <a:r>
              <a:rPr lang="zh-CN" altLang="en-US" sz="1800" b="1" dirty="0">
                <a:solidFill>
                  <a:srgbClr val="030DCD"/>
                </a:solidFill>
              </a:rPr>
              <a:t>分配</a:t>
            </a:r>
            <a:r>
              <a:rPr lang="en-US" altLang="zh-CN" sz="1800" b="1" dirty="0">
                <a:solidFill>
                  <a:srgbClr val="030DCD"/>
                </a:solidFill>
              </a:rPr>
              <a:t>2</a:t>
            </a:r>
            <a:r>
              <a:rPr lang="zh-CN" altLang="en-US" sz="1800" b="1" dirty="0">
                <a:solidFill>
                  <a:srgbClr val="030DCD"/>
                </a:solidFill>
              </a:rPr>
              <a:t>字节的内存空间；</a:t>
            </a:r>
            <a:endParaRPr lang="en-US" altLang="zh-CN" sz="1800" b="1" dirty="0">
              <a:solidFill>
                <a:srgbClr val="030DCD"/>
              </a:solidFill>
            </a:endParaRPr>
          </a:p>
          <a:p>
            <a:pPr marL="971550" lvl="1"/>
            <a:endParaRPr lang="en-US" altLang="zh-CN" dirty="0"/>
          </a:p>
          <a:p>
            <a:pPr marL="1200150" lvl="2"/>
            <a:endParaRPr lang="en-US" altLang="zh-CN" sz="1800" dirty="0">
              <a:solidFill>
                <a:srgbClr val="C000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zh-CN" dirty="0"/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zh-CN" dirty="0"/>
          </a:p>
          <a:p>
            <a:pPr marL="342900" indent="-342900">
              <a:buFont typeface="Wingdings" panose="05000000000000000000" pitchFamily="2" charset="2"/>
              <a:buChar char="l"/>
            </a:pPr>
            <a:endParaRPr lang="zh-CN" altLang="en-US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31211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用</a:t>
            </a:r>
            <a:r>
              <a:rPr lang="en-US" altLang="zh-CN" dirty="0"/>
              <a:t>typedef</a:t>
            </a:r>
            <a:r>
              <a:rPr lang="zh-CN" altLang="en-US" dirty="0"/>
              <a:t>定义无</a:t>
            </a:r>
            <a:r>
              <a:rPr lang="zh-CN" altLang="en-US" dirty="0" smtClean="0"/>
              <a:t>符号长长整型</a:t>
            </a:r>
            <a:endParaRPr lang="zh-CN" altLang="en-US" dirty="0">
              <a:solidFill>
                <a:srgbClr val="0000CC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5774" y="1135063"/>
            <a:ext cx="8383905" cy="5345112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dirty="0"/>
              <a:t>先按定义变量的方法写出定义体</a:t>
            </a:r>
            <a:endParaRPr lang="en-US" altLang="zh-CN" sz="2000" dirty="0"/>
          </a:p>
          <a:p>
            <a:pPr marL="971550" lvl="1"/>
            <a:r>
              <a:rPr lang="zh-CN" altLang="en-US" sz="1800" dirty="0"/>
              <a:t>如：</a:t>
            </a:r>
            <a:r>
              <a:rPr lang="en-US" altLang="zh-CN" sz="1800" dirty="0">
                <a:solidFill>
                  <a:srgbClr val="7030A0"/>
                </a:solidFill>
              </a:rPr>
              <a:t>unsigned </a:t>
            </a:r>
            <a:r>
              <a:rPr lang="en-US" altLang="zh-CN" sz="1800" dirty="0" smtClean="0">
                <a:solidFill>
                  <a:srgbClr val="7030A0"/>
                </a:solidFill>
              </a:rPr>
              <a:t>long </a:t>
            </a:r>
            <a:r>
              <a:rPr lang="en-US" altLang="zh-CN" sz="1800" dirty="0" err="1" smtClean="0">
                <a:solidFill>
                  <a:srgbClr val="7030A0"/>
                </a:solidFill>
              </a:rPr>
              <a:t>long</a:t>
            </a:r>
            <a:r>
              <a:rPr lang="en-US" altLang="zh-CN" sz="1800" dirty="0" smtClean="0">
                <a:solidFill>
                  <a:srgbClr val="7030A0"/>
                </a:solidFill>
              </a:rPr>
              <a:t>  </a:t>
            </a:r>
            <a:r>
              <a:rPr lang="en-US" altLang="zh-CN" sz="1800" dirty="0" smtClean="0">
                <a:solidFill>
                  <a:srgbClr val="0303DF"/>
                </a:solidFill>
              </a:rPr>
              <a:t>a</a:t>
            </a:r>
            <a:r>
              <a:rPr lang="en-US" altLang="zh-CN" sz="1800" dirty="0" smtClean="0">
                <a:solidFill>
                  <a:srgbClr val="030DCD"/>
                </a:solidFill>
              </a:rPr>
              <a:t>;      </a:t>
            </a:r>
            <a:r>
              <a:rPr lang="en-US" altLang="zh-CN" sz="1800" dirty="0" smtClean="0">
                <a:solidFill>
                  <a:srgbClr val="C00000"/>
                </a:solidFill>
              </a:rPr>
              <a:t>//unsigned long </a:t>
            </a:r>
            <a:r>
              <a:rPr lang="en-US" altLang="zh-CN" sz="1800" dirty="0" err="1" smtClean="0">
                <a:solidFill>
                  <a:srgbClr val="C00000"/>
                </a:solidFill>
              </a:rPr>
              <a:t>long</a:t>
            </a:r>
            <a:r>
              <a:rPr lang="en-US" altLang="zh-CN" sz="1800" dirty="0" smtClean="0">
                <a:solidFill>
                  <a:srgbClr val="C00000"/>
                </a:solidFill>
              </a:rPr>
              <a:t> </a:t>
            </a:r>
            <a:r>
              <a:rPr lang="zh-CN" altLang="en-US" sz="1800" dirty="0" smtClean="0">
                <a:solidFill>
                  <a:srgbClr val="C00000"/>
                </a:solidFill>
              </a:rPr>
              <a:t>太长，想使用</a:t>
            </a:r>
            <a:r>
              <a:rPr lang="en-US" altLang="zh-CN" sz="1800" dirty="0" err="1" smtClean="0">
                <a:solidFill>
                  <a:srgbClr val="C00000"/>
                </a:solidFill>
              </a:rPr>
              <a:t>ull</a:t>
            </a:r>
            <a:r>
              <a:rPr lang="zh-CN" altLang="en-US" sz="1800" dirty="0" smtClean="0">
                <a:solidFill>
                  <a:srgbClr val="C00000"/>
                </a:solidFill>
              </a:rPr>
              <a:t>替代</a:t>
            </a:r>
            <a:endParaRPr lang="zh-CN" altLang="en-US" sz="1800" dirty="0">
              <a:solidFill>
                <a:srgbClr val="C000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dirty="0"/>
              <a:t>将变量名换成新类型名</a:t>
            </a:r>
            <a:endParaRPr lang="en-US" altLang="zh-CN" sz="2000" dirty="0"/>
          </a:p>
          <a:p>
            <a:pPr marL="971550" lvl="1"/>
            <a:r>
              <a:rPr lang="zh-CN" altLang="en-US" sz="1800" dirty="0"/>
              <a:t>如：</a:t>
            </a:r>
            <a:r>
              <a:rPr lang="zh-CN" altLang="en-US" sz="1800" dirty="0" smtClean="0"/>
              <a:t>将变量</a:t>
            </a:r>
            <a:r>
              <a:rPr lang="en-US" altLang="zh-CN" sz="1800" dirty="0" smtClean="0"/>
              <a:t>a</a:t>
            </a:r>
            <a:r>
              <a:rPr lang="zh-CN" altLang="en-US" sz="1800" dirty="0" smtClean="0"/>
              <a:t>换</a:t>
            </a:r>
            <a:r>
              <a:rPr lang="zh-CN" altLang="en-US" sz="1800" dirty="0"/>
              <a:t>成要定义的类型，</a:t>
            </a:r>
            <a:r>
              <a:rPr lang="zh-CN" altLang="en-US" sz="1800" dirty="0" smtClean="0"/>
              <a:t>如</a:t>
            </a:r>
            <a:r>
              <a:rPr lang="en-US" altLang="zh-CN" sz="1800" dirty="0" err="1" smtClean="0">
                <a:solidFill>
                  <a:srgbClr val="0000CC"/>
                </a:solidFill>
              </a:rPr>
              <a:t>ull</a:t>
            </a:r>
            <a:r>
              <a:rPr lang="en-US" altLang="zh-CN" sz="1800" dirty="0" smtClean="0"/>
              <a:t> </a:t>
            </a:r>
            <a:r>
              <a:rPr lang="zh-CN" altLang="en-US" sz="1800" dirty="0" smtClean="0"/>
              <a:t>，</a:t>
            </a:r>
            <a:endParaRPr lang="en-US" altLang="zh-CN" sz="1800" dirty="0" smtClean="0"/>
          </a:p>
          <a:p>
            <a:pPr marL="971550" lvl="1"/>
            <a:r>
              <a:rPr lang="zh-CN" altLang="en-US" sz="1800" dirty="0" smtClean="0"/>
              <a:t>即</a:t>
            </a:r>
            <a:r>
              <a:rPr lang="en-US" altLang="zh-CN" sz="1800" dirty="0" smtClean="0"/>
              <a:t> </a:t>
            </a:r>
            <a:r>
              <a:rPr lang="en-US" altLang="zh-CN" sz="1800" dirty="0">
                <a:solidFill>
                  <a:srgbClr val="7030A0"/>
                </a:solidFill>
              </a:rPr>
              <a:t>unsigned long </a:t>
            </a:r>
            <a:r>
              <a:rPr lang="en-US" altLang="zh-CN" sz="1800" dirty="0" err="1">
                <a:solidFill>
                  <a:srgbClr val="7030A0"/>
                </a:solidFill>
              </a:rPr>
              <a:t>long</a:t>
            </a:r>
            <a:r>
              <a:rPr lang="en-US" altLang="zh-CN" sz="1800" dirty="0">
                <a:solidFill>
                  <a:srgbClr val="7030A0"/>
                </a:solidFill>
              </a:rPr>
              <a:t>  </a:t>
            </a:r>
            <a:r>
              <a:rPr lang="en-US" altLang="zh-CN" sz="1800" dirty="0" err="1" smtClean="0">
                <a:solidFill>
                  <a:srgbClr val="0303DF"/>
                </a:solidFill>
              </a:rPr>
              <a:t>ull</a:t>
            </a:r>
            <a:r>
              <a:rPr lang="en-US" altLang="zh-CN" sz="1800" dirty="0" smtClean="0"/>
              <a:t>;</a:t>
            </a:r>
            <a:endParaRPr lang="zh-CN" altLang="en-US" sz="1800" dirty="0"/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dirty="0"/>
              <a:t>在最前面加</a:t>
            </a:r>
            <a:r>
              <a:rPr lang="en-US" altLang="zh-CN" sz="2000" dirty="0" err="1">
                <a:solidFill>
                  <a:srgbClr val="C00000"/>
                </a:solidFill>
              </a:rPr>
              <a:t>typedef</a:t>
            </a:r>
            <a:r>
              <a:rPr lang="en-US" altLang="zh-CN" sz="2000" dirty="0"/>
              <a:t> </a:t>
            </a:r>
            <a:endParaRPr lang="zh-CN" altLang="en-US" sz="2000" dirty="0"/>
          </a:p>
          <a:p>
            <a:pPr marL="971550" lvl="1"/>
            <a:r>
              <a:rPr lang="zh-CN" altLang="en-US" dirty="0"/>
              <a:t>  </a:t>
            </a:r>
            <a:r>
              <a:rPr lang="en-US" altLang="zh-CN" sz="1800" dirty="0" err="1">
                <a:solidFill>
                  <a:srgbClr val="FF0000"/>
                </a:solidFill>
              </a:rPr>
              <a:t>typedef</a:t>
            </a:r>
            <a:r>
              <a:rPr lang="en-US" altLang="zh-CN" sz="1800" dirty="0"/>
              <a:t> </a:t>
            </a:r>
            <a:r>
              <a:rPr lang="en-US" altLang="zh-CN" sz="1800" dirty="0">
                <a:solidFill>
                  <a:srgbClr val="7030A0"/>
                </a:solidFill>
              </a:rPr>
              <a:t>unsigned long </a:t>
            </a:r>
            <a:r>
              <a:rPr lang="en-US" altLang="zh-CN" sz="1800" dirty="0" err="1">
                <a:solidFill>
                  <a:srgbClr val="7030A0"/>
                </a:solidFill>
              </a:rPr>
              <a:t>long</a:t>
            </a:r>
            <a:r>
              <a:rPr lang="en-US" altLang="zh-CN" sz="1800" dirty="0">
                <a:solidFill>
                  <a:srgbClr val="7030A0"/>
                </a:solidFill>
              </a:rPr>
              <a:t>  </a:t>
            </a:r>
            <a:r>
              <a:rPr lang="en-US" altLang="zh-CN" sz="1800" dirty="0" err="1">
                <a:solidFill>
                  <a:srgbClr val="0303DF"/>
                </a:solidFill>
              </a:rPr>
              <a:t>ull</a:t>
            </a:r>
            <a:r>
              <a:rPr lang="en-US" altLang="zh-CN" sz="1800" dirty="0" smtClean="0"/>
              <a:t>;</a:t>
            </a:r>
            <a:endParaRPr lang="zh-CN" altLang="en-US" sz="1800" dirty="0"/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dirty="0"/>
              <a:t>然后可以用新类型</a:t>
            </a:r>
            <a:r>
              <a:rPr lang="zh-CN" altLang="en-US" sz="2000" dirty="0" smtClean="0"/>
              <a:t>名</a:t>
            </a:r>
            <a:r>
              <a:rPr lang="en-US" altLang="zh-CN" sz="2000" dirty="0" err="1" smtClean="0">
                <a:solidFill>
                  <a:srgbClr val="0000CC"/>
                </a:solidFill>
              </a:rPr>
              <a:t>ull</a:t>
            </a:r>
            <a:r>
              <a:rPr lang="zh-CN" altLang="en-US" sz="2000" dirty="0" smtClean="0"/>
              <a:t>作为</a:t>
            </a:r>
            <a:r>
              <a:rPr lang="zh-CN" altLang="en-US" sz="2000" dirty="0"/>
              <a:t>数据类型去定义变量</a:t>
            </a:r>
            <a:r>
              <a:rPr lang="en-US" altLang="zh-CN" sz="2000" dirty="0"/>
              <a:t>;</a:t>
            </a:r>
          </a:p>
          <a:p>
            <a:pPr marL="971550" lvl="1"/>
            <a:r>
              <a:rPr lang="en-US" altLang="zh-CN" sz="1800" dirty="0" err="1" smtClean="0">
                <a:solidFill>
                  <a:srgbClr val="0303DF"/>
                </a:solidFill>
              </a:rPr>
              <a:t>ull</a:t>
            </a:r>
            <a:r>
              <a:rPr lang="en-US" altLang="zh-CN" sz="1800" dirty="0" smtClean="0"/>
              <a:t> </a:t>
            </a:r>
            <a:r>
              <a:rPr lang="en-US" altLang="zh-CN" sz="1800" dirty="0"/>
              <a:t>a;   </a:t>
            </a:r>
            <a:r>
              <a:rPr lang="en-US" altLang="zh-CN" sz="1800" dirty="0" smtClean="0"/>
              <a:t>//</a:t>
            </a:r>
            <a:r>
              <a:rPr lang="zh-CN" altLang="en-US" sz="1800" dirty="0" smtClean="0"/>
              <a:t>等同于</a:t>
            </a:r>
            <a:r>
              <a:rPr lang="en-US" altLang="zh-CN" sz="1800" dirty="0" smtClean="0"/>
              <a:t> </a:t>
            </a:r>
            <a:r>
              <a:rPr lang="en-US" altLang="zh-CN" sz="1800" dirty="0">
                <a:solidFill>
                  <a:srgbClr val="7030A0"/>
                </a:solidFill>
              </a:rPr>
              <a:t>unsigned long </a:t>
            </a:r>
            <a:r>
              <a:rPr lang="en-US" altLang="zh-CN" sz="1800" dirty="0" err="1">
                <a:solidFill>
                  <a:srgbClr val="7030A0"/>
                </a:solidFill>
              </a:rPr>
              <a:t>long</a:t>
            </a:r>
            <a:r>
              <a:rPr lang="en-US" altLang="zh-CN" sz="1800" dirty="0">
                <a:solidFill>
                  <a:srgbClr val="7030A0"/>
                </a:solidFill>
              </a:rPr>
              <a:t>  </a:t>
            </a:r>
            <a:r>
              <a:rPr lang="en-US" altLang="zh-CN" sz="1800" dirty="0" smtClean="0">
                <a:solidFill>
                  <a:srgbClr val="7030A0"/>
                </a:solidFill>
              </a:rPr>
              <a:t>a</a:t>
            </a:r>
            <a:r>
              <a:rPr lang="zh-CN" altLang="en-US" sz="1800" dirty="0" smtClean="0"/>
              <a:t>；</a:t>
            </a:r>
            <a:endParaRPr lang="en-US" altLang="zh-CN" sz="1800" dirty="0"/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dirty="0" smtClean="0">
                <a:solidFill>
                  <a:srgbClr val="7030A0"/>
                </a:solidFill>
              </a:rPr>
              <a:t>使用</a:t>
            </a:r>
            <a:endParaRPr lang="en-US" altLang="zh-CN" sz="2000" dirty="0">
              <a:solidFill>
                <a:srgbClr val="7030A0"/>
              </a:solidFill>
            </a:endParaRPr>
          </a:p>
          <a:p>
            <a:pPr marL="971550" lvl="1"/>
            <a:r>
              <a:rPr lang="en-US" altLang="zh-CN" sz="1800" dirty="0" err="1" smtClean="0">
                <a:solidFill>
                  <a:srgbClr val="FF0000"/>
                </a:solidFill>
              </a:rPr>
              <a:t>typedef</a:t>
            </a:r>
            <a:r>
              <a:rPr lang="en-US" altLang="zh-CN" sz="1800" dirty="0" smtClean="0"/>
              <a:t> </a:t>
            </a:r>
            <a:r>
              <a:rPr lang="en-US" altLang="zh-CN" sz="1800" dirty="0">
                <a:solidFill>
                  <a:srgbClr val="7030A0"/>
                </a:solidFill>
              </a:rPr>
              <a:t>unsigned long </a:t>
            </a:r>
            <a:r>
              <a:rPr lang="en-US" altLang="zh-CN" sz="1800" dirty="0" err="1">
                <a:solidFill>
                  <a:srgbClr val="7030A0"/>
                </a:solidFill>
              </a:rPr>
              <a:t>long</a:t>
            </a:r>
            <a:r>
              <a:rPr lang="en-US" altLang="zh-CN" sz="1800" dirty="0">
                <a:solidFill>
                  <a:srgbClr val="7030A0"/>
                </a:solidFill>
              </a:rPr>
              <a:t>  </a:t>
            </a:r>
            <a:r>
              <a:rPr lang="en-US" altLang="zh-CN" sz="1800" dirty="0" err="1">
                <a:solidFill>
                  <a:srgbClr val="7030A0"/>
                </a:solidFill>
              </a:rPr>
              <a:t>ull</a:t>
            </a:r>
            <a:r>
              <a:rPr lang="en-US" altLang="zh-CN" sz="1800" dirty="0" smtClean="0"/>
              <a:t>;</a:t>
            </a:r>
            <a:endParaRPr lang="en-US" altLang="zh-CN" sz="1800" dirty="0"/>
          </a:p>
          <a:p>
            <a:pPr marL="971550" lvl="1"/>
            <a:r>
              <a:rPr lang="en-US" altLang="zh-CN" sz="1800" dirty="0" err="1">
                <a:solidFill>
                  <a:srgbClr val="7030A0"/>
                </a:solidFill>
              </a:rPr>
              <a:t>ull</a:t>
            </a:r>
            <a:r>
              <a:rPr lang="en-US" altLang="zh-CN" sz="1800" dirty="0"/>
              <a:t> a;   //</a:t>
            </a:r>
            <a:r>
              <a:rPr lang="zh-CN" altLang="en-US" sz="1800" dirty="0"/>
              <a:t>等同于</a:t>
            </a:r>
            <a:r>
              <a:rPr lang="en-US" altLang="zh-CN" sz="1800" dirty="0"/>
              <a:t> </a:t>
            </a:r>
            <a:r>
              <a:rPr lang="en-US" altLang="zh-CN" sz="1800" dirty="0">
                <a:solidFill>
                  <a:srgbClr val="7030A0"/>
                </a:solidFill>
              </a:rPr>
              <a:t>unsigned long </a:t>
            </a:r>
            <a:r>
              <a:rPr lang="en-US" altLang="zh-CN" sz="1800" dirty="0" err="1">
                <a:solidFill>
                  <a:srgbClr val="7030A0"/>
                </a:solidFill>
              </a:rPr>
              <a:t>long</a:t>
            </a:r>
            <a:r>
              <a:rPr lang="en-US" altLang="zh-CN" sz="1800" dirty="0">
                <a:solidFill>
                  <a:srgbClr val="7030A0"/>
                </a:solidFill>
              </a:rPr>
              <a:t>  a</a:t>
            </a:r>
            <a:r>
              <a:rPr lang="en-US" altLang="zh-CN" sz="1800" dirty="0" smtClean="0"/>
              <a:t>;</a:t>
            </a:r>
            <a:endParaRPr lang="en-US" altLang="zh-CN" sz="1800" dirty="0"/>
          </a:p>
          <a:p>
            <a:pPr marL="342900" indent="-342900">
              <a:buFont typeface="Wingdings" panose="05000000000000000000" pitchFamily="2" charset="2"/>
              <a:buChar char="l"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19437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用</a:t>
            </a:r>
            <a:r>
              <a:rPr lang="en-US" altLang="zh-CN" dirty="0" err="1">
                <a:solidFill>
                  <a:srgbClr val="7030A0"/>
                </a:solidFill>
              </a:rPr>
              <a:t>typedef</a:t>
            </a:r>
            <a:r>
              <a:rPr lang="zh-CN" altLang="en-US" dirty="0"/>
              <a:t>自定义数据类型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696" y="1135063"/>
            <a:ext cx="6734175" cy="4981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346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rgbClr val="7030A0"/>
                </a:solidFill>
              </a:rPr>
              <a:t>课后练习：</a:t>
            </a:r>
            <a:r>
              <a:rPr lang="zh-CN" altLang="en-US" dirty="0" smtClean="0"/>
              <a:t>用</a:t>
            </a:r>
            <a:r>
              <a:rPr lang="en-US" altLang="zh-CN" dirty="0" err="1"/>
              <a:t>typedef</a:t>
            </a:r>
            <a:r>
              <a:rPr lang="zh-CN" altLang="en-US" dirty="0"/>
              <a:t>定义类型的方法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b="1" dirty="0"/>
              <a:t>先按定义变量的方法写出定义体</a:t>
            </a:r>
            <a:endParaRPr lang="en-US" altLang="zh-CN" sz="2000" b="1" dirty="0"/>
          </a:p>
          <a:p>
            <a:pPr marL="971550" lvl="1"/>
            <a:r>
              <a:rPr lang="zh-CN" altLang="en-US" sz="1800" dirty="0"/>
              <a:t>如：</a:t>
            </a:r>
            <a:r>
              <a:rPr lang="en-US" altLang="zh-CN" sz="1800" dirty="0" err="1"/>
              <a:t>int</a:t>
            </a:r>
            <a:r>
              <a:rPr lang="en-US" altLang="zh-CN" sz="1800" dirty="0"/>
              <a:t> </a:t>
            </a:r>
            <a:r>
              <a:rPr lang="en-US" altLang="zh-CN" sz="1800" dirty="0">
                <a:solidFill>
                  <a:srgbClr val="030DCD"/>
                </a:solidFill>
              </a:rPr>
              <a:t>a</a:t>
            </a:r>
            <a:r>
              <a:rPr lang="en-US" altLang="zh-CN" sz="1800" dirty="0" smtClean="0">
                <a:solidFill>
                  <a:srgbClr val="030DCD"/>
                </a:solidFill>
              </a:rPr>
              <a:t>; </a:t>
            </a:r>
            <a:endParaRPr lang="zh-CN" altLang="en-US" sz="1800" b="1" dirty="0">
              <a:solidFill>
                <a:srgbClr val="C000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b="1" dirty="0"/>
              <a:t>将</a:t>
            </a:r>
            <a:r>
              <a:rPr lang="zh-CN" altLang="en-US" sz="2000" b="1" dirty="0">
                <a:solidFill>
                  <a:srgbClr val="C00000"/>
                </a:solidFill>
              </a:rPr>
              <a:t>变量名</a:t>
            </a:r>
            <a:r>
              <a:rPr lang="zh-CN" altLang="en-US" sz="2000" b="1" dirty="0"/>
              <a:t>换</a:t>
            </a:r>
            <a:r>
              <a:rPr lang="zh-CN" altLang="en-US" sz="2000" b="1" dirty="0" smtClean="0"/>
              <a:t>成要定义的类型符号名</a:t>
            </a:r>
            <a:endParaRPr lang="en-US" altLang="zh-CN" sz="2000" b="1" dirty="0"/>
          </a:p>
          <a:p>
            <a:pPr marL="971550" lvl="1"/>
            <a:r>
              <a:rPr lang="zh-CN" altLang="en-US" sz="1800" dirty="0"/>
              <a:t>如：</a:t>
            </a:r>
            <a:r>
              <a:rPr lang="zh-CN" altLang="en-US" sz="1800" dirty="0" smtClean="0"/>
              <a:t>将变量</a:t>
            </a:r>
            <a:r>
              <a:rPr lang="en-US" altLang="zh-CN" sz="1800" dirty="0" smtClean="0"/>
              <a:t>a </a:t>
            </a:r>
            <a:r>
              <a:rPr lang="zh-CN" altLang="en-US" sz="1800" dirty="0"/>
              <a:t>换成 要定义的类型，如</a:t>
            </a:r>
            <a:r>
              <a:rPr lang="en-US" altLang="zh-CN" sz="1800" dirty="0">
                <a:solidFill>
                  <a:srgbClr val="030DCD"/>
                </a:solidFill>
              </a:rPr>
              <a:t>_</a:t>
            </a:r>
            <a:r>
              <a:rPr lang="en-US" altLang="zh-CN" sz="1800" dirty="0" err="1">
                <a:solidFill>
                  <a:srgbClr val="030DCD"/>
                </a:solidFill>
              </a:rPr>
              <a:t>int</a:t>
            </a:r>
            <a:r>
              <a:rPr lang="zh-CN" altLang="en-US" sz="1800" dirty="0"/>
              <a:t>，即</a:t>
            </a:r>
            <a:r>
              <a:rPr lang="en-US" altLang="zh-CN" sz="1800" dirty="0" err="1"/>
              <a:t>int</a:t>
            </a:r>
            <a:r>
              <a:rPr lang="en-US" altLang="zh-CN" sz="1800" dirty="0"/>
              <a:t> </a:t>
            </a:r>
            <a:r>
              <a:rPr lang="en-US" altLang="zh-CN" sz="1800" dirty="0">
                <a:solidFill>
                  <a:srgbClr val="030DCD"/>
                </a:solidFill>
              </a:rPr>
              <a:t> _</a:t>
            </a:r>
            <a:r>
              <a:rPr lang="en-US" altLang="zh-CN" sz="1800" dirty="0" err="1">
                <a:solidFill>
                  <a:srgbClr val="030DCD"/>
                </a:solidFill>
              </a:rPr>
              <a:t>int</a:t>
            </a:r>
            <a:r>
              <a:rPr lang="en-US" altLang="zh-CN" sz="1800" dirty="0"/>
              <a:t>;</a:t>
            </a:r>
            <a:endParaRPr lang="zh-CN" altLang="en-US" sz="1800" dirty="0"/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dirty="0"/>
              <a:t>在最前面加</a:t>
            </a:r>
            <a:r>
              <a:rPr lang="en-US" altLang="zh-CN" sz="2000" dirty="0" err="1">
                <a:solidFill>
                  <a:srgbClr val="C00000"/>
                </a:solidFill>
              </a:rPr>
              <a:t>typedef</a:t>
            </a:r>
            <a:r>
              <a:rPr lang="en-US" altLang="zh-CN" sz="2000" dirty="0"/>
              <a:t> </a:t>
            </a:r>
            <a:endParaRPr lang="zh-CN" altLang="en-US" sz="2000" dirty="0"/>
          </a:p>
          <a:p>
            <a:pPr marL="971550" lvl="1"/>
            <a:r>
              <a:rPr lang="zh-CN" altLang="en-US" sz="1800" dirty="0"/>
              <a:t>  </a:t>
            </a:r>
            <a:r>
              <a:rPr lang="en-US" altLang="zh-CN" sz="1800" dirty="0" err="1">
                <a:solidFill>
                  <a:srgbClr val="FF0000"/>
                </a:solidFill>
              </a:rPr>
              <a:t>typedef</a:t>
            </a:r>
            <a:r>
              <a:rPr lang="en-US" altLang="zh-CN" sz="1800" dirty="0"/>
              <a:t> </a:t>
            </a:r>
            <a:r>
              <a:rPr lang="en-US" altLang="zh-CN" sz="1800" dirty="0" err="1"/>
              <a:t>int</a:t>
            </a:r>
            <a:r>
              <a:rPr lang="en-US" altLang="zh-CN" sz="1800" dirty="0"/>
              <a:t>  </a:t>
            </a:r>
            <a:r>
              <a:rPr lang="en-US" altLang="zh-CN" sz="1800" dirty="0">
                <a:solidFill>
                  <a:srgbClr val="030DCD"/>
                </a:solidFill>
              </a:rPr>
              <a:t>_</a:t>
            </a:r>
            <a:r>
              <a:rPr lang="en-US" altLang="zh-CN" sz="1800" dirty="0" err="1">
                <a:solidFill>
                  <a:srgbClr val="030DCD"/>
                </a:solidFill>
              </a:rPr>
              <a:t>int</a:t>
            </a:r>
            <a:r>
              <a:rPr lang="en-US" altLang="zh-CN" sz="1800" dirty="0"/>
              <a:t>; </a:t>
            </a:r>
            <a:endParaRPr lang="zh-CN" altLang="en-US" sz="1800" dirty="0"/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dirty="0"/>
              <a:t>然后可以</a:t>
            </a:r>
            <a:r>
              <a:rPr lang="zh-CN" altLang="en-US" sz="2000" dirty="0" smtClean="0"/>
              <a:t>用自定义的类型</a:t>
            </a:r>
            <a:r>
              <a:rPr lang="zh-CN" altLang="en-US" sz="2000" dirty="0"/>
              <a:t>名</a:t>
            </a:r>
            <a:r>
              <a:rPr lang="en-US" altLang="zh-CN" sz="2000" dirty="0">
                <a:solidFill>
                  <a:srgbClr val="030DCD"/>
                </a:solidFill>
              </a:rPr>
              <a:t>_</a:t>
            </a:r>
            <a:r>
              <a:rPr lang="en-US" altLang="zh-CN" sz="2000" dirty="0" err="1">
                <a:solidFill>
                  <a:srgbClr val="030DCD"/>
                </a:solidFill>
              </a:rPr>
              <a:t>int</a:t>
            </a:r>
            <a:r>
              <a:rPr lang="zh-CN" altLang="en-US" sz="2000" dirty="0"/>
              <a:t>作为数据类型去定义变量</a:t>
            </a:r>
            <a:r>
              <a:rPr lang="en-US" altLang="zh-CN" sz="2000" dirty="0"/>
              <a:t>;</a:t>
            </a:r>
          </a:p>
          <a:p>
            <a:pPr marL="971550" lvl="1"/>
            <a:r>
              <a:rPr lang="en-US" altLang="zh-CN" sz="1800" dirty="0">
                <a:solidFill>
                  <a:srgbClr val="030DCD"/>
                </a:solidFill>
              </a:rPr>
              <a:t>_</a:t>
            </a:r>
            <a:r>
              <a:rPr lang="en-US" altLang="zh-CN" sz="1800" dirty="0" err="1">
                <a:solidFill>
                  <a:srgbClr val="030DCD"/>
                </a:solidFill>
              </a:rPr>
              <a:t>int</a:t>
            </a:r>
            <a:r>
              <a:rPr lang="en-US" altLang="zh-CN" sz="1800" dirty="0"/>
              <a:t> a;   //</a:t>
            </a:r>
            <a:r>
              <a:rPr lang="zh-CN" altLang="en-US" sz="1800" dirty="0"/>
              <a:t>与</a:t>
            </a:r>
            <a:r>
              <a:rPr lang="en-US" altLang="zh-CN" sz="1800" dirty="0" err="1"/>
              <a:t>int</a:t>
            </a:r>
            <a:r>
              <a:rPr lang="en-US" altLang="zh-CN" sz="1800" dirty="0"/>
              <a:t> a</a:t>
            </a:r>
            <a:r>
              <a:rPr lang="zh-CN" altLang="en-US" sz="1800" dirty="0"/>
              <a:t>等价；</a:t>
            </a:r>
            <a:endParaRPr lang="en-US" altLang="zh-CN" sz="1800" dirty="0"/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dirty="0" smtClean="0">
                <a:solidFill>
                  <a:srgbClr val="7030A0"/>
                </a:solidFill>
              </a:rPr>
              <a:t>使用</a:t>
            </a:r>
            <a:endParaRPr lang="en-US" altLang="zh-CN" sz="2000" dirty="0" smtClean="0">
              <a:solidFill>
                <a:srgbClr val="7030A0"/>
              </a:solidFill>
            </a:endParaRPr>
          </a:p>
          <a:p>
            <a:pPr marL="971550" lvl="1"/>
            <a:r>
              <a:rPr lang="zh-CN" altLang="en-US" sz="1800" dirty="0"/>
              <a:t> </a:t>
            </a:r>
            <a:r>
              <a:rPr lang="en-US" altLang="zh-CN" sz="1800" dirty="0" err="1">
                <a:solidFill>
                  <a:srgbClr val="FF0000"/>
                </a:solidFill>
              </a:rPr>
              <a:t>typedef</a:t>
            </a:r>
            <a:r>
              <a:rPr lang="en-US" altLang="zh-CN" sz="1800" dirty="0"/>
              <a:t> </a:t>
            </a:r>
            <a:r>
              <a:rPr lang="en-US" altLang="zh-CN" sz="1800" dirty="0" smtClean="0"/>
              <a:t>  </a:t>
            </a:r>
            <a:r>
              <a:rPr lang="en-US" altLang="zh-CN" sz="1800" dirty="0" err="1" smtClean="0"/>
              <a:t>int</a:t>
            </a:r>
            <a:r>
              <a:rPr lang="en-US" altLang="zh-CN" sz="1800" dirty="0" smtClean="0"/>
              <a:t>  </a:t>
            </a:r>
            <a:r>
              <a:rPr lang="en-US" altLang="zh-CN" sz="1800" dirty="0">
                <a:solidFill>
                  <a:srgbClr val="030DCD"/>
                </a:solidFill>
              </a:rPr>
              <a:t>_</a:t>
            </a:r>
            <a:r>
              <a:rPr lang="en-US" altLang="zh-CN" sz="1800" dirty="0" err="1">
                <a:solidFill>
                  <a:srgbClr val="030DCD"/>
                </a:solidFill>
              </a:rPr>
              <a:t>int</a:t>
            </a:r>
            <a:r>
              <a:rPr lang="en-US" altLang="zh-CN" sz="1800" dirty="0"/>
              <a:t>; </a:t>
            </a:r>
            <a:endParaRPr lang="en-US" altLang="zh-CN" sz="1800" dirty="0" smtClean="0"/>
          </a:p>
          <a:p>
            <a:pPr marL="971550" lvl="1"/>
            <a:r>
              <a:rPr lang="en-US" altLang="zh-CN" sz="1800" dirty="0">
                <a:solidFill>
                  <a:srgbClr val="030DCD"/>
                </a:solidFill>
              </a:rPr>
              <a:t>_</a:t>
            </a:r>
            <a:r>
              <a:rPr lang="en-US" altLang="zh-CN" sz="1800" dirty="0" err="1">
                <a:solidFill>
                  <a:srgbClr val="030DCD"/>
                </a:solidFill>
              </a:rPr>
              <a:t>int</a:t>
            </a:r>
            <a:r>
              <a:rPr lang="en-US" altLang="zh-CN" sz="1800" dirty="0"/>
              <a:t> a</a:t>
            </a:r>
            <a:r>
              <a:rPr lang="en-US" altLang="zh-CN" sz="1800" dirty="0" smtClean="0"/>
              <a:t>;   //</a:t>
            </a:r>
            <a:r>
              <a:rPr lang="zh-CN" altLang="en-US" sz="1800" dirty="0" smtClean="0"/>
              <a:t>等同于  </a:t>
            </a:r>
            <a:r>
              <a:rPr lang="en-US" altLang="zh-CN" sz="1800" dirty="0" err="1" smtClean="0"/>
              <a:t>int</a:t>
            </a:r>
            <a:r>
              <a:rPr lang="en-US" altLang="zh-CN" sz="1800" dirty="0" smtClean="0"/>
              <a:t> a;</a:t>
            </a:r>
            <a:endParaRPr lang="en-US" altLang="zh-CN" sz="1800" dirty="0"/>
          </a:p>
          <a:p>
            <a:pPr marL="342900" indent="-342900">
              <a:buFont typeface="Wingdings" panose="05000000000000000000" pitchFamily="2" charset="2"/>
              <a:buChar char="l"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67529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变量的使用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要求对所有用到的变量作强制定义，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也就是</a:t>
            </a:r>
            <a:r>
              <a:rPr lang="en-US" altLang="zh-CN" sz="20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zh-CN" altLang="en-US" sz="20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先</a:t>
            </a:r>
            <a:r>
              <a:rPr lang="zh-CN" altLang="en-US" sz="2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定义，后</a:t>
            </a:r>
            <a:r>
              <a:rPr lang="zh-CN" altLang="en-US" sz="20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使用</a:t>
            </a:r>
            <a:r>
              <a:rPr lang="en-US" altLang="zh-CN" sz="20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zh-CN" altLang="en-US" sz="20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CN" sz="2000" dirty="0" smtClean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71550" lvl="1">
              <a:lnSpc>
                <a:spcPct val="100000"/>
              </a:lnSpc>
              <a:buFont typeface="Wingdings" panose="05000000000000000000" pitchFamily="2" charset="2"/>
              <a:buChar char="l"/>
            </a:pPr>
            <a:r>
              <a:rPr lang="zh-CN" alt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先声明，后使用</a:t>
            </a:r>
            <a:endParaRPr lang="en-US" altLang="zh-CN" sz="1600" b="1" dirty="0" smtClean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71550" lvl="1">
              <a:lnSpc>
                <a:spcPct val="100000"/>
              </a:lnSpc>
              <a:buFont typeface="Wingdings" panose="05000000000000000000" pitchFamily="2" charset="2"/>
              <a:buChar char="l"/>
            </a:pPr>
            <a:r>
              <a:rPr lang="zh-CN" alt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声明或定义其数据类型</a:t>
            </a:r>
            <a:endParaRPr lang="en-US" altLang="zh-CN" sz="1600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dirty="0">
                <a:solidFill>
                  <a:srgbClr val="08080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即：变量在使用前必须加以</a:t>
            </a:r>
            <a:r>
              <a:rPr lang="zh-CN" altLang="en-US" sz="2000" dirty="0">
                <a:solidFill>
                  <a:srgbClr val="0303D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定义</a:t>
            </a:r>
            <a:r>
              <a:rPr lang="zh-CN" altLang="en-US" sz="2000" dirty="0">
                <a:solidFill>
                  <a:srgbClr val="08080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（在声明中定义）</a:t>
            </a:r>
            <a:r>
              <a:rPr lang="en-US" altLang="zh-CN" sz="2000" dirty="0">
                <a:solidFill>
                  <a:srgbClr val="08080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declared</a:t>
            </a:r>
            <a:r>
              <a:rPr lang="en-US" altLang="zh-CN" sz="2000" dirty="0" smtClean="0">
                <a:solidFill>
                  <a:srgbClr val="08080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-US" sz="2000" dirty="0" smtClean="0">
                <a:solidFill>
                  <a:srgbClr val="08080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，声明其数据类型</a:t>
            </a:r>
            <a:endParaRPr lang="en-US" altLang="zh-CN" sz="2000" dirty="0" smtClean="0">
              <a:solidFill>
                <a:srgbClr val="08080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dirty="0" smtClean="0">
                <a:solidFill>
                  <a:srgbClr val="08080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如果不声明而直接使用，会出现什么问题？</a:t>
            </a:r>
            <a:endParaRPr lang="en-US" altLang="zh-CN" sz="2000" dirty="0">
              <a:solidFill>
                <a:srgbClr val="08080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71550" lvl="1"/>
            <a:r>
              <a:rPr lang="zh-CN" altLang="en-US" sz="1800" dirty="0">
                <a:solidFill>
                  <a:srgbClr val="08080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如编译</a:t>
            </a:r>
            <a:r>
              <a:rPr lang="en-US" altLang="zh-CN" sz="1800" dirty="0">
                <a:solidFill>
                  <a:srgbClr val="08080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main.cc</a:t>
            </a:r>
            <a:r>
              <a:rPr lang="zh-CN" altLang="en-US" sz="1800" dirty="0">
                <a:solidFill>
                  <a:srgbClr val="08080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时提示</a:t>
            </a:r>
            <a:r>
              <a:rPr lang="zh-CN" altLang="en-US" sz="1800" dirty="0" smtClean="0">
                <a:solidFill>
                  <a:srgbClr val="08080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endParaRPr lang="en-US" altLang="zh-CN" sz="1800" dirty="0" smtClean="0">
              <a:solidFill>
                <a:srgbClr val="08080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indent="0">
              <a:buNone/>
            </a:pPr>
            <a:r>
              <a:rPr lang="en-US" altLang="zh-CN" sz="1800" dirty="0" smtClean="0">
                <a:solidFill>
                  <a:srgbClr val="08080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Line:7 </a:t>
            </a:r>
            <a:r>
              <a:rPr lang="en-US" altLang="zh-CN" sz="1800" dirty="0">
                <a:solidFill>
                  <a:srgbClr val="08080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col:25  main.cpp	</a:t>
            </a:r>
            <a:r>
              <a:rPr lang="en-US" altLang="zh-CN" sz="1800" dirty="0">
                <a:solidFill>
                  <a:srgbClr val="00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[Error] ‘Price' was not declared in this </a:t>
            </a:r>
            <a:r>
              <a:rPr lang="en-US" altLang="zh-CN" sz="1800" dirty="0" smtClean="0">
                <a:solidFill>
                  <a:srgbClr val="00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scope</a:t>
            </a:r>
          </a:p>
          <a:p>
            <a:pPr lvl="1" indent="0">
              <a:buNone/>
            </a:pPr>
            <a:r>
              <a:rPr lang="zh-CN" altLang="en-US" sz="1800" dirty="0" smtClean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说明</a:t>
            </a:r>
            <a:r>
              <a:rPr lang="zh-CN" altLang="en-US" sz="1800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出现错误的原因？如何解决</a:t>
            </a:r>
            <a:r>
              <a:rPr lang="zh-CN" altLang="en-US" sz="1800" dirty="0" smtClean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？</a:t>
            </a:r>
            <a:endParaRPr lang="en-US" altLang="zh-CN" sz="1800" dirty="0">
              <a:solidFill>
                <a:srgbClr val="0066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71550" lvl="1"/>
            <a:r>
              <a:rPr lang="en-US" altLang="zh-CN" sz="1800" dirty="0" smtClean="0">
                <a:solidFill>
                  <a:srgbClr val="08080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By the way</a:t>
            </a:r>
          </a:p>
          <a:p>
            <a:pPr lvl="1" indent="0">
              <a:buNone/>
            </a:pPr>
            <a:r>
              <a:rPr lang="en-US" altLang="zh-CN" sz="1800" dirty="0" smtClean="0">
                <a:solidFill>
                  <a:srgbClr val="00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5</a:t>
            </a:r>
            <a:r>
              <a:rPr lang="en-US" altLang="zh-CN" sz="1800" dirty="0">
                <a:solidFill>
                  <a:srgbClr val="00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altLang="zh-CN" sz="1800" dirty="0" smtClean="0">
                <a:solidFill>
                  <a:srgbClr val="00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    main.cpp</a:t>
            </a:r>
            <a:r>
              <a:rPr lang="en-US" altLang="zh-CN" sz="1800" dirty="0">
                <a:solidFill>
                  <a:srgbClr val="00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[Error] </a:t>
            </a:r>
            <a:r>
              <a:rPr lang="en-US" altLang="zh-CN" sz="1800" dirty="0" smtClean="0">
                <a:solidFill>
                  <a:srgbClr val="00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stray </a:t>
            </a:r>
            <a:r>
              <a:rPr lang="en-US" altLang="zh-CN" sz="1800" dirty="0">
                <a:solidFill>
                  <a:srgbClr val="00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'\243' in program</a:t>
            </a:r>
          </a:p>
          <a:p>
            <a:pPr lvl="1" indent="0">
              <a:buNone/>
            </a:pPr>
            <a:r>
              <a:rPr lang="zh-CN" altLang="en-US" sz="1800" dirty="0" smtClean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说明</a:t>
            </a:r>
            <a:r>
              <a:rPr lang="zh-CN" altLang="en-US" sz="1800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出现错误的原因？如何解决？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48884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7030A0"/>
                </a:solidFill>
              </a:rPr>
              <a:t>课后练习：</a:t>
            </a:r>
            <a:r>
              <a:rPr lang="zh-CN" altLang="en-US" dirty="0" smtClean="0"/>
              <a:t>用</a:t>
            </a:r>
            <a:r>
              <a:rPr lang="en-US" altLang="zh-CN" dirty="0"/>
              <a:t>typedef</a:t>
            </a:r>
            <a:r>
              <a:rPr lang="zh-CN" altLang="en-US" dirty="0"/>
              <a:t>定义长长整型类型</a:t>
            </a:r>
            <a:r>
              <a:rPr lang="en-US" altLang="zh-CN" dirty="0" err="1">
                <a:solidFill>
                  <a:srgbClr val="0000CC"/>
                </a:solidFill>
              </a:rPr>
              <a:t>LLint</a:t>
            </a:r>
            <a:endParaRPr lang="zh-CN" altLang="en-US" dirty="0">
              <a:solidFill>
                <a:srgbClr val="0000CC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b="1" dirty="0" smtClean="0">
                <a:solidFill>
                  <a:srgbClr val="FF6600"/>
                </a:solidFill>
              </a:rPr>
              <a:t>希望用</a:t>
            </a:r>
            <a:r>
              <a:rPr lang="en-US" altLang="zh-CN" sz="2000" b="1" dirty="0" smtClean="0">
                <a:solidFill>
                  <a:srgbClr val="FF6600"/>
                </a:solidFill>
              </a:rPr>
              <a:t> </a:t>
            </a:r>
            <a:r>
              <a:rPr lang="en-US" altLang="zh-CN" sz="2000" b="1" dirty="0" err="1">
                <a:solidFill>
                  <a:srgbClr val="FF6600"/>
                </a:solidFill>
              </a:rPr>
              <a:t>LLint</a:t>
            </a:r>
            <a:r>
              <a:rPr lang="en-US" altLang="zh-CN" sz="2000" b="1" dirty="0">
                <a:solidFill>
                  <a:srgbClr val="FF6600"/>
                </a:solidFill>
              </a:rPr>
              <a:t> </a:t>
            </a:r>
            <a:r>
              <a:rPr lang="zh-CN" altLang="en-US" sz="2000" b="1" dirty="0">
                <a:solidFill>
                  <a:srgbClr val="FF6600"/>
                </a:solidFill>
              </a:rPr>
              <a:t>替代</a:t>
            </a:r>
            <a:r>
              <a:rPr lang="en-US" altLang="zh-CN" sz="2000" b="1" dirty="0">
                <a:solidFill>
                  <a:srgbClr val="FF6600"/>
                </a:solidFill>
              </a:rPr>
              <a:t> long </a:t>
            </a:r>
            <a:r>
              <a:rPr lang="en-US" altLang="zh-CN" sz="2000" b="1" dirty="0" err="1">
                <a:solidFill>
                  <a:srgbClr val="FF6600"/>
                </a:solidFill>
              </a:rPr>
              <a:t>long</a:t>
            </a:r>
            <a:endParaRPr lang="en-US" altLang="zh-CN" sz="2000" dirty="0" smtClean="0">
              <a:solidFill>
                <a:srgbClr val="FF66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dirty="0" smtClean="0"/>
              <a:t>先</a:t>
            </a:r>
            <a:r>
              <a:rPr lang="zh-CN" altLang="en-US" sz="2000" dirty="0"/>
              <a:t>按定义变量的方法写出定义体</a:t>
            </a:r>
            <a:endParaRPr lang="en-US" altLang="zh-CN" sz="2000" dirty="0"/>
          </a:p>
          <a:p>
            <a:pPr marL="971550" lvl="1"/>
            <a:r>
              <a:rPr lang="zh-CN" altLang="en-US" sz="1800" dirty="0"/>
              <a:t>如</a:t>
            </a:r>
            <a:r>
              <a:rPr lang="zh-CN" altLang="en-US" sz="1800" dirty="0" smtClean="0"/>
              <a:t>：</a:t>
            </a:r>
            <a:r>
              <a:rPr lang="en-US" altLang="zh-CN" sz="1800" dirty="0" smtClean="0">
                <a:solidFill>
                  <a:srgbClr val="7030A0"/>
                </a:solidFill>
              </a:rPr>
              <a:t>long </a:t>
            </a:r>
            <a:r>
              <a:rPr lang="en-US" altLang="zh-CN" sz="1800" dirty="0" err="1" smtClean="0">
                <a:solidFill>
                  <a:srgbClr val="7030A0"/>
                </a:solidFill>
              </a:rPr>
              <a:t>long</a:t>
            </a:r>
            <a:r>
              <a:rPr lang="en-US" altLang="zh-CN" sz="1800" dirty="0" smtClean="0">
                <a:solidFill>
                  <a:srgbClr val="7030A0"/>
                </a:solidFill>
              </a:rPr>
              <a:t>  </a:t>
            </a:r>
            <a:r>
              <a:rPr lang="en-US" altLang="zh-CN" sz="1800" dirty="0">
                <a:solidFill>
                  <a:srgbClr val="030DCD"/>
                </a:solidFill>
              </a:rPr>
              <a:t>a</a:t>
            </a:r>
            <a:r>
              <a:rPr lang="en-US" altLang="zh-CN" sz="1800" dirty="0" smtClean="0">
                <a:solidFill>
                  <a:srgbClr val="030DCD"/>
                </a:solidFill>
              </a:rPr>
              <a:t>; </a:t>
            </a:r>
            <a:endParaRPr lang="zh-CN" altLang="en-US" sz="1800" dirty="0" smtClean="0">
              <a:solidFill>
                <a:srgbClr val="030DCD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dirty="0" smtClean="0"/>
              <a:t>将变量名换成新类型名</a:t>
            </a:r>
            <a:endParaRPr lang="en-US" altLang="zh-CN" sz="2000" dirty="0" smtClean="0"/>
          </a:p>
          <a:p>
            <a:pPr marL="971550" lvl="1"/>
            <a:r>
              <a:rPr lang="zh-CN" altLang="en-US" sz="1800" dirty="0" smtClean="0"/>
              <a:t>如</a:t>
            </a:r>
            <a:r>
              <a:rPr lang="zh-CN" altLang="en-US" sz="1800"/>
              <a:t>：</a:t>
            </a:r>
            <a:r>
              <a:rPr lang="zh-CN" altLang="en-US" sz="1800" smtClean="0"/>
              <a:t>将变量</a:t>
            </a:r>
            <a:r>
              <a:rPr lang="en-US" altLang="zh-CN" sz="1800" smtClean="0"/>
              <a:t>a </a:t>
            </a:r>
            <a:r>
              <a:rPr lang="zh-CN" altLang="en-US" sz="1800" dirty="0"/>
              <a:t>换成 要定义的类型，如</a:t>
            </a:r>
            <a:r>
              <a:rPr lang="en-US" altLang="zh-CN" sz="1800" dirty="0" err="1">
                <a:solidFill>
                  <a:srgbClr val="0000CC"/>
                </a:solidFill>
              </a:rPr>
              <a:t>LLint</a:t>
            </a:r>
            <a:r>
              <a:rPr lang="en-US" altLang="zh-CN" sz="1800" dirty="0"/>
              <a:t> </a:t>
            </a:r>
            <a:r>
              <a:rPr lang="zh-CN" altLang="en-US" sz="1800" dirty="0"/>
              <a:t>，</a:t>
            </a:r>
            <a:r>
              <a:rPr lang="zh-CN" altLang="en-US" sz="1800" dirty="0" smtClean="0"/>
              <a:t>即</a:t>
            </a:r>
            <a:r>
              <a:rPr lang="en-US" altLang="zh-CN" sz="1800" dirty="0" smtClean="0"/>
              <a:t>long </a:t>
            </a:r>
            <a:r>
              <a:rPr lang="en-US" altLang="zh-CN" sz="1800" dirty="0" err="1" smtClean="0"/>
              <a:t>long</a:t>
            </a:r>
            <a:r>
              <a:rPr lang="en-US" altLang="zh-CN" sz="1800" dirty="0" smtClean="0"/>
              <a:t> </a:t>
            </a:r>
            <a:r>
              <a:rPr lang="en-US" altLang="zh-CN" sz="1800" dirty="0" err="1">
                <a:solidFill>
                  <a:srgbClr val="0000CC"/>
                </a:solidFill>
              </a:rPr>
              <a:t>LLint</a:t>
            </a:r>
            <a:r>
              <a:rPr lang="en-US" altLang="zh-CN" sz="1800" dirty="0"/>
              <a:t>;</a:t>
            </a:r>
            <a:endParaRPr lang="zh-CN" altLang="en-US" sz="1800" dirty="0"/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dirty="0"/>
              <a:t>在最前面加</a:t>
            </a:r>
            <a:r>
              <a:rPr lang="en-US" altLang="zh-CN" sz="2000" dirty="0" err="1">
                <a:solidFill>
                  <a:srgbClr val="C00000"/>
                </a:solidFill>
              </a:rPr>
              <a:t>typedef</a:t>
            </a:r>
            <a:r>
              <a:rPr lang="en-US" altLang="zh-CN" sz="2000" dirty="0"/>
              <a:t> </a:t>
            </a:r>
            <a:endParaRPr lang="zh-CN" altLang="en-US" sz="2000" dirty="0"/>
          </a:p>
          <a:p>
            <a:pPr marL="971550" lvl="1"/>
            <a:r>
              <a:rPr lang="zh-CN" altLang="en-US" sz="1800" dirty="0"/>
              <a:t>  </a:t>
            </a:r>
            <a:r>
              <a:rPr lang="en-US" altLang="zh-CN" sz="1800" dirty="0" err="1">
                <a:solidFill>
                  <a:srgbClr val="FF0000"/>
                </a:solidFill>
              </a:rPr>
              <a:t>typedef</a:t>
            </a:r>
            <a:r>
              <a:rPr lang="en-US" altLang="zh-CN" sz="1800" dirty="0"/>
              <a:t> </a:t>
            </a:r>
            <a:r>
              <a:rPr lang="en-US" altLang="zh-CN" sz="1800" dirty="0" smtClean="0"/>
              <a:t>long </a:t>
            </a:r>
            <a:r>
              <a:rPr lang="en-US" altLang="zh-CN" sz="1800" dirty="0" err="1" smtClean="0"/>
              <a:t>long</a:t>
            </a:r>
            <a:r>
              <a:rPr lang="en-US" altLang="zh-CN" sz="1800" dirty="0" smtClean="0"/>
              <a:t> </a:t>
            </a:r>
            <a:r>
              <a:rPr lang="en-US" altLang="zh-CN" sz="1800" dirty="0" err="1">
                <a:solidFill>
                  <a:srgbClr val="0000CC"/>
                </a:solidFill>
              </a:rPr>
              <a:t>LLint</a:t>
            </a:r>
            <a:r>
              <a:rPr lang="en-US" altLang="zh-CN" sz="1800" dirty="0"/>
              <a:t>; </a:t>
            </a:r>
            <a:endParaRPr lang="zh-CN" altLang="en-US" sz="1800" dirty="0"/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dirty="0"/>
              <a:t>然后可以用新类型名</a:t>
            </a:r>
            <a:r>
              <a:rPr lang="en-US" altLang="zh-CN" sz="2000" dirty="0" err="1">
                <a:solidFill>
                  <a:srgbClr val="0000CC"/>
                </a:solidFill>
              </a:rPr>
              <a:t>LLint</a:t>
            </a:r>
            <a:r>
              <a:rPr lang="zh-CN" altLang="en-US" sz="2000" dirty="0"/>
              <a:t>作为数据类型去定义变量</a:t>
            </a:r>
            <a:r>
              <a:rPr lang="en-US" altLang="zh-CN" sz="2000" dirty="0"/>
              <a:t>;</a:t>
            </a:r>
          </a:p>
          <a:p>
            <a:pPr marL="971550" lvl="1"/>
            <a:r>
              <a:rPr lang="en-US" altLang="zh-CN" sz="1800" dirty="0" err="1">
                <a:solidFill>
                  <a:srgbClr val="0000CC"/>
                </a:solidFill>
              </a:rPr>
              <a:t>LLint</a:t>
            </a:r>
            <a:r>
              <a:rPr lang="en-US" altLang="zh-CN" sz="1800" dirty="0"/>
              <a:t> a;   //</a:t>
            </a:r>
            <a:r>
              <a:rPr lang="zh-CN" altLang="en-US" sz="1800" dirty="0"/>
              <a:t>与</a:t>
            </a:r>
            <a:r>
              <a:rPr lang="en-US" altLang="zh-CN" sz="1800" dirty="0"/>
              <a:t>long </a:t>
            </a:r>
            <a:r>
              <a:rPr lang="en-US" altLang="zh-CN" sz="1800" dirty="0" err="1"/>
              <a:t>long</a:t>
            </a:r>
            <a:r>
              <a:rPr lang="en-US" altLang="zh-CN" sz="1800" dirty="0"/>
              <a:t> a</a:t>
            </a:r>
            <a:r>
              <a:rPr lang="zh-CN" altLang="en-US" sz="1800" dirty="0"/>
              <a:t>等价</a:t>
            </a:r>
            <a:r>
              <a:rPr lang="zh-CN" altLang="en-US" sz="1800" dirty="0" smtClean="0"/>
              <a:t>；</a:t>
            </a:r>
            <a:endParaRPr lang="zh-CN" altLang="en-US" dirty="0"/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dirty="0">
                <a:solidFill>
                  <a:srgbClr val="7030A0"/>
                </a:solidFill>
              </a:rPr>
              <a:t>使用</a:t>
            </a:r>
            <a:endParaRPr lang="en-US" altLang="zh-CN" sz="2000" dirty="0">
              <a:solidFill>
                <a:srgbClr val="7030A0"/>
              </a:solidFill>
            </a:endParaRPr>
          </a:p>
          <a:p>
            <a:pPr marL="971550" lvl="1"/>
            <a:r>
              <a:rPr lang="zh-CN" altLang="en-US" sz="1800" dirty="0"/>
              <a:t> </a:t>
            </a:r>
            <a:r>
              <a:rPr lang="en-US" altLang="zh-CN" sz="1800" dirty="0" err="1">
                <a:solidFill>
                  <a:srgbClr val="FF0000"/>
                </a:solidFill>
              </a:rPr>
              <a:t>typedef</a:t>
            </a:r>
            <a:r>
              <a:rPr lang="en-US" altLang="zh-CN" sz="1800" dirty="0"/>
              <a:t> long </a:t>
            </a:r>
            <a:r>
              <a:rPr lang="en-US" altLang="zh-CN" sz="1800" dirty="0" err="1"/>
              <a:t>long</a:t>
            </a:r>
            <a:r>
              <a:rPr lang="en-US" altLang="zh-CN" sz="1800" dirty="0"/>
              <a:t> </a:t>
            </a:r>
            <a:r>
              <a:rPr lang="en-US" altLang="zh-CN" sz="1800" dirty="0" err="1">
                <a:solidFill>
                  <a:srgbClr val="0000CC"/>
                </a:solidFill>
              </a:rPr>
              <a:t>LLint</a:t>
            </a:r>
            <a:r>
              <a:rPr lang="en-US" altLang="zh-CN" sz="1800" dirty="0"/>
              <a:t>;</a:t>
            </a:r>
          </a:p>
          <a:p>
            <a:pPr marL="971550" lvl="1"/>
            <a:r>
              <a:rPr lang="en-US" altLang="zh-CN" sz="1800" dirty="0" err="1">
                <a:solidFill>
                  <a:srgbClr val="0000CC"/>
                </a:solidFill>
              </a:rPr>
              <a:t>LLint</a:t>
            </a:r>
            <a:r>
              <a:rPr lang="en-US" altLang="zh-CN" sz="1800" dirty="0"/>
              <a:t> a; </a:t>
            </a:r>
            <a:r>
              <a:rPr lang="en-US" altLang="zh-CN" sz="1800" dirty="0" smtClean="0"/>
              <a:t> //</a:t>
            </a:r>
            <a:r>
              <a:rPr lang="zh-CN" altLang="en-US" sz="1800" dirty="0"/>
              <a:t>等同于 </a:t>
            </a:r>
            <a:r>
              <a:rPr lang="en-US" altLang="zh-CN" sz="1800" dirty="0">
                <a:solidFill>
                  <a:srgbClr val="7030A0"/>
                </a:solidFill>
              </a:rPr>
              <a:t>long </a:t>
            </a:r>
            <a:r>
              <a:rPr lang="en-US" altLang="zh-CN" sz="1800" dirty="0" err="1">
                <a:solidFill>
                  <a:srgbClr val="7030A0"/>
                </a:solidFill>
              </a:rPr>
              <a:t>long</a:t>
            </a:r>
            <a:r>
              <a:rPr lang="en-US" altLang="zh-CN" sz="1800" dirty="0">
                <a:solidFill>
                  <a:srgbClr val="7030A0"/>
                </a:solidFill>
              </a:rPr>
              <a:t>  </a:t>
            </a:r>
            <a:r>
              <a:rPr lang="en-US" altLang="zh-CN" sz="1800" dirty="0" smtClean="0"/>
              <a:t>a</a:t>
            </a:r>
            <a:r>
              <a:rPr lang="en-US" altLang="zh-CN" sz="1800" dirty="0"/>
              <a:t>;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59425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7030A0"/>
                </a:solidFill>
              </a:rPr>
              <a:t>课后练习：</a:t>
            </a:r>
            <a:r>
              <a:rPr lang="zh-CN" altLang="en-US" dirty="0" smtClean="0"/>
              <a:t>用</a:t>
            </a:r>
            <a:r>
              <a:rPr lang="en-US" altLang="zh-CN" dirty="0"/>
              <a:t>typedef</a:t>
            </a:r>
            <a:r>
              <a:rPr lang="zh-CN" altLang="en-US" dirty="0"/>
              <a:t>定义无符号字符型类型</a:t>
            </a:r>
            <a:r>
              <a:rPr lang="en-US" altLang="zh-CN" dirty="0" err="1"/>
              <a:t>uchar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dirty="0"/>
              <a:t>先按定义变量的方法写出定义体</a:t>
            </a:r>
            <a:endParaRPr lang="en-US" altLang="zh-CN" sz="2000" dirty="0"/>
          </a:p>
          <a:p>
            <a:pPr marL="971550" lvl="1"/>
            <a:r>
              <a:rPr lang="zh-CN" altLang="en-US" dirty="0"/>
              <a:t>如：</a:t>
            </a:r>
            <a:r>
              <a:rPr lang="en-US" altLang="zh-CN" dirty="0">
                <a:solidFill>
                  <a:srgbClr val="7030A0"/>
                </a:solidFill>
              </a:rPr>
              <a:t>unsigned char  </a:t>
            </a:r>
            <a:r>
              <a:rPr lang="en-US" altLang="zh-CN" dirty="0">
                <a:solidFill>
                  <a:srgbClr val="030DCD"/>
                </a:solidFill>
              </a:rPr>
              <a:t>c</a:t>
            </a:r>
            <a:r>
              <a:rPr lang="en-US" altLang="zh-CN" dirty="0" smtClean="0">
                <a:solidFill>
                  <a:srgbClr val="030DCD"/>
                </a:solidFill>
              </a:rPr>
              <a:t>; </a:t>
            </a:r>
            <a:r>
              <a:rPr lang="en-US" altLang="zh-CN" b="1" dirty="0">
                <a:solidFill>
                  <a:srgbClr val="C00000"/>
                </a:solidFill>
              </a:rPr>
              <a:t>//</a:t>
            </a:r>
            <a:r>
              <a:rPr lang="zh-CN" altLang="en-US" b="1" dirty="0" smtClean="0">
                <a:solidFill>
                  <a:srgbClr val="C00000"/>
                </a:solidFill>
              </a:rPr>
              <a:t>用</a:t>
            </a:r>
            <a:r>
              <a:rPr lang="en-US" altLang="zh-CN" b="1" dirty="0">
                <a:solidFill>
                  <a:srgbClr val="C00000"/>
                </a:solidFill>
              </a:rPr>
              <a:t> </a:t>
            </a:r>
            <a:r>
              <a:rPr lang="en-US" altLang="zh-CN" b="1" dirty="0" err="1" smtClean="0">
                <a:solidFill>
                  <a:srgbClr val="C00000"/>
                </a:solidFill>
              </a:rPr>
              <a:t>uchar</a:t>
            </a:r>
            <a:r>
              <a:rPr lang="en-US" altLang="zh-CN" b="1" dirty="0" smtClean="0">
                <a:solidFill>
                  <a:srgbClr val="C00000"/>
                </a:solidFill>
              </a:rPr>
              <a:t> </a:t>
            </a:r>
            <a:r>
              <a:rPr lang="zh-CN" altLang="en-US" b="1" dirty="0" smtClean="0">
                <a:solidFill>
                  <a:srgbClr val="C00000"/>
                </a:solidFill>
              </a:rPr>
              <a:t>替代 </a:t>
            </a:r>
            <a:r>
              <a:rPr lang="en-US" altLang="zh-CN" dirty="0" smtClean="0">
                <a:solidFill>
                  <a:srgbClr val="7030A0"/>
                </a:solidFill>
              </a:rPr>
              <a:t>unsigned </a:t>
            </a:r>
            <a:r>
              <a:rPr lang="en-US" altLang="zh-CN" dirty="0">
                <a:solidFill>
                  <a:srgbClr val="7030A0"/>
                </a:solidFill>
              </a:rPr>
              <a:t>char </a:t>
            </a:r>
            <a:endParaRPr lang="zh-CN" altLang="en-US" dirty="0">
              <a:solidFill>
                <a:srgbClr val="030DCD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dirty="0"/>
              <a:t>将变量名换成新类型名</a:t>
            </a:r>
            <a:endParaRPr lang="en-US" altLang="zh-CN" sz="2000" dirty="0"/>
          </a:p>
          <a:p>
            <a:pPr marL="971550" lvl="1"/>
            <a:r>
              <a:rPr lang="zh-CN" altLang="en-US" dirty="0"/>
              <a:t>如：将</a:t>
            </a:r>
            <a:r>
              <a:rPr lang="en-US" altLang="zh-CN" dirty="0"/>
              <a:t>c</a:t>
            </a:r>
            <a:r>
              <a:rPr lang="zh-CN" altLang="en-US" dirty="0"/>
              <a:t>换成要定义的类型，如</a:t>
            </a:r>
            <a:r>
              <a:rPr lang="en-US" altLang="zh-CN" dirty="0" err="1">
                <a:solidFill>
                  <a:srgbClr val="0000CC"/>
                </a:solidFill>
              </a:rPr>
              <a:t>uchar</a:t>
            </a:r>
            <a:r>
              <a:rPr lang="en-US" altLang="zh-CN" dirty="0"/>
              <a:t> </a:t>
            </a:r>
            <a:r>
              <a:rPr lang="zh-CN" altLang="en-US" dirty="0"/>
              <a:t>，即</a:t>
            </a:r>
            <a:r>
              <a:rPr lang="en-US" altLang="zh-CN" dirty="0"/>
              <a:t> unsigned char </a:t>
            </a:r>
            <a:r>
              <a:rPr lang="en-US" altLang="zh-CN" dirty="0" err="1">
                <a:solidFill>
                  <a:srgbClr val="0000CC"/>
                </a:solidFill>
              </a:rPr>
              <a:t>uchar</a:t>
            </a:r>
            <a:r>
              <a:rPr lang="en-US" altLang="zh-CN" dirty="0"/>
              <a:t>;</a:t>
            </a:r>
            <a:endParaRPr lang="zh-CN" altLang="en-US" dirty="0"/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dirty="0"/>
              <a:t>在最前面加</a:t>
            </a:r>
            <a:r>
              <a:rPr lang="en-US" altLang="zh-CN" sz="2000" dirty="0" err="1">
                <a:solidFill>
                  <a:srgbClr val="C00000"/>
                </a:solidFill>
              </a:rPr>
              <a:t>typedef</a:t>
            </a:r>
            <a:r>
              <a:rPr lang="en-US" altLang="zh-CN" sz="2000" dirty="0"/>
              <a:t> </a:t>
            </a:r>
            <a:endParaRPr lang="zh-CN" altLang="en-US" sz="2000" dirty="0"/>
          </a:p>
          <a:p>
            <a:pPr marL="971550" lvl="1"/>
            <a:r>
              <a:rPr lang="zh-CN" altLang="en-US" dirty="0"/>
              <a:t>  </a:t>
            </a:r>
            <a:r>
              <a:rPr lang="en-US" altLang="zh-CN" dirty="0">
                <a:solidFill>
                  <a:srgbClr val="FF0000"/>
                </a:solidFill>
              </a:rPr>
              <a:t>typedef</a:t>
            </a:r>
            <a:r>
              <a:rPr lang="en-US" altLang="zh-CN" dirty="0"/>
              <a:t> unsigned char </a:t>
            </a:r>
            <a:r>
              <a:rPr lang="en-US" altLang="zh-CN" dirty="0" err="1">
                <a:solidFill>
                  <a:srgbClr val="0000CC"/>
                </a:solidFill>
              </a:rPr>
              <a:t>uchar</a:t>
            </a:r>
            <a:r>
              <a:rPr lang="en-US" altLang="zh-CN" dirty="0"/>
              <a:t>;</a:t>
            </a:r>
            <a:endParaRPr lang="zh-CN" altLang="en-US" dirty="0"/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dirty="0"/>
              <a:t>然后可以用新类型名</a:t>
            </a:r>
            <a:r>
              <a:rPr lang="en-US" altLang="zh-CN" sz="2000" dirty="0" err="1">
                <a:solidFill>
                  <a:srgbClr val="0000CC"/>
                </a:solidFill>
              </a:rPr>
              <a:t>uchar</a:t>
            </a:r>
            <a:r>
              <a:rPr lang="zh-CN" altLang="en-US" sz="2000" dirty="0"/>
              <a:t>作为数据类型去定义变量</a:t>
            </a:r>
            <a:r>
              <a:rPr lang="en-US" altLang="zh-CN" sz="2000" dirty="0"/>
              <a:t>;</a:t>
            </a:r>
          </a:p>
          <a:p>
            <a:pPr marL="971550" lvl="1"/>
            <a:r>
              <a:rPr lang="en-US" altLang="zh-CN" dirty="0" err="1">
                <a:solidFill>
                  <a:srgbClr val="0000CC"/>
                </a:solidFill>
              </a:rPr>
              <a:t>uchar</a:t>
            </a:r>
            <a:r>
              <a:rPr lang="en-US" altLang="zh-CN" dirty="0"/>
              <a:t> c;   //</a:t>
            </a:r>
            <a:r>
              <a:rPr lang="zh-CN" altLang="en-US" dirty="0"/>
              <a:t>与</a:t>
            </a:r>
            <a:r>
              <a:rPr lang="en-US" altLang="zh-CN" dirty="0"/>
              <a:t> unsigned char c</a:t>
            </a:r>
            <a:r>
              <a:rPr lang="zh-CN" altLang="en-US" dirty="0"/>
              <a:t>等价；</a:t>
            </a:r>
            <a:endParaRPr lang="en-US" altLang="zh-CN" dirty="0"/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dirty="0" smtClean="0">
                <a:solidFill>
                  <a:srgbClr val="7030A0"/>
                </a:solidFill>
              </a:rPr>
              <a:t>使用</a:t>
            </a:r>
            <a:endParaRPr lang="en-US" altLang="zh-CN" sz="2000" dirty="0">
              <a:solidFill>
                <a:srgbClr val="7030A0"/>
              </a:solidFill>
            </a:endParaRPr>
          </a:p>
          <a:p>
            <a:pPr marL="971550" lvl="1"/>
            <a:r>
              <a:rPr lang="en-US" altLang="zh-CN" sz="1800" dirty="0" err="1" smtClean="0">
                <a:solidFill>
                  <a:srgbClr val="FF0000"/>
                </a:solidFill>
              </a:rPr>
              <a:t>typedef</a:t>
            </a:r>
            <a:r>
              <a:rPr lang="en-US" altLang="zh-CN" sz="1800" dirty="0" smtClean="0"/>
              <a:t> </a:t>
            </a:r>
            <a:r>
              <a:rPr lang="en-US" altLang="zh-CN" sz="1800" dirty="0"/>
              <a:t>unsigned char </a:t>
            </a:r>
            <a:r>
              <a:rPr lang="en-US" altLang="zh-CN" sz="1800" dirty="0" err="1">
                <a:solidFill>
                  <a:srgbClr val="0000CC"/>
                </a:solidFill>
              </a:rPr>
              <a:t>uchar</a:t>
            </a:r>
            <a:r>
              <a:rPr lang="en-US" altLang="zh-CN" sz="1800" dirty="0" smtClean="0"/>
              <a:t>;</a:t>
            </a:r>
            <a:endParaRPr lang="en-US" altLang="zh-CN" sz="1800" dirty="0"/>
          </a:p>
          <a:p>
            <a:pPr marL="971550" lvl="1"/>
            <a:r>
              <a:rPr lang="en-US" altLang="zh-CN" sz="1800" dirty="0" err="1">
                <a:solidFill>
                  <a:srgbClr val="0000CC"/>
                </a:solidFill>
              </a:rPr>
              <a:t>uchar</a:t>
            </a:r>
            <a:r>
              <a:rPr lang="en-US" altLang="zh-CN" sz="1800" dirty="0"/>
              <a:t> c</a:t>
            </a:r>
            <a:r>
              <a:rPr lang="en-US" altLang="zh-CN" sz="1800" dirty="0" smtClean="0"/>
              <a:t>;  </a:t>
            </a:r>
            <a:r>
              <a:rPr lang="en-US" altLang="zh-CN" sz="1800" dirty="0"/>
              <a:t>//</a:t>
            </a:r>
            <a:r>
              <a:rPr lang="zh-CN" altLang="en-US" sz="1800" dirty="0"/>
              <a:t>等同于 </a:t>
            </a:r>
            <a:r>
              <a:rPr lang="en-US" altLang="zh-CN" sz="1800" dirty="0">
                <a:solidFill>
                  <a:srgbClr val="7030A0"/>
                </a:solidFill>
              </a:rPr>
              <a:t>unsigned char  </a:t>
            </a:r>
            <a:r>
              <a:rPr lang="en-US" altLang="zh-CN" sz="1800" dirty="0" smtClean="0">
                <a:solidFill>
                  <a:srgbClr val="030DCD"/>
                </a:solidFill>
              </a:rPr>
              <a:t>c</a:t>
            </a:r>
            <a:r>
              <a:rPr lang="en-US" altLang="zh-CN" sz="1800" dirty="0" smtClean="0"/>
              <a:t>;</a:t>
            </a:r>
            <a:endParaRPr lang="en-US" altLang="zh-CN" sz="1800" dirty="0"/>
          </a:p>
          <a:p>
            <a:pPr marL="342900" indent="-342900">
              <a:buFont typeface="Wingdings" panose="05000000000000000000" pitchFamily="2" charset="2"/>
              <a:buChar char="l"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66298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7030A0"/>
                </a:solidFill>
              </a:rPr>
              <a:t>课后练习：</a:t>
            </a:r>
            <a:r>
              <a:rPr lang="zh-CN" altLang="en-US" dirty="0" smtClean="0"/>
              <a:t>数据类型  </a:t>
            </a:r>
            <a:r>
              <a:rPr lang="en-US" altLang="zh-CN" dirty="0" err="1" smtClean="0">
                <a:solidFill>
                  <a:srgbClr val="0303DF"/>
                </a:solidFill>
              </a:rPr>
              <a:t>size_t</a:t>
            </a:r>
            <a:r>
              <a:rPr lang="zh-CN" altLang="en-US" dirty="0">
                <a:solidFill>
                  <a:srgbClr val="0303DF"/>
                </a:solidFill>
              </a:rPr>
              <a:t> </a:t>
            </a:r>
            <a:r>
              <a:rPr lang="zh-CN" altLang="en-US" dirty="0" smtClean="0">
                <a:solidFill>
                  <a:srgbClr val="0303DF"/>
                </a:solidFill>
              </a:rPr>
              <a:t> </a:t>
            </a:r>
            <a:r>
              <a:rPr lang="en-US" altLang="zh-CN" dirty="0"/>
              <a:t>&amp; </a:t>
            </a:r>
            <a:r>
              <a:rPr lang="en-US" altLang="zh-CN" dirty="0" err="1" smtClean="0">
                <a:solidFill>
                  <a:srgbClr val="0303DF"/>
                </a:solidFill>
              </a:rPr>
              <a:t>ssize_t</a:t>
            </a:r>
            <a:endParaRPr lang="zh-CN" altLang="en-US" dirty="0">
              <a:solidFill>
                <a:srgbClr val="0303DF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5774" y="1135063"/>
            <a:ext cx="8475345" cy="5345112"/>
          </a:xfrm>
        </p:spPr>
        <p:txBody>
          <a:bodyPr/>
          <a:lstStyle/>
          <a:p>
            <a:pPr marL="342900" indent="-3429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在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头文件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….\Dev-</a:t>
            </a:r>
            <a:r>
              <a:rPr lang="en-US" altLang="zh-CN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Cpp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\MinGW64\x86_64-w64-mingw32\include\ </a:t>
            </a:r>
            <a:r>
              <a:rPr lang="en-US" altLang="zh-C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_</a:t>
            </a:r>
            <a:r>
              <a:rPr lang="en-US" altLang="zh-CN" sz="20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mingw.h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中，有如下的类型定义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#ifdef _WIN64</a:t>
            </a:r>
          </a:p>
          <a:p>
            <a:pPr lvl="1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__MINGW_EXTENSION </a:t>
            </a:r>
            <a:r>
              <a:rPr lang="en-US" altLang="zh-CN" sz="1600" dirty="0">
                <a:solidFill>
                  <a:srgbClr val="0303D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typedef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unsigned __int64 </a:t>
            </a:r>
            <a:r>
              <a:rPr lang="en-US" altLang="zh-C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size_t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lvl="1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#else</a:t>
            </a:r>
          </a:p>
          <a:p>
            <a:pPr lvl="1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CN" sz="1600" dirty="0">
                <a:solidFill>
                  <a:srgbClr val="0303D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typedef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unsigned int </a:t>
            </a:r>
            <a:r>
              <a:rPr lang="en-US" altLang="zh-C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size_t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lvl="1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#endif /* _WIN64 */</a:t>
            </a:r>
          </a:p>
          <a:p>
            <a:pPr marL="342900" indent="-3429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在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64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位编译器中，</a:t>
            </a:r>
            <a:r>
              <a:rPr lang="en-US" altLang="zh-CN" sz="2000" dirty="0">
                <a:solidFill>
                  <a:srgbClr val="0303DF"/>
                </a:solidFill>
              </a:rPr>
              <a:t> </a:t>
            </a:r>
            <a:r>
              <a:rPr lang="en-US" altLang="zh-CN" sz="2000" dirty="0" err="1">
                <a:solidFill>
                  <a:srgbClr val="0303DF"/>
                </a:solidFill>
              </a:rPr>
              <a:t>size_t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的类型是</a:t>
            </a:r>
            <a:r>
              <a:rPr lang="en-US" altLang="zh-CN" sz="2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unsigned long </a:t>
            </a:r>
            <a:r>
              <a:rPr lang="en-US" altLang="zh-CN" sz="2000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long</a:t>
            </a:r>
            <a:r>
              <a:rPr lang="zh-CN" altLang="en-US" sz="2000" dirty="0">
                <a:solidFill>
                  <a:srgbClr val="0303D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；</a:t>
            </a:r>
            <a:r>
              <a:rPr lang="zh-CN" altLang="en-US" sz="2000" dirty="0">
                <a:solidFill>
                  <a:srgbClr val="00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2000" dirty="0">
                <a:solidFill>
                  <a:srgbClr val="00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r>
              <a:rPr lang="zh-CN" altLang="en-US" sz="2000" dirty="0">
                <a:solidFill>
                  <a:srgbClr val="00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字节）</a:t>
            </a:r>
            <a:endParaRPr lang="en-US" altLang="zh-CN" sz="2000" dirty="0">
              <a:solidFill>
                <a:srgbClr val="0066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在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32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位编译器中，</a:t>
            </a:r>
            <a:r>
              <a:rPr lang="en-US" altLang="zh-CN" sz="2000" dirty="0">
                <a:solidFill>
                  <a:srgbClr val="0303DF"/>
                </a:solidFill>
              </a:rPr>
              <a:t> </a:t>
            </a:r>
            <a:r>
              <a:rPr lang="en-US" altLang="zh-CN" sz="2000" dirty="0" err="1">
                <a:solidFill>
                  <a:srgbClr val="0303DF"/>
                </a:solidFill>
              </a:rPr>
              <a:t>size_t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的类型是</a:t>
            </a:r>
            <a:r>
              <a:rPr lang="en-US" altLang="zh-CN" sz="2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unsigned int</a:t>
            </a:r>
            <a:r>
              <a:rPr lang="zh-CN" altLang="en-US" sz="2000" dirty="0">
                <a:solidFill>
                  <a:srgbClr val="0303D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；</a:t>
            </a:r>
            <a:r>
              <a:rPr lang="zh-CN" altLang="en-US" sz="2000" dirty="0">
                <a:solidFill>
                  <a:srgbClr val="00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2000" dirty="0">
                <a:solidFill>
                  <a:srgbClr val="00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zh-CN" altLang="en-US" sz="2000" dirty="0">
                <a:solidFill>
                  <a:srgbClr val="00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字节</a:t>
            </a:r>
            <a:r>
              <a:rPr lang="zh-CN" altLang="en-US" sz="2000" dirty="0" smtClean="0">
                <a:solidFill>
                  <a:srgbClr val="00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endParaRPr lang="en-US" altLang="zh-CN" sz="2000" dirty="0" smtClean="0">
              <a:solidFill>
                <a:srgbClr val="0066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 sz="2000" dirty="0" smtClean="0">
                <a:solidFill>
                  <a:srgbClr val="00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类似地，</a:t>
            </a:r>
            <a:r>
              <a:rPr lang="en-US" altLang="zh-CN" sz="2000" dirty="0" err="1" smtClean="0">
                <a:solidFill>
                  <a:srgbClr val="0303DF"/>
                </a:solidFill>
              </a:rPr>
              <a:t>ssize_t</a:t>
            </a:r>
            <a:r>
              <a:rPr lang="zh-CN" altLang="en-US" sz="2000" dirty="0" smtClean="0">
                <a:solidFill>
                  <a:srgbClr val="0303DF"/>
                </a:solidFill>
              </a:rPr>
              <a:t>是有符号数，是</a:t>
            </a:r>
            <a:r>
              <a:rPr lang="en-US" altLang="zh-CN" sz="2000" dirty="0" smtClean="0">
                <a:solidFill>
                  <a:srgbClr val="0303DF"/>
                </a:solidFill>
              </a:rPr>
              <a:t>long </a:t>
            </a:r>
            <a:r>
              <a:rPr lang="en-US" altLang="zh-CN" sz="2000" dirty="0" err="1" smtClean="0">
                <a:solidFill>
                  <a:srgbClr val="0303DF"/>
                </a:solidFill>
              </a:rPr>
              <a:t>long</a:t>
            </a:r>
            <a:r>
              <a:rPr lang="en-US" altLang="zh-CN" sz="2000" dirty="0" smtClean="0">
                <a:solidFill>
                  <a:srgbClr val="0303DF"/>
                </a:solidFill>
              </a:rPr>
              <a:t> (64</a:t>
            </a:r>
            <a:r>
              <a:rPr lang="zh-CN" altLang="en-US" sz="2000" dirty="0" smtClean="0">
                <a:solidFill>
                  <a:srgbClr val="0303DF"/>
                </a:solidFill>
              </a:rPr>
              <a:t>位环境</a:t>
            </a:r>
            <a:r>
              <a:rPr lang="en-US" altLang="zh-CN" sz="2000" dirty="0" smtClean="0">
                <a:solidFill>
                  <a:srgbClr val="0303DF"/>
                </a:solidFill>
              </a:rPr>
              <a:t>)</a:t>
            </a:r>
            <a:r>
              <a:rPr lang="zh-CN" altLang="en-US" sz="2000" dirty="0" smtClean="0">
                <a:solidFill>
                  <a:srgbClr val="0303DF"/>
                </a:solidFill>
              </a:rPr>
              <a:t>，或</a:t>
            </a:r>
            <a:r>
              <a:rPr lang="en-US" altLang="zh-CN" sz="2000" dirty="0" err="1" smtClean="0">
                <a:solidFill>
                  <a:srgbClr val="0303DF"/>
                </a:solidFill>
              </a:rPr>
              <a:t>int</a:t>
            </a:r>
            <a:r>
              <a:rPr lang="en-US" altLang="zh-CN" sz="2000" dirty="0" smtClean="0">
                <a:solidFill>
                  <a:srgbClr val="0303DF"/>
                </a:solidFill>
              </a:rPr>
              <a:t> (32</a:t>
            </a:r>
            <a:r>
              <a:rPr lang="zh-CN" altLang="en-US" sz="2000" dirty="0" smtClean="0">
                <a:solidFill>
                  <a:srgbClr val="0303DF"/>
                </a:solidFill>
              </a:rPr>
              <a:t>位环境</a:t>
            </a:r>
            <a:r>
              <a:rPr lang="en-US" altLang="zh-CN" sz="2000" dirty="0" smtClean="0">
                <a:solidFill>
                  <a:srgbClr val="0303DF"/>
                </a:solidFill>
              </a:rPr>
              <a:t>)</a:t>
            </a:r>
            <a:endParaRPr lang="en-US" altLang="zh-CN" sz="2000" dirty="0">
              <a:solidFill>
                <a:srgbClr val="0066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endParaRPr lang="en-US" altLang="zh-CN" sz="2000" dirty="0">
              <a:solidFill>
                <a:srgbClr val="0066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关于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引入</a:t>
            </a:r>
            <a:r>
              <a:rPr lang="en-US" altLang="zh-CN" sz="2000" dirty="0" err="1">
                <a:solidFill>
                  <a:srgbClr val="0303DF"/>
                </a:solidFill>
              </a:rPr>
              <a:t>size_t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的原因，请自己查阅</a:t>
            </a:r>
            <a:r>
              <a:rPr lang="zh-CN" altLang="en-US" sz="2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；</a:t>
            </a:r>
            <a:endParaRPr lang="en-US" altLang="zh-CN" sz="2000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endParaRPr lang="en-US" altLang="zh-CN" sz="2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endParaRPr lang="en-US" altLang="zh-CN" sz="2000" dirty="0">
              <a:solidFill>
                <a:srgbClr val="0303D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9753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Rectangle 2"/>
          <p:cNvSpPr>
            <a:spLocks noGrp="1" noChangeArrowheads="1"/>
          </p:cNvSpPr>
          <p:nvPr>
            <p:ph type="title"/>
          </p:nvPr>
        </p:nvSpPr>
        <p:spPr>
          <a:xfrm>
            <a:off x="485775" y="255588"/>
            <a:ext cx="8077200" cy="584200"/>
          </a:xfrm>
        </p:spPr>
        <p:txBody>
          <a:bodyPr/>
          <a:lstStyle/>
          <a:p>
            <a:r>
              <a:rPr lang="zh-CN" altLang="en-US" sz="3200" dirty="0"/>
              <a:t>主要内容</a:t>
            </a:r>
            <a:endParaRPr lang="en-US" altLang="zh-CN" sz="3200" dirty="0"/>
          </a:p>
        </p:txBody>
      </p:sp>
      <p:sp>
        <p:nvSpPr>
          <p:cNvPr id="52226" name="Rectangle 3"/>
          <p:cNvSpPr>
            <a:spLocks noGrp="1" noChangeArrowheads="1"/>
          </p:cNvSpPr>
          <p:nvPr>
            <p:ph idx="1"/>
          </p:nvPr>
        </p:nvSpPr>
        <p:spPr>
          <a:xfrm>
            <a:off x="485775" y="1136649"/>
            <a:ext cx="8080375" cy="5002893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zh-CN" sz="2000" dirty="0"/>
              <a:t>C</a:t>
            </a:r>
            <a:r>
              <a:rPr lang="zh-CN" altLang="en-US" sz="2000" dirty="0"/>
              <a:t>语言的数据类型</a:t>
            </a:r>
            <a:endParaRPr lang="en-US" altLang="zh-CN" sz="2000" dirty="0"/>
          </a:p>
          <a:p>
            <a:pPr marL="971550" lvl="1"/>
            <a:r>
              <a:rPr lang="zh-CN" altLang="en-US" sz="1800" dirty="0"/>
              <a:t>基本数据类型</a:t>
            </a:r>
            <a:endParaRPr lang="en-US" altLang="zh-CN" sz="1800" dirty="0"/>
          </a:p>
          <a:p>
            <a:pPr marL="1200150" lvl="2"/>
            <a:r>
              <a:rPr lang="zh-CN" altLang="en-US" sz="1600" dirty="0"/>
              <a:t>有符号整型，无符号整型，浮点型，字符型，布尔型；</a:t>
            </a:r>
            <a:endParaRPr lang="en-US" altLang="zh-CN" sz="1600" dirty="0"/>
          </a:p>
          <a:p>
            <a:pPr marL="1200150" lvl="2"/>
            <a:r>
              <a:rPr lang="zh-CN" altLang="en-US" sz="1600" dirty="0"/>
              <a:t>各种类型数据的表示范围；</a:t>
            </a:r>
            <a:endParaRPr lang="en-US" altLang="zh-CN" sz="1600" dirty="0"/>
          </a:p>
          <a:p>
            <a:pPr marL="1200150" lvl="2"/>
            <a:r>
              <a:rPr lang="zh-CN" altLang="en-US" sz="1600" dirty="0"/>
              <a:t>各种类型数据的机器数；</a:t>
            </a:r>
            <a:endParaRPr lang="en-US" altLang="zh-CN" sz="1600" dirty="0"/>
          </a:p>
          <a:p>
            <a:pPr marL="971550" lvl="1"/>
            <a:r>
              <a:rPr lang="zh-CN" altLang="en-US" sz="1800" dirty="0"/>
              <a:t>构造类型的概念；</a:t>
            </a:r>
            <a:endParaRPr lang="en-US" altLang="zh-CN" sz="1800" dirty="0"/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dirty="0"/>
              <a:t>变量的概念</a:t>
            </a:r>
            <a:endParaRPr lang="en-US" altLang="zh-CN" sz="2000" dirty="0"/>
          </a:p>
          <a:p>
            <a:pPr marL="971550" lvl="1"/>
            <a:r>
              <a:rPr lang="zh-CN" altLang="en-US" sz="1800" dirty="0"/>
              <a:t>变量的命名规则；</a:t>
            </a:r>
            <a:endParaRPr lang="en-US" altLang="zh-CN" sz="1800" dirty="0"/>
          </a:p>
          <a:p>
            <a:pPr marL="971550" lvl="1"/>
            <a:r>
              <a:rPr lang="zh-CN" altLang="en-US" sz="1800" dirty="0"/>
              <a:t>变量的初始化；</a:t>
            </a:r>
            <a:endParaRPr lang="en-US" altLang="zh-CN" sz="1800" dirty="0"/>
          </a:p>
          <a:p>
            <a:pPr marL="971550" lvl="1"/>
            <a:r>
              <a:rPr lang="zh-CN" altLang="en-US" sz="1800" dirty="0"/>
              <a:t>变量的赋值运算；</a:t>
            </a:r>
            <a:endParaRPr lang="en-US" altLang="zh-CN" sz="1800" dirty="0"/>
          </a:p>
          <a:p>
            <a:pPr marL="1200150" lvl="2"/>
            <a:r>
              <a:rPr lang="zh-CN" altLang="en-US" sz="1600" dirty="0"/>
              <a:t>运算符及运算符的优先级；</a:t>
            </a:r>
            <a:r>
              <a:rPr lang="en-US" altLang="zh-CN" sz="1600" dirty="0"/>
              <a:t>+ - * / % ++ -- += -= *= /= %=</a:t>
            </a:r>
          </a:p>
          <a:p>
            <a:pPr marL="1200150" lvl="2"/>
            <a:r>
              <a:rPr lang="zh-CN" altLang="en-US" sz="1600" dirty="0"/>
              <a:t>不同类型数据之间的转换：符号位</a:t>
            </a:r>
            <a:r>
              <a:rPr lang="zh-CN" altLang="en-US" sz="1600"/>
              <a:t>扩展，数据截取</a:t>
            </a:r>
            <a:r>
              <a:rPr lang="zh-CN" altLang="en-US" sz="1600" dirty="0"/>
              <a:t>等概念；</a:t>
            </a:r>
            <a:endParaRPr lang="en-US" altLang="zh-CN" sz="1600" dirty="0"/>
          </a:p>
          <a:p>
            <a:pPr marL="971550" lvl="1"/>
            <a:r>
              <a:rPr lang="zh-CN" altLang="en-US" sz="1600" dirty="0"/>
              <a:t>不同类型之间的运算；</a:t>
            </a:r>
            <a:endParaRPr lang="en-US" altLang="zh-CN" sz="1600" dirty="0"/>
          </a:p>
          <a:p>
            <a:pPr marL="971550" lvl="1"/>
            <a:r>
              <a:rPr lang="zh-CN" altLang="en-US" sz="1600" dirty="0"/>
              <a:t>强制类型转换；</a:t>
            </a:r>
            <a:endParaRPr lang="en-US" altLang="zh-CN" sz="1600" dirty="0"/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1476710966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Rectangle 2"/>
          <p:cNvSpPr>
            <a:spLocks noGrp="1" noChangeArrowheads="1"/>
          </p:cNvSpPr>
          <p:nvPr>
            <p:ph type="title"/>
          </p:nvPr>
        </p:nvSpPr>
        <p:spPr>
          <a:xfrm>
            <a:off x="485775" y="255588"/>
            <a:ext cx="8077200" cy="584200"/>
          </a:xfrm>
        </p:spPr>
        <p:txBody>
          <a:bodyPr/>
          <a:lstStyle/>
          <a:p>
            <a:r>
              <a:rPr lang="zh-CN" altLang="en-US" sz="3200" dirty="0"/>
              <a:t>主要内容</a:t>
            </a:r>
            <a:endParaRPr lang="en-US" altLang="zh-CN" sz="3200" dirty="0"/>
          </a:p>
        </p:txBody>
      </p:sp>
      <p:sp>
        <p:nvSpPr>
          <p:cNvPr id="52226" name="Rectangle 3"/>
          <p:cNvSpPr>
            <a:spLocks noGrp="1" noChangeArrowheads="1"/>
          </p:cNvSpPr>
          <p:nvPr>
            <p:ph idx="1"/>
          </p:nvPr>
        </p:nvSpPr>
        <p:spPr>
          <a:xfrm>
            <a:off x="485775" y="1136649"/>
            <a:ext cx="8080375" cy="5002893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dirty="0"/>
              <a:t>指针</a:t>
            </a:r>
            <a:r>
              <a:rPr lang="zh-CN" altLang="en-US" dirty="0" smtClean="0"/>
              <a:t>变量</a:t>
            </a:r>
            <a:endParaRPr lang="en-US" altLang="zh-CN" dirty="0" smtClean="0"/>
          </a:p>
          <a:p>
            <a:pPr marL="971550" lvl="1"/>
            <a:r>
              <a:rPr lang="zh-CN" altLang="en-US" dirty="0"/>
              <a:t>指针的概念；</a:t>
            </a:r>
            <a:endParaRPr lang="en-US" altLang="zh-CN" dirty="0"/>
          </a:p>
          <a:p>
            <a:pPr marL="971550" lvl="1"/>
            <a:r>
              <a:rPr lang="zh-CN" altLang="en-US" dirty="0"/>
              <a:t>定义指针基类型的作用</a:t>
            </a:r>
            <a:r>
              <a:rPr lang="zh-CN" altLang="en-US" dirty="0" smtClean="0"/>
              <a:t>；</a:t>
            </a:r>
            <a:endParaRPr lang="en-US" altLang="zh-CN" dirty="0" smtClean="0"/>
          </a:p>
          <a:p>
            <a:pPr marL="1200150" lvl="2"/>
            <a:r>
              <a:rPr lang="zh-CN" altLang="en-US" dirty="0"/>
              <a:t>指针变量的：</a:t>
            </a:r>
            <a:r>
              <a:rPr lang="en-US" altLang="zh-CN" dirty="0"/>
              <a:t>++</a:t>
            </a:r>
            <a:r>
              <a:rPr lang="zh-CN" altLang="en-US" dirty="0"/>
              <a:t>，</a:t>
            </a:r>
            <a:r>
              <a:rPr lang="en-US" altLang="zh-CN" dirty="0"/>
              <a:t>--</a:t>
            </a:r>
            <a:r>
              <a:rPr lang="zh-CN" altLang="en-US" dirty="0"/>
              <a:t>；</a:t>
            </a:r>
            <a:endParaRPr lang="en-US" altLang="zh-CN" dirty="0"/>
          </a:p>
          <a:p>
            <a:pPr marL="1200150" lvl="2"/>
            <a:r>
              <a:rPr lang="zh-CN" altLang="en-US" dirty="0"/>
              <a:t>指针变量的加减运算</a:t>
            </a:r>
            <a:r>
              <a:rPr lang="zh-CN" altLang="en-US" dirty="0" smtClean="0"/>
              <a:t>；</a:t>
            </a:r>
            <a:endParaRPr lang="en-US" altLang="zh-CN" dirty="0"/>
          </a:p>
          <a:p>
            <a:pPr marL="971550" lvl="1"/>
            <a:r>
              <a:rPr lang="en-US" altLang="zh-CN" dirty="0"/>
              <a:t>&amp;</a:t>
            </a:r>
            <a:r>
              <a:rPr lang="zh-CN" altLang="en-US" dirty="0"/>
              <a:t>运算符</a:t>
            </a:r>
            <a:r>
              <a:rPr lang="en-US" altLang="zh-CN" dirty="0"/>
              <a:t>;</a:t>
            </a:r>
          </a:p>
          <a:p>
            <a:pPr marL="971550" lvl="1"/>
            <a:r>
              <a:rPr lang="en-US" altLang="zh-CN" dirty="0"/>
              <a:t>*</a:t>
            </a:r>
            <a:r>
              <a:rPr lang="zh-CN" altLang="en-US" dirty="0"/>
              <a:t>运算符</a:t>
            </a:r>
            <a:endParaRPr lang="en-US" altLang="zh-CN" dirty="0"/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dirty="0" smtClean="0"/>
              <a:t>利用</a:t>
            </a:r>
            <a:r>
              <a:rPr lang="en-US" altLang="zh-CN" dirty="0" err="1" smtClean="0">
                <a:solidFill>
                  <a:srgbClr val="7030A0"/>
                </a:solidFill>
              </a:rPr>
              <a:t>typedef</a:t>
            </a:r>
            <a:r>
              <a:rPr lang="en-US" altLang="zh-CN" dirty="0" smtClean="0"/>
              <a:t> </a:t>
            </a:r>
            <a:r>
              <a:rPr lang="zh-CN" altLang="en-US" dirty="0" smtClean="0"/>
              <a:t>改变已有的数据类型的表示符号</a:t>
            </a:r>
            <a:endParaRPr lang="en-US" altLang="zh-CN" dirty="0"/>
          </a:p>
          <a:p>
            <a:pPr marL="971550" lvl="1"/>
            <a:endParaRPr lang="en-US" altLang="zh-CN" dirty="0"/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88842060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6"/>
          <p:cNvSpPr>
            <a:spLocks noChangeArrowheads="1"/>
          </p:cNvSpPr>
          <p:nvPr/>
        </p:nvSpPr>
        <p:spPr bwMode="auto">
          <a:xfrm>
            <a:off x="6511925" y="5676900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fld id="{C0107C6E-6428-484D-8BFF-2A38D99BDED2}" type="slidenum">
              <a:rPr lang="en-US" altLang="zh-CN" sz="1400"/>
              <a:pPr algn="r"/>
              <a:t>175</a:t>
            </a:fld>
            <a:endParaRPr lang="en-US" altLang="zh-CN" sz="1400"/>
          </a:p>
        </p:txBody>
      </p:sp>
      <p:pic>
        <p:nvPicPr>
          <p:cNvPr id="19459" name="Picture 3" descr="sdu01_0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12125" y="3317875"/>
            <a:ext cx="990600" cy="963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60" name="Picture 4" descr="sdu03_01s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045325" y="4384675"/>
            <a:ext cx="9906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61" name="Picture 5" descr="sdu04_05s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112125" y="4384675"/>
            <a:ext cx="990600" cy="911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62" name="Picture 6" descr="sdu06_03s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045325" y="5375275"/>
            <a:ext cx="9906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63" name="Picture 7" descr="sdu01_16s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8112125" y="5370513"/>
            <a:ext cx="990600" cy="919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64" name="Picture 8" descr="sdu05_04s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940425" y="5375275"/>
            <a:ext cx="10287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465" name="Rectangle 10"/>
          <p:cNvSpPr>
            <a:spLocks noGrp="1" noChangeArrowheads="1"/>
          </p:cNvSpPr>
          <p:nvPr>
            <p:ph type="title"/>
          </p:nvPr>
        </p:nvSpPr>
        <p:spPr>
          <a:xfrm>
            <a:off x="1052802" y="1579419"/>
            <a:ext cx="7327900" cy="830695"/>
          </a:xfrm>
        </p:spPr>
        <p:txBody>
          <a:bodyPr/>
          <a:lstStyle/>
          <a:p>
            <a:pPr eaLnBrk="1" hangingPunct="1"/>
            <a:r>
              <a:rPr lang="en-US" altLang="zh-CN" sz="4800" dirty="0"/>
              <a:t>Any  Question ?</a:t>
            </a:r>
            <a:endParaRPr lang="zh-CN" altLang="en-US" sz="48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623" y="3169163"/>
            <a:ext cx="5204012" cy="32916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46952276"/>
      </p:ext>
    </p:extLst>
  </p:cSld>
  <p:clrMapOvr>
    <a:masterClrMapping/>
  </p:clrMapOvr>
  <p:transition spd="slow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变量</a:t>
            </a:r>
            <a:r>
              <a:rPr lang="en-US" altLang="zh-CN" dirty="0" smtClean="0"/>
              <a:t>--</a:t>
            </a:r>
            <a:r>
              <a:rPr lang="zh-CN" altLang="en-US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先声明，后</a:t>
            </a:r>
            <a:r>
              <a:rPr lang="zh-CN" altLang="en-US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使用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lang="zh-CN" altLang="en-US" dirty="0" smtClean="0"/>
              <a:t>考察下述程序段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694" y="1777746"/>
            <a:ext cx="6286500" cy="392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638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3.2.2 </a:t>
            </a:r>
            <a:r>
              <a:rPr lang="zh-CN" altLang="en-US" dirty="0"/>
              <a:t>变量的数据类型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dirty="0">
                <a:solidFill>
                  <a:srgbClr val="080808"/>
                </a:solidFill>
              </a:rPr>
              <a:t>按照数据类型，变量可分为两大类</a:t>
            </a:r>
            <a:endParaRPr lang="en-US" altLang="zh-CN" sz="2000" dirty="0">
              <a:solidFill>
                <a:srgbClr val="080808"/>
              </a:solidFill>
            </a:endParaRPr>
          </a:p>
          <a:p>
            <a:pPr marL="971550" lvl="1"/>
            <a:r>
              <a:rPr lang="zh-CN" altLang="en-US" sz="1800" dirty="0">
                <a:solidFill>
                  <a:srgbClr val="080808"/>
                </a:solidFill>
              </a:rPr>
              <a:t>第一类是</a:t>
            </a:r>
            <a:r>
              <a:rPr lang="zh-CN" altLang="en-US" sz="1800" dirty="0">
                <a:solidFill>
                  <a:srgbClr val="C00000"/>
                </a:solidFill>
              </a:rPr>
              <a:t>基本数据类型</a:t>
            </a:r>
            <a:r>
              <a:rPr lang="zh-CN" altLang="en-US" sz="1800" dirty="0">
                <a:solidFill>
                  <a:srgbClr val="080808"/>
                </a:solidFill>
              </a:rPr>
              <a:t>，包括：</a:t>
            </a:r>
            <a:endParaRPr lang="en-US" altLang="zh-CN" sz="1800" dirty="0">
              <a:solidFill>
                <a:srgbClr val="080808"/>
              </a:solidFill>
            </a:endParaRPr>
          </a:p>
          <a:p>
            <a:pPr marL="1200150" lvl="2"/>
            <a:r>
              <a:rPr lang="zh-CN" altLang="en-US" sz="1600" b="1" dirty="0">
                <a:solidFill>
                  <a:srgbClr val="0000CC"/>
                </a:solidFill>
              </a:rPr>
              <a:t>整型、浮点型（实型）、</a:t>
            </a:r>
            <a:r>
              <a:rPr lang="zh-CN" altLang="en-US" sz="1600" b="1" dirty="0" smtClean="0">
                <a:solidFill>
                  <a:srgbClr val="0000CC"/>
                </a:solidFill>
              </a:rPr>
              <a:t>字符型、</a:t>
            </a:r>
            <a:r>
              <a:rPr lang="zh-CN" altLang="en-US" sz="1600" b="1" strike="dblStrike" dirty="0" smtClean="0">
                <a:solidFill>
                  <a:srgbClr val="7030A0"/>
                </a:solidFill>
              </a:rPr>
              <a:t>逻辑</a:t>
            </a:r>
            <a:r>
              <a:rPr lang="zh-CN" altLang="en-US" sz="1600" b="1" strike="dblStrike" dirty="0">
                <a:solidFill>
                  <a:srgbClr val="7030A0"/>
                </a:solidFill>
              </a:rPr>
              <a:t>型（布尔</a:t>
            </a:r>
            <a:r>
              <a:rPr lang="zh-CN" altLang="en-US" sz="1600" b="1" strike="dblStrike" dirty="0" smtClean="0">
                <a:solidFill>
                  <a:srgbClr val="7030A0"/>
                </a:solidFill>
              </a:rPr>
              <a:t>型）</a:t>
            </a:r>
            <a:r>
              <a:rPr lang="zh-CN" altLang="en-US" sz="1600" b="1" dirty="0" smtClean="0">
                <a:solidFill>
                  <a:srgbClr val="0000CC"/>
                </a:solidFill>
              </a:rPr>
              <a:t>；</a:t>
            </a:r>
            <a:endParaRPr lang="en-US" altLang="zh-CN" sz="1600" b="1" dirty="0">
              <a:solidFill>
                <a:srgbClr val="0000CC"/>
              </a:solidFill>
            </a:endParaRPr>
          </a:p>
          <a:p>
            <a:pPr marL="971550" lvl="1"/>
            <a:r>
              <a:rPr lang="zh-CN" altLang="en-US" sz="1800" dirty="0">
                <a:solidFill>
                  <a:srgbClr val="080808"/>
                </a:solidFill>
              </a:rPr>
              <a:t>第二类是</a:t>
            </a:r>
            <a:r>
              <a:rPr lang="zh-CN" altLang="en-US" sz="1800" dirty="0">
                <a:solidFill>
                  <a:srgbClr val="C00000"/>
                </a:solidFill>
              </a:rPr>
              <a:t>构造数据类型</a:t>
            </a:r>
            <a:r>
              <a:rPr lang="zh-CN" altLang="en-US" sz="1800" dirty="0">
                <a:solidFill>
                  <a:srgbClr val="080808"/>
                </a:solidFill>
              </a:rPr>
              <a:t>，包括：</a:t>
            </a:r>
            <a:endParaRPr lang="en-US" altLang="zh-CN" sz="1800" dirty="0">
              <a:solidFill>
                <a:srgbClr val="080808"/>
              </a:solidFill>
            </a:endParaRPr>
          </a:p>
          <a:p>
            <a:pPr marL="1200150" lvl="2"/>
            <a:r>
              <a:rPr lang="zh-CN" altLang="en-US" sz="1600" b="1" dirty="0">
                <a:solidFill>
                  <a:srgbClr val="0000CC"/>
                </a:solidFill>
              </a:rPr>
              <a:t>空类型、数组、指针、结构、联合、</a:t>
            </a:r>
            <a:r>
              <a:rPr lang="zh-CN" altLang="en-US" sz="1600" b="1" dirty="0" smtClean="0">
                <a:solidFill>
                  <a:srgbClr val="0000CC"/>
                </a:solidFill>
              </a:rPr>
              <a:t>枚举；</a:t>
            </a:r>
            <a:endParaRPr lang="en-US" altLang="zh-CN" sz="1600" b="1" dirty="0">
              <a:solidFill>
                <a:srgbClr val="0000CC"/>
              </a:solidFill>
            </a:endParaRPr>
          </a:p>
          <a:p>
            <a:pPr marL="971550" lvl="1"/>
            <a:r>
              <a:rPr lang="zh-CN" altLang="en-US" sz="1800" dirty="0">
                <a:solidFill>
                  <a:srgbClr val="080808"/>
                </a:solidFill>
              </a:rPr>
              <a:t>所谓</a:t>
            </a:r>
            <a:r>
              <a:rPr lang="zh-CN" altLang="en-US" sz="1800" dirty="0">
                <a:solidFill>
                  <a:srgbClr val="C00000"/>
                </a:solidFill>
              </a:rPr>
              <a:t>构造数据类型</a:t>
            </a:r>
            <a:r>
              <a:rPr lang="zh-CN" altLang="en-US" sz="1800" dirty="0">
                <a:solidFill>
                  <a:srgbClr val="080808"/>
                </a:solidFill>
              </a:rPr>
              <a:t>，是指这种类型的数据，是由若干个</a:t>
            </a:r>
            <a:r>
              <a:rPr lang="zh-CN" altLang="en-US" sz="1800" dirty="0">
                <a:solidFill>
                  <a:srgbClr val="0000CC"/>
                </a:solidFill>
              </a:rPr>
              <a:t>基本数据类型</a:t>
            </a:r>
            <a:r>
              <a:rPr lang="zh-CN" altLang="en-US" sz="1800" dirty="0">
                <a:solidFill>
                  <a:srgbClr val="080808"/>
                </a:solidFill>
              </a:rPr>
              <a:t>的变量按特定的规律</a:t>
            </a:r>
            <a:r>
              <a:rPr lang="zh-CN" altLang="en-US" sz="1800" dirty="0">
                <a:solidFill>
                  <a:srgbClr val="0000CC"/>
                </a:solidFill>
              </a:rPr>
              <a:t>组合</a:t>
            </a:r>
            <a:r>
              <a:rPr lang="zh-CN" altLang="en-US" sz="1800" dirty="0">
                <a:solidFill>
                  <a:srgbClr val="080808"/>
                </a:solidFill>
              </a:rPr>
              <a:t>构造而成的</a:t>
            </a:r>
            <a:r>
              <a:rPr lang="zh-CN" altLang="en-US" dirty="0">
                <a:solidFill>
                  <a:srgbClr val="080808"/>
                </a:solidFill>
              </a:rPr>
              <a:t>；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dirty="0" smtClean="0">
                <a:solidFill>
                  <a:srgbClr val="080808"/>
                </a:solidFill>
              </a:rPr>
              <a:t>程序运行时，计算机</a:t>
            </a:r>
            <a:r>
              <a:rPr lang="zh-CN" altLang="en-US" sz="2000" dirty="0">
                <a:solidFill>
                  <a:srgbClr val="080808"/>
                </a:solidFill>
              </a:rPr>
              <a:t>中的</a:t>
            </a:r>
            <a:r>
              <a:rPr lang="zh-CN" altLang="en-US" sz="2000" b="1" dirty="0">
                <a:solidFill>
                  <a:srgbClr val="7030A0"/>
                </a:solidFill>
              </a:rPr>
              <a:t>各种数据存储在</a:t>
            </a:r>
            <a:r>
              <a:rPr lang="zh-CN" altLang="en-US" sz="2000" b="1" dirty="0" smtClean="0">
                <a:solidFill>
                  <a:srgbClr val="7030A0"/>
                </a:solidFill>
              </a:rPr>
              <a:t>内存单元中</a:t>
            </a:r>
            <a:r>
              <a:rPr lang="zh-CN" altLang="en-US" sz="2000" dirty="0">
                <a:solidFill>
                  <a:srgbClr val="080808"/>
                </a:solidFill>
              </a:rPr>
              <a:t>；</a:t>
            </a:r>
            <a:endParaRPr lang="en-US" altLang="zh-CN" sz="2000" dirty="0">
              <a:solidFill>
                <a:srgbClr val="080808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b="1" dirty="0">
                <a:solidFill>
                  <a:srgbClr val="006600"/>
                </a:solidFill>
              </a:rPr>
              <a:t>不同类型的</a:t>
            </a:r>
            <a:r>
              <a:rPr lang="zh-CN" altLang="en-US" sz="2000" b="1" dirty="0" smtClean="0">
                <a:solidFill>
                  <a:srgbClr val="006600"/>
                </a:solidFill>
              </a:rPr>
              <a:t>数据</a:t>
            </a:r>
            <a:endParaRPr lang="en-US" altLang="zh-CN" sz="2000" b="1" dirty="0" smtClean="0">
              <a:solidFill>
                <a:srgbClr val="006600"/>
              </a:solidFill>
            </a:endParaRPr>
          </a:p>
          <a:p>
            <a:pPr marL="971550" lvl="1">
              <a:buFont typeface="Wingdings" panose="05000000000000000000" pitchFamily="2" charset="2"/>
              <a:buChar char="Ø"/>
            </a:pPr>
            <a:r>
              <a:rPr lang="zh-CN" altLang="en-US" sz="1800" b="1" dirty="0" smtClean="0">
                <a:solidFill>
                  <a:srgbClr val="006600"/>
                </a:solidFill>
              </a:rPr>
              <a:t>占用</a:t>
            </a:r>
            <a:r>
              <a:rPr lang="zh-CN" altLang="en-US" sz="1800" b="1" dirty="0">
                <a:solidFill>
                  <a:srgbClr val="006600"/>
                </a:solidFill>
              </a:rPr>
              <a:t>大小不同的内存空间</a:t>
            </a:r>
            <a:r>
              <a:rPr lang="zh-CN" altLang="en-US" sz="1800" b="1" dirty="0" smtClean="0">
                <a:solidFill>
                  <a:srgbClr val="006600"/>
                </a:solidFill>
              </a:rPr>
              <a:t>（系统为其分配的</a:t>
            </a:r>
            <a:r>
              <a:rPr lang="zh-CN" altLang="en-US" sz="1800" b="1" dirty="0">
                <a:solidFill>
                  <a:srgbClr val="006600"/>
                </a:solidFill>
              </a:rPr>
              <a:t>字节数不同）</a:t>
            </a:r>
            <a:r>
              <a:rPr lang="zh-CN" altLang="en-US" sz="1800" dirty="0" smtClean="0">
                <a:solidFill>
                  <a:srgbClr val="080808"/>
                </a:solidFill>
              </a:rPr>
              <a:t>；</a:t>
            </a:r>
            <a:endParaRPr lang="en-US" altLang="zh-CN" sz="1800" dirty="0" smtClean="0">
              <a:solidFill>
                <a:srgbClr val="080808"/>
              </a:solidFill>
            </a:endParaRPr>
          </a:p>
          <a:p>
            <a:pPr marL="971550" lvl="1">
              <a:buFont typeface="Wingdings" panose="05000000000000000000" pitchFamily="2" charset="2"/>
              <a:buChar char="Ø"/>
            </a:pPr>
            <a:r>
              <a:rPr lang="zh-CN" altLang="en-US" sz="1800" dirty="0" smtClean="0">
                <a:solidFill>
                  <a:srgbClr val="7030A0"/>
                </a:solidFill>
              </a:rPr>
              <a:t>存储格式也有所不同</a:t>
            </a:r>
            <a:endParaRPr lang="en-US" altLang="zh-CN" sz="1800" dirty="0" smtClean="0">
              <a:solidFill>
                <a:srgbClr val="7030A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dirty="0" smtClean="0">
                <a:solidFill>
                  <a:srgbClr val="080808"/>
                </a:solidFill>
              </a:rPr>
              <a:t>编程时应根据具体问题使用合适的数据类型；</a:t>
            </a:r>
            <a:endParaRPr lang="zh-CN" altLang="en-US" sz="2000" dirty="0">
              <a:solidFill>
                <a:srgbClr val="080808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06487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Rectangle 2"/>
          <p:cNvSpPr>
            <a:spLocks noGrp="1" noChangeArrowheads="1"/>
          </p:cNvSpPr>
          <p:nvPr>
            <p:ph type="title"/>
          </p:nvPr>
        </p:nvSpPr>
        <p:spPr>
          <a:xfrm>
            <a:off x="485775" y="255588"/>
            <a:ext cx="8077200" cy="584200"/>
          </a:xfrm>
        </p:spPr>
        <p:txBody>
          <a:bodyPr/>
          <a:lstStyle/>
          <a:p>
            <a:r>
              <a:rPr lang="en-US" altLang="zh-CN" sz="3200" dirty="0"/>
              <a:t>3  </a:t>
            </a:r>
            <a:r>
              <a:rPr lang="zh-CN" altLang="en-US" sz="3200" dirty="0"/>
              <a:t>变量、代数与计算机解题</a:t>
            </a:r>
            <a:endParaRPr lang="en-US" altLang="zh-CN" sz="3200" dirty="0"/>
          </a:p>
        </p:txBody>
      </p:sp>
      <p:sp>
        <p:nvSpPr>
          <p:cNvPr id="52226" name="Rectangle 3"/>
          <p:cNvSpPr>
            <a:spLocks noGrp="1" noChangeArrowheads="1"/>
          </p:cNvSpPr>
          <p:nvPr>
            <p:ph idx="1"/>
          </p:nvPr>
        </p:nvSpPr>
        <p:spPr>
          <a:xfrm>
            <a:off x="485775" y="1136649"/>
            <a:ext cx="8080375" cy="5002893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zh-CN" dirty="0"/>
              <a:t>3.1 </a:t>
            </a:r>
            <a:r>
              <a:rPr lang="zh-CN" altLang="en-US" dirty="0"/>
              <a:t>程序的基本结构</a:t>
            </a:r>
            <a:endParaRPr lang="en-US" altLang="zh-CN" dirty="0"/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zh-CN" dirty="0"/>
              <a:t>3.2 </a:t>
            </a:r>
            <a:r>
              <a:rPr lang="zh-CN" altLang="en-US" dirty="0"/>
              <a:t>变量与数据类型</a:t>
            </a:r>
            <a:endParaRPr lang="en-US" altLang="zh-CN" dirty="0"/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zh-CN" dirty="0"/>
              <a:t>3.3 </a:t>
            </a:r>
            <a:r>
              <a:rPr lang="zh-CN" altLang="en-US" dirty="0"/>
              <a:t>定义变量和赋初值</a:t>
            </a:r>
            <a:endParaRPr lang="en-US" altLang="zh-CN" dirty="0"/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zh-CN" dirty="0"/>
              <a:t>3.4 </a:t>
            </a:r>
            <a:r>
              <a:rPr lang="zh-CN" altLang="en-US" dirty="0"/>
              <a:t>变量赋值</a:t>
            </a:r>
            <a:endParaRPr lang="en-US" altLang="zh-CN" dirty="0"/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zh-CN" dirty="0"/>
              <a:t>3.5 </a:t>
            </a:r>
            <a:r>
              <a:rPr lang="zh-CN" altLang="en-US"/>
              <a:t>指针变量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006453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基本数据类型</a:t>
            </a:r>
            <a:r>
              <a:rPr lang="en-US" altLang="zh-CN" dirty="0"/>
              <a:t>—</a:t>
            </a:r>
            <a:r>
              <a:rPr lang="zh-CN" altLang="en-US" dirty="0">
                <a:solidFill>
                  <a:srgbClr val="7030A0"/>
                </a:solidFill>
              </a:rPr>
              <a:t>整型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13039" y="979200"/>
            <a:ext cx="8089900" cy="5535900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dirty="0"/>
              <a:t>整型，即整数</a:t>
            </a:r>
            <a:r>
              <a:rPr lang="zh-CN" altLang="en-US" sz="2000" dirty="0" smtClean="0"/>
              <a:t>类型（</a:t>
            </a:r>
            <a:r>
              <a:rPr lang="en-US" altLang="zh-CN" sz="2000" dirty="0" smtClean="0"/>
              <a:t>integer</a:t>
            </a:r>
            <a:r>
              <a:rPr lang="zh-CN" altLang="en-US" sz="2000" dirty="0" smtClean="0"/>
              <a:t>）</a:t>
            </a:r>
            <a:endParaRPr lang="en-US" altLang="zh-CN" sz="2000" dirty="0"/>
          </a:p>
          <a:p>
            <a:pPr marL="971550" lvl="1">
              <a:buFont typeface="Wingdings" panose="05000000000000000000" pitchFamily="2" charset="2"/>
              <a:buChar char="n"/>
            </a:pPr>
            <a:r>
              <a:rPr lang="zh-CN" altLang="en-US" sz="1800" dirty="0">
                <a:latin typeface="Verdana" pitchFamily="34" charset="0"/>
              </a:rPr>
              <a:t>整型数据在内存中的存放形式：</a:t>
            </a:r>
            <a:r>
              <a:rPr lang="zh-CN" altLang="en-US" sz="1800" dirty="0">
                <a:solidFill>
                  <a:srgbClr val="FF0000"/>
                </a:solidFill>
                <a:latin typeface="Verdana" pitchFamily="34" charset="0"/>
              </a:rPr>
              <a:t>二进制补码；</a:t>
            </a:r>
          </a:p>
          <a:p>
            <a:pPr marL="971550" lvl="1">
              <a:buFont typeface="Wingdings" panose="05000000000000000000" pitchFamily="2" charset="2"/>
              <a:buChar char="n"/>
            </a:pPr>
            <a:r>
              <a:rPr lang="zh-CN" altLang="en-US" sz="1800" dirty="0">
                <a:latin typeface="Verdana" pitchFamily="34" charset="0"/>
              </a:rPr>
              <a:t>根据数的</a:t>
            </a:r>
            <a:r>
              <a:rPr lang="zh-CN" altLang="en-US" sz="1800" b="1" u="sng" dirty="0">
                <a:solidFill>
                  <a:srgbClr val="7030A0"/>
                </a:solidFill>
                <a:latin typeface="Verdana" pitchFamily="34" charset="0"/>
              </a:rPr>
              <a:t>表示范围</a:t>
            </a:r>
            <a:r>
              <a:rPr lang="zh-CN" altLang="en-US" sz="1800" b="1" dirty="0">
                <a:solidFill>
                  <a:srgbClr val="7030A0"/>
                </a:solidFill>
                <a:latin typeface="Verdana" pitchFamily="34" charset="0"/>
              </a:rPr>
              <a:t>（所占用内存字节数）</a:t>
            </a:r>
            <a:r>
              <a:rPr lang="zh-CN" altLang="en-US" sz="1800" dirty="0">
                <a:latin typeface="Verdana" pitchFamily="34" charset="0"/>
              </a:rPr>
              <a:t>的不同，</a:t>
            </a:r>
            <a:r>
              <a:rPr lang="zh-CN" altLang="en-US" sz="1800" b="1" dirty="0">
                <a:solidFill>
                  <a:srgbClr val="006600"/>
                </a:solidFill>
                <a:latin typeface="Verdana" pitchFamily="34" charset="0"/>
              </a:rPr>
              <a:t>整型变量又分为４类：</a:t>
            </a:r>
            <a:endParaRPr lang="zh-CN" altLang="en-US" b="1" dirty="0">
              <a:solidFill>
                <a:srgbClr val="006600"/>
              </a:solidFill>
              <a:latin typeface="Verdana" pitchFamily="34" charset="0"/>
            </a:endParaRPr>
          </a:p>
          <a:p>
            <a:pPr marL="1314450" lvl="2" indent="-285750">
              <a:buFont typeface="Wingdings" panose="05000000000000000000" pitchFamily="2" charset="2"/>
              <a:buChar char="ü"/>
            </a:pPr>
            <a:r>
              <a:rPr lang="zh-CN" altLang="en-US" sz="1800" b="1" dirty="0">
                <a:solidFill>
                  <a:srgbClr val="0303DF"/>
                </a:solidFill>
                <a:latin typeface="Verdana" pitchFamily="34" charset="0"/>
              </a:rPr>
              <a:t>整型</a:t>
            </a:r>
            <a:endParaRPr lang="en-US" altLang="zh-CN" sz="1800" b="1" dirty="0">
              <a:solidFill>
                <a:srgbClr val="0303DF"/>
              </a:solidFill>
              <a:latin typeface="Verdana" pitchFamily="34" charset="0"/>
            </a:endParaRPr>
          </a:p>
          <a:p>
            <a:pPr marL="1314450" lvl="2" indent="-285750">
              <a:buFont typeface="Wingdings" panose="05000000000000000000" pitchFamily="2" charset="2"/>
              <a:buChar char="ü"/>
            </a:pPr>
            <a:r>
              <a:rPr lang="zh-CN" altLang="en-US" sz="1800" dirty="0">
                <a:solidFill>
                  <a:srgbClr val="0303DF"/>
                </a:solidFill>
                <a:latin typeface="Verdana" pitchFamily="34" charset="0"/>
              </a:rPr>
              <a:t>短整型 </a:t>
            </a:r>
            <a:endParaRPr lang="zh-CN" altLang="en-US" sz="1800" dirty="0">
              <a:latin typeface="Verdana" pitchFamily="34" charset="0"/>
            </a:endParaRPr>
          </a:p>
          <a:p>
            <a:pPr marL="1314450" lvl="2" indent="-285750">
              <a:buFont typeface="Wingdings" panose="05000000000000000000" pitchFamily="2" charset="2"/>
              <a:buChar char="ü"/>
            </a:pPr>
            <a:r>
              <a:rPr lang="zh-CN" altLang="en-US" sz="1800" dirty="0">
                <a:solidFill>
                  <a:srgbClr val="0303DF"/>
                </a:solidFill>
                <a:latin typeface="Verdana" pitchFamily="34" charset="0"/>
              </a:rPr>
              <a:t>长整型 </a:t>
            </a:r>
            <a:endParaRPr lang="en-US" altLang="zh-CN" sz="1800" dirty="0">
              <a:solidFill>
                <a:srgbClr val="0303DF"/>
              </a:solidFill>
              <a:latin typeface="Verdana" pitchFamily="34" charset="0"/>
            </a:endParaRPr>
          </a:p>
          <a:p>
            <a:pPr marL="1314450" lvl="2" indent="-285750">
              <a:buFont typeface="Wingdings" panose="05000000000000000000" pitchFamily="2" charset="2"/>
              <a:buChar char="ü"/>
            </a:pPr>
            <a:r>
              <a:rPr lang="zh-CN" altLang="en-US" sz="1800" dirty="0">
                <a:solidFill>
                  <a:srgbClr val="0303DF"/>
                </a:solidFill>
                <a:latin typeface="Verdana" pitchFamily="34" charset="0"/>
              </a:rPr>
              <a:t>长长整型</a:t>
            </a:r>
            <a:endParaRPr lang="en-US" altLang="zh-CN" sz="1800" dirty="0">
              <a:solidFill>
                <a:srgbClr val="0303DF"/>
              </a:solidFill>
              <a:latin typeface="Verdana" pitchFamily="34" charset="0"/>
            </a:endParaRPr>
          </a:p>
          <a:p>
            <a:pPr marL="971550" lvl="1">
              <a:buFont typeface="Wingdings" panose="05000000000000000000" pitchFamily="2" charset="2"/>
              <a:buChar char="n"/>
            </a:pPr>
            <a:r>
              <a:rPr lang="zh-CN" altLang="en-US" sz="1800" dirty="0">
                <a:latin typeface="Verdana" pitchFamily="34" charset="0"/>
                <a:sym typeface="Wingdings" panose="05000000000000000000" pitchFamily="2" charset="2"/>
              </a:rPr>
              <a:t>根据</a:t>
            </a:r>
            <a:r>
              <a:rPr lang="zh-CN" altLang="en-US" sz="1800" b="1" u="sng" dirty="0">
                <a:solidFill>
                  <a:srgbClr val="7030A0"/>
                </a:solidFill>
                <a:latin typeface="Verdana" pitchFamily="34" charset="0"/>
                <a:sym typeface="Wingdings" panose="05000000000000000000" pitchFamily="2" charset="2"/>
              </a:rPr>
              <a:t>是否有符号位</a:t>
            </a:r>
            <a:r>
              <a:rPr lang="zh-CN" altLang="en-US" sz="1800" dirty="0">
                <a:latin typeface="Verdana" pitchFamily="34" charset="0"/>
                <a:sym typeface="Wingdings" panose="05000000000000000000" pitchFamily="2" charset="2"/>
              </a:rPr>
              <a:t>，整型变量又可分为：</a:t>
            </a:r>
            <a:endParaRPr lang="en-US" altLang="zh-CN" sz="1800" dirty="0">
              <a:latin typeface="Verdana" pitchFamily="34" charset="0"/>
              <a:sym typeface="Wingdings" panose="05000000000000000000" pitchFamily="2" charset="2"/>
            </a:endParaRPr>
          </a:p>
          <a:p>
            <a:pPr marL="1314450" lvl="2" indent="-285750">
              <a:buFont typeface="Wingdings" panose="05000000000000000000" pitchFamily="2" charset="2"/>
              <a:buChar char="ü"/>
            </a:pPr>
            <a:r>
              <a:rPr lang="zh-CN" altLang="en-US" sz="1800" b="1" dirty="0">
                <a:solidFill>
                  <a:srgbClr val="0070C0"/>
                </a:solidFill>
                <a:latin typeface="Verdana" pitchFamily="34" charset="0"/>
                <a:sym typeface="Wingdings" panose="05000000000000000000" pitchFamily="2" charset="2"/>
              </a:rPr>
              <a:t>有符号</a:t>
            </a:r>
            <a:r>
              <a:rPr lang="zh-CN" altLang="en-US" sz="1800" dirty="0">
                <a:latin typeface="Verdana" pitchFamily="34" charset="0"/>
                <a:sym typeface="Wingdings" panose="05000000000000000000" pitchFamily="2" charset="2"/>
              </a:rPr>
              <a:t>整数</a:t>
            </a:r>
            <a:endParaRPr lang="en-US" altLang="zh-CN" sz="1800" dirty="0">
              <a:latin typeface="Verdana" pitchFamily="34" charset="0"/>
              <a:sym typeface="Wingdings" panose="05000000000000000000" pitchFamily="2" charset="2"/>
            </a:endParaRPr>
          </a:p>
          <a:p>
            <a:pPr marL="1314450" lvl="2" indent="-285750">
              <a:buFont typeface="Wingdings" panose="05000000000000000000" pitchFamily="2" charset="2"/>
              <a:buChar char="ü"/>
            </a:pPr>
            <a:r>
              <a:rPr lang="zh-CN" altLang="en-US" sz="1800" b="1" dirty="0">
                <a:solidFill>
                  <a:srgbClr val="0070C0"/>
                </a:solidFill>
                <a:latin typeface="Verdana" pitchFamily="34" charset="0"/>
                <a:sym typeface="Wingdings" panose="05000000000000000000" pitchFamily="2" charset="2"/>
              </a:rPr>
              <a:t>无符号</a:t>
            </a:r>
            <a:r>
              <a:rPr lang="zh-CN" altLang="en-US" sz="1800" dirty="0">
                <a:latin typeface="Verdana" pitchFamily="34" charset="0"/>
                <a:sym typeface="Wingdings" panose="05000000000000000000" pitchFamily="2" charset="2"/>
              </a:rPr>
              <a:t>整数</a:t>
            </a:r>
            <a:endParaRPr lang="en-US" altLang="zh-CN" sz="1800" dirty="0">
              <a:latin typeface="Verdana" pitchFamily="34" charset="0"/>
              <a:sym typeface="Wingdings" panose="05000000000000000000" pitchFamily="2" charset="2"/>
            </a:endParaRPr>
          </a:p>
          <a:p>
            <a:pPr marL="971550" lvl="1">
              <a:buFont typeface="Wingdings" panose="05000000000000000000" pitchFamily="2" charset="2"/>
              <a:buChar char="n"/>
            </a:pPr>
            <a:r>
              <a:rPr lang="zh-CN" altLang="en-US" sz="1800" b="1" dirty="0">
                <a:solidFill>
                  <a:srgbClr val="C00000"/>
                </a:solidFill>
              </a:rPr>
              <a:t>注：每种数据类型</a:t>
            </a:r>
            <a:r>
              <a:rPr lang="zh-CN" altLang="en-US" sz="1800" b="1" dirty="0">
                <a:solidFill>
                  <a:srgbClr val="0070C0"/>
                </a:solidFill>
              </a:rPr>
              <a:t>所占内存字节</a:t>
            </a:r>
            <a:r>
              <a:rPr lang="zh-CN" altLang="en-US" sz="1800" b="1" dirty="0" smtClean="0">
                <a:solidFill>
                  <a:srgbClr val="0070C0"/>
                </a:solidFill>
              </a:rPr>
              <a:t>数</a:t>
            </a:r>
            <a:r>
              <a:rPr lang="zh-CN" altLang="en-US" sz="1800" b="1" dirty="0" smtClean="0">
                <a:solidFill>
                  <a:srgbClr val="C00000"/>
                </a:solidFill>
              </a:rPr>
              <a:t>与表示范围，</a:t>
            </a:r>
            <a:r>
              <a:rPr lang="zh-CN" altLang="en-US" sz="1800" b="1" dirty="0">
                <a:solidFill>
                  <a:srgbClr val="C00000"/>
                </a:solidFill>
              </a:rPr>
              <a:t>与所使用的平台有关，包括</a:t>
            </a:r>
            <a:r>
              <a:rPr lang="en-US" altLang="zh-CN" sz="1800" b="1" dirty="0">
                <a:solidFill>
                  <a:srgbClr val="C00000"/>
                </a:solidFill>
              </a:rPr>
              <a:t>CPU</a:t>
            </a:r>
            <a:r>
              <a:rPr lang="zh-CN" altLang="en-US" sz="1800" b="1" dirty="0">
                <a:solidFill>
                  <a:srgbClr val="C00000"/>
                </a:solidFill>
              </a:rPr>
              <a:t>、操作系统、编译器等；</a:t>
            </a:r>
            <a:endParaRPr lang="en-US" altLang="zh-CN" sz="1800" b="1" dirty="0">
              <a:solidFill>
                <a:srgbClr val="C00000"/>
              </a:solidFill>
            </a:endParaRPr>
          </a:p>
          <a:p>
            <a:pPr marL="971550" lvl="1">
              <a:buFont typeface="Wingdings" panose="05000000000000000000" pitchFamily="2" charset="2"/>
              <a:buChar char="n"/>
            </a:pPr>
            <a:r>
              <a:rPr lang="zh-CN" altLang="en-US" sz="1800" b="1" dirty="0">
                <a:solidFill>
                  <a:srgbClr val="006600"/>
                </a:solidFill>
              </a:rPr>
              <a:t>因此，在使用一个平台编程之前，应该先检查相应数据类型所占字节数，从而推出其表示范围，防止数据溢出；</a:t>
            </a:r>
          </a:p>
          <a:p>
            <a:pPr marL="971550" lvl="1">
              <a:buFont typeface="Wingdings" panose="05000000000000000000" pitchFamily="2" charset="2"/>
              <a:buChar char="n"/>
            </a:pPr>
            <a:endParaRPr lang="en-US" altLang="zh-CN" sz="1800" dirty="0">
              <a:latin typeface="Verdana" pitchFamily="34" charset="0"/>
              <a:sym typeface="Wingdings" panose="05000000000000000000" pitchFamily="2" charset="2"/>
            </a:endParaRPr>
          </a:p>
          <a:p>
            <a:pPr marL="971550" lvl="1">
              <a:lnSpc>
                <a:spcPct val="100000"/>
              </a:lnSpc>
              <a:spcBef>
                <a:spcPts val="600"/>
              </a:spcBef>
            </a:pPr>
            <a:endParaRPr lang="en-US" altLang="zh-CN" sz="1800" dirty="0"/>
          </a:p>
        </p:txBody>
      </p:sp>
    </p:spTree>
    <p:extLst>
      <p:ext uri="{BB962C8B-B14F-4D97-AF65-F5344CB8AC3E}">
        <p14:creationId xmlns:p14="http://schemas.microsoft.com/office/powerpoint/2010/main" val="1808296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基本数据类型</a:t>
            </a:r>
            <a:r>
              <a:rPr lang="en-US" altLang="zh-CN" dirty="0"/>
              <a:t>—</a:t>
            </a:r>
            <a:r>
              <a:rPr lang="zh-CN" altLang="en-US" dirty="0">
                <a:sym typeface="Wingdings" panose="05000000000000000000" pitchFamily="2" charset="2"/>
              </a:rPr>
              <a:t>整型数据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13039" y="979200"/>
            <a:ext cx="8089900" cy="3675096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b="1" dirty="0">
                <a:solidFill>
                  <a:srgbClr val="7030A0"/>
                </a:solidFill>
                <a:sym typeface="Wingdings" panose="05000000000000000000" pitchFamily="2" charset="2"/>
              </a:rPr>
              <a:t>有符号</a:t>
            </a:r>
            <a:r>
              <a:rPr lang="zh-CN" altLang="en-US" sz="2000" b="1" dirty="0">
                <a:sym typeface="Wingdings" panose="05000000000000000000" pitchFamily="2" charset="2"/>
              </a:rPr>
              <a:t>整数</a:t>
            </a:r>
            <a:r>
              <a:rPr lang="zh-CN" altLang="en-US" sz="2000" dirty="0">
                <a:sym typeface="Wingdings" panose="05000000000000000000" pitchFamily="2" charset="2"/>
              </a:rPr>
              <a:t>（</a:t>
            </a:r>
            <a:r>
              <a:rPr lang="en-US" altLang="zh-CN" sz="2000" dirty="0" smtClean="0">
                <a:solidFill>
                  <a:srgbClr val="0303DF"/>
                </a:solidFill>
              </a:rPr>
              <a:t>signed integer</a:t>
            </a:r>
            <a:r>
              <a:rPr lang="zh-CN" altLang="en-US" sz="2000" dirty="0" smtClean="0">
                <a:solidFill>
                  <a:srgbClr val="0303DF"/>
                </a:solidFill>
              </a:rPr>
              <a:t>）</a:t>
            </a:r>
            <a:endParaRPr lang="zh-CN" altLang="en-US" sz="2000" dirty="0"/>
          </a:p>
          <a:p>
            <a:pPr marL="971550" lvl="1">
              <a:lnSpc>
                <a:spcPct val="100000"/>
              </a:lnSpc>
              <a:spcBef>
                <a:spcPts val="600"/>
              </a:spcBef>
            </a:pPr>
            <a:r>
              <a:rPr lang="en-US" altLang="zh-CN" sz="1800" dirty="0"/>
              <a:t>[signed] </a:t>
            </a:r>
            <a:r>
              <a:rPr lang="en-US" altLang="zh-CN" sz="1800" dirty="0">
                <a:solidFill>
                  <a:srgbClr val="0303DF"/>
                </a:solidFill>
              </a:rPr>
              <a:t>int</a:t>
            </a:r>
            <a:r>
              <a:rPr lang="zh-CN" altLang="en-US" sz="1800" dirty="0"/>
              <a:t>：</a:t>
            </a:r>
            <a:r>
              <a:rPr lang="en-US" altLang="zh-CN" sz="1800" dirty="0"/>
              <a:t> </a:t>
            </a:r>
            <a:r>
              <a:rPr lang="zh-CN" altLang="en-US" sz="1800" dirty="0">
                <a:solidFill>
                  <a:srgbClr val="FF0000"/>
                </a:solidFill>
              </a:rPr>
              <a:t>整型</a:t>
            </a:r>
            <a:r>
              <a:rPr lang="zh-CN" altLang="en-US" sz="1800" dirty="0"/>
              <a:t>，占用</a:t>
            </a:r>
            <a:r>
              <a:rPr lang="en-US" altLang="zh-CN" sz="1800" dirty="0"/>
              <a:t>4</a:t>
            </a:r>
            <a:r>
              <a:rPr lang="zh-CN" altLang="en-US" sz="1800" dirty="0" smtClean="0"/>
              <a:t>字节   </a:t>
            </a:r>
            <a:endParaRPr lang="en-US" altLang="zh-CN" sz="1800" b="1" dirty="0">
              <a:solidFill>
                <a:srgbClr val="0070C0"/>
              </a:solidFill>
            </a:endParaRPr>
          </a:p>
          <a:p>
            <a:pPr marL="971550" lvl="1">
              <a:lnSpc>
                <a:spcPct val="100000"/>
              </a:lnSpc>
              <a:spcBef>
                <a:spcPts val="600"/>
              </a:spcBef>
            </a:pPr>
            <a:r>
              <a:rPr lang="en-US" altLang="zh-CN" sz="1800" dirty="0"/>
              <a:t>[signed] </a:t>
            </a:r>
            <a:r>
              <a:rPr lang="en-US" altLang="zh-CN" sz="1800" dirty="0">
                <a:solidFill>
                  <a:srgbClr val="0303DF"/>
                </a:solidFill>
              </a:rPr>
              <a:t>short </a:t>
            </a:r>
            <a:r>
              <a:rPr lang="en-US" altLang="zh-CN" sz="1800" dirty="0"/>
              <a:t>[int]</a:t>
            </a:r>
            <a:r>
              <a:rPr lang="zh-CN" altLang="en-US" sz="1800" dirty="0"/>
              <a:t>：</a:t>
            </a:r>
            <a:r>
              <a:rPr lang="zh-CN" altLang="en-US" sz="1800" dirty="0">
                <a:solidFill>
                  <a:srgbClr val="FF0000"/>
                </a:solidFill>
              </a:rPr>
              <a:t>短整型</a:t>
            </a:r>
            <a:r>
              <a:rPr lang="zh-CN" altLang="en-US" sz="1800" dirty="0"/>
              <a:t>，占用</a:t>
            </a:r>
            <a:r>
              <a:rPr lang="en-US" altLang="zh-CN" sz="1800" dirty="0"/>
              <a:t>2</a:t>
            </a:r>
            <a:r>
              <a:rPr lang="zh-CN" altLang="en-US" sz="1800" dirty="0"/>
              <a:t>字节</a:t>
            </a:r>
            <a:endParaRPr lang="en-US" altLang="zh-CN" sz="1800" dirty="0"/>
          </a:p>
          <a:p>
            <a:pPr marL="971550" lvl="1">
              <a:lnSpc>
                <a:spcPct val="100000"/>
              </a:lnSpc>
              <a:spcBef>
                <a:spcPts val="600"/>
              </a:spcBef>
            </a:pPr>
            <a:r>
              <a:rPr lang="en-US" altLang="zh-CN" sz="1800" dirty="0"/>
              <a:t>[signed] </a:t>
            </a:r>
            <a:r>
              <a:rPr lang="en-US" altLang="zh-CN" sz="1800" dirty="0">
                <a:solidFill>
                  <a:srgbClr val="0303DF"/>
                </a:solidFill>
              </a:rPr>
              <a:t>long </a:t>
            </a:r>
            <a:r>
              <a:rPr lang="en-US" altLang="zh-CN" sz="1800" dirty="0"/>
              <a:t>[int]</a:t>
            </a:r>
            <a:r>
              <a:rPr lang="zh-CN" altLang="en-US" sz="1800" dirty="0"/>
              <a:t>，</a:t>
            </a:r>
            <a:r>
              <a:rPr lang="en-US" altLang="zh-CN" sz="1800" dirty="0"/>
              <a:t> </a:t>
            </a:r>
            <a:r>
              <a:rPr lang="zh-CN" altLang="en-US" sz="1800" dirty="0">
                <a:solidFill>
                  <a:srgbClr val="FF0000"/>
                </a:solidFill>
              </a:rPr>
              <a:t>长整型</a:t>
            </a:r>
            <a:r>
              <a:rPr lang="zh-CN" altLang="en-US" sz="1800" dirty="0"/>
              <a:t>，占用</a:t>
            </a:r>
            <a:r>
              <a:rPr lang="en-US" altLang="zh-CN" sz="1800" dirty="0"/>
              <a:t>4</a:t>
            </a:r>
            <a:r>
              <a:rPr lang="zh-CN" altLang="en-US" sz="1800" dirty="0"/>
              <a:t>字节 </a:t>
            </a:r>
            <a:endParaRPr lang="en-US" altLang="zh-CN" sz="1800" dirty="0" smtClean="0"/>
          </a:p>
          <a:p>
            <a:pPr marL="971550" lvl="1">
              <a:lnSpc>
                <a:spcPct val="100000"/>
              </a:lnSpc>
              <a:spcBef>
                <a:spcPts val="600"/>
              </a:spcBef>
            </a:pPr>
            <a:r>
              <a:rPr lang="en-US" altLang="zh-CN" sz="1800" dirty="0" smtClean="0"/>
              <a:t>[</a:t>
            </a:r>
            <a:r>
              <a:rPr lang="en-US" altLang="zh-CN" sz="1800" dirty="0"/>
              <a:t>signed] </a:t>
            </a:r>
            <a:r>
              <a:rPr lang="en-US" altLang="zh-CN" sz="1800" dirty="0">
                <a:solidFill>
                  <a:srgbClr val="0303DF"/>
                </a:solidFill>
              </a:rPr>
              <a:t>long </a:t>
            </a:r>
            <a:r>
              <a:rPr lang="en-US" altLang="zh-CN" sz="1800" dirty="0" err="1">
                <a:solidFill>
                  <a:srgbClr val="0303DF"/>
                </a:solidFill>
              </a:rPr>
              <a:t>long</a:t>
            </a:r>
            <a:r>
              <a:rPr lang="en-US" altLang="zh-CN" sz="1800" dirty="0">
                <a:solidFill>
                  <a:srgbClr val="0303DF"/>
                </a:solidFill>
              </a:rPr>
              <a:t> </a:t>
            </a:r>
            <a:r>
              <a:rPr lang="en-US" altLang="zh-CN" sz="1800" dirty="0"/>
              <a:t>[</a:t>
            </a:r>
            <a:r>
              <a:rPr lang="en-US" altLang="zh-CN" sz="1800" dirty="0" err="1"/>
              <a:t>int</a:t>
            </a:r>
            <a:r>
              <a:rPr lang="en-US" altLang="zh-CN" sz="1800" dirty="0"/>
              <a:t>]</a:t>
            </a:r>
            <a:r>
              <a:rPr lang="zh-CN" altLang="en-US" sz="1800" dirty="0"/>
              <a:t>，</a:t>
            </a:r>
            <a:r>
              <a:rPr lang="zh-CN" altLang="en-US" sz="1800" dirty="0">
                <a:solidFill>
                  <a:srgbClr val="FF0000"/>
                </a:solidFill>
              </a:rPr>
              <a:t>长长整型</a:t>
            </a:r>
            <a:r>
              <a:rPr lang="zh-CN" altLang="en-US" sz="1800" dirty="0"/>
              <a:t>，占用</a:t>
            </a:r>
            <a:r>
              <a:rPr lang="en-US" altLang="zh-CN" sz="1800" dirty="0"/>
              <a:t>8</a:t>
            </a:r>
            <a:r>
              <a:rPr lang="zh-CN" altLang="en-US" sz="1800" dirty="0"/>
              <a:t>字节</a:t>
            </a:r>
            <a:endParaRPr lang="en-US" altLang="zh-CN" sz="1800" dirty="0">
              <a:solidFill>
                <a:srgbClr val="006600"/>
              </a:solidFill>
            </a:endParaRPr>
          </a:p>
          <a:p>
            <a:pPr marL="342900" indent="-3429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 sz="2000" b="1" dirty="0">
                <a:solidFill>
                  <a:srgbClr val="7030A0"/>
                </a:solidFill>
                <a:sym typeface="Wingdings" panose="05000000000000000000" pitchFamily="2" charset="2"/>
              </a:rPr>
              <a:t>无符号</a:t>
            </a:r>
            <a:r>
              <a:rPr lang="zh-CN" altLang="en-US" sz="2000" b="1" dirty="0">
                <a:sym typeface="Wingdings" panose="05000000000000000000" pitchFamily="2" charset="2"/>
              </a:rPr>
              <a:t>整数</a:t>
            </a:r>
            <a:r>
              <a:rPr lang="zh-CN" altLang="en-US" sz="2000" dirty="0">
                <a:sym typeface="Wingdings" panose="05000000000000000000" pitchFamily="2" charset="2"/>
              </a:rPr>
              <a:t>（</a:t>
            </a:r>
            <a:r>
              <a:rPr lang="en-US" altLang="zh-CN" sz="2000" dirty="0">
                <a:solidFill>
                  <a:srgbClr val="0303DF"/>
                </a:solidFill>
              </a:rPr>
              <a:t>unsigned integer </a:t>
            </a:r>
            <a:r>
              <a:rPr lang="zh-CN" altLang="en-US" sz="2000" dirty="0" smtClean="0">
                <a:solidFill>
                  <a:srgbClr val="0303DF"/>
                </a:solidFill>
              </a:rPr>
              <a:t>）</a:t>
            </a:r>
            <a:endParaRPr lang="en-US" altLang="zh-CN" sz="2200" dirty="0">
              <a:solidFill>
                <a:srgbClr val="0303DF"/>
              </a:solidFill>
            </a:endParaRPr>
          </a:p>
          <a:p>
            <a:pPr marL="971550" lvl="1">
              <a:lnSpc>
                <a:spcPct val="100000"/>
              </a:lnSpc>
              <a:spcBef>
                <a:spcPts val="600"/>
              </a:spcBef>
            </a:pPr>
            <a:r>
              <a:rPr lang="en-US" altLang="zh-CN" sz="1800" dirty="0">
                <a:solidFill>
                  <a:srgbClr val="0303DF"/>
                </a:solidFill>
              </a:rPr>
              <a:t>unsigned </a:t>
            </a:r>
            <a:r>
              <a:rPr lang="en-US" altLang="zh-CN" sz="1800" dirty="0"/>
              <a:t>[int]</a:t>
            </a:r>
            <a:r>
              <a:rPr lang="zh-CN" altLang="en-US" sz="1800" dirty="0"/>
              <a:t>：</a:t>
            </a:r>
            <a:r>
              <a:rPr lang="zh-CN" altLang="en-US" sz="1800" dirty="0">
                <a:solidFill>
                  <a:srgbClr val="FF0000"/>
                </a:solidFill>
              </a:rPr>
              <a:t>无符号整型</a:t>
            </a:r>
            <a:r>
              <a:rPr lang="zh-CN" altLang="en-US" sz="1800" dirty="0"/>
              <a:t>，占用</a:t>
            </a:r>
            <a:r>
              <a:rPr lang="en-US" altLang="zh-CN" sz="1800" dirty="0"/>
              <a:t>4</a:t>
            </a:r>
            <a:r>
              <a:rPr lang="zh-CN" altLang="en-US" sz="1800" dirty="0"/>
              <a:t>字节</a:t>
            </a:r>
            <a:endParaRPr lang="en-US" altLang="zh-CN" sz="1800" dirty="0"/>
          </a:p>
          <a:p>
            <a:pPr marL="971550" lvl="1">
              <a:lnSpc>
                <a:spcPct val="100000"/>
              </a:lnSpc>
              <a:spcBef>
                <a:spcPts val="600"/>
              </a:spcBef>
            </a:pPr>
            <a:r>
              <a:rPr lang="en-US" altLang="zh-CN" sz="1800" dirty="0">
                <a:solidFill>
                  <a:srgbClr val="0303DF"/>
                </a:solidFill>
              </a:rPr>
              <a:t>unsigned short </a:t>
            </a:r>
            <a:r>
              <a:rPr lang="en-US" altLang="zh-CN" sz="1800" dirty="0"/>
              <a:t>[int]</a:t>
            </a:r>
            <a:r>
              <a:rPr lang="zh-CN" altLang="en-US" sz="1800" dirty="0"/>
              <a:t>：</a:t>
            </a:r>
            <a:r>
              <a:rPr lang="zh-CN" altLang="en-US" sz="1800" dirty="0">
                <a:solidFill>
                  <a:srgbClr val="FF0000"/>
                </a:solidFill>
              </a:rPr>
              <a:t>无符号短整型</a:t>
            </a:r>
            <a:r>
              <a:rPr lang="zh-CN" altLang="en-US" sz="1800" dirty="0"/>
              <a:t>，占用</a:t>
            </a:r>
            <a:r>
              <a:rPr lang="en-US" altLang="zh-CN" sz="1800" dirty="0"/>
              <a:t>2</a:t>
            </a:r>
            <a:r>
              <a:rPr lang="zh-CN" altLang="en-US" sz="1800" dirty="0"/>
              <a:t>字节</a:t>
            </a:r>
            <a:endParaRPr lang="en-US" altLang="zh-CN" sz="1800" dirty="0">
              <a:solidFill>
                <a:srgbClr val="006600"/>
              </a:solidFill>
            </a:endParaRPr>
          </a:p>
          <a:p>
            <a:pPr marL="971550" lvl="1">
              <a:lnSpc>
                <a:spcPct val="100000"/>
              </a:lnSpc>
              <a:spcBef>
                <a:spcPts val="600"/>
              </a:spcBef>
            </a:pPr>
            <a:r>
              <a:rPr lang="en-US" altLang="zh-CN" sz="1800" dirty="0">
                <a:solidFill>
                  <a:srgbClr val="0303DF"/>
                </a:solidFill>
              </a:rPr>
              <a:t>unsigned long </a:t>
            </a:r>
            <a:r>
              <a:rPr lang="en-US" altLang="zh-CN" sz="1800" dirty="0"/>
              <a:t>[int] </a:t>
            </a:r>
            <a:r>
              <a:rPr lang="zh-CN" altLang="en-US" sz="1800" dirty="0">
                <a:solidFill>
                  <a:srgbClr val="0303DF"/>
                </a:solidFill>
              </a:rPr>
              <a:t>：</a:t>
            </a:r>
            <a:r>
              <a:rPr lang="zh-CN" altLang="en-US" sz="1800" dirty="0">
                <a:solidFill>
                  <a:srgbClr val="FF0000"/>
                </a:solidFill>
              </a:rPr>
              <a:t>无符号长整型，</a:t>
            </a:r>
            <a:r>
              <a:rPr lang="zh-CN" altLang="en-US" sz="1800" dirty="0"/>
              <a:t>占用</a:t>
            </a:r>
            <a:r>
              <a:rPr lang="en-US" altLang="zh-CN" sz="1800" dirty="0"/>
              <a:t>4</a:t>
            </a:r>
            <a:r>
              <a:rPr lang="zh-CN" altLang="en-US" sz="1800" dirty="0"/>
              <a:t>字节  （同</a:t>
            </a:r>
            <a:r>
              <a:rPr lang="en-US" altLang="zh-CN" sz="1800" dirty="0">
                <a:solidFill>
                  <a:srgbClr val="0303DF"/>
                </a:solidFill>
              </a:rPr>
              <a:t>unsigned </a:t>
            </a:r>
            <a:r>
              <a:rPr lang="zh-CN" altLang="en-US" sz="1800" dirty="0"/>
              <a:t>）</a:t>
            </a:r>
            <a:endParaRPr lang="en-US" altLang="zh-CN" sz="1800" dirty="0"/>
          </a:p>
          <a:p>
            <a:pPr marL="971550" lvl="1">
              <a:lnSpc>
                <a:spcPct val="100000"/>
              </a:lnSpc>
              <a:spcBef>
                <a:spcPts val="600"/>
              </a:spcBef>
            </a:pPr>
            <a:r>
              <a:rPr lang="en-US" altLang="zh-CN" sz="1800" dirty="0">
                <a:solidFill>
                  <a:srgbClr val="0303DF"/>
                </a:solidFill>
              </a:rPr>
              <a:t>unsigned long </a:t>
            </a:r>
            <a:r>
              <a:rPr lang="en-US" altLang="zh-CN" sz="1800" dirty="0" err="1">
                <a:solidFill>
                  <a:srgbClr val="0303DF"/>
                </a:solidFill>
              </a:rPr>
              <a:t>long</a:t>
            </a:r>
            <a:r>
              <a:rPr lang="en-US" altLang="zh-CN" sz="1800" dirty="0">
                <a:solidFill>
                  <a:srgbClr val="0303DF"/>
                </a:solidFill>
              </a:rPr>
              <a:t> </a:t>
            </a:r>
            <a:r>
              <a:rPr lang="en-US" altLang="zh-CN" sz="1800" dirty="0"/>
              <a:t>[int]</a:t>
            </a:r>
            <a:r>
              <a:rPr lang="zh-CN" altLang="en-US" sz="1800" dirty="0"/>
              <a:t>：</a:t>
            </a:r>
            <a:r>
              <a:rPr lang="zh-CN" altLang="en-US" sz="1800" dirty="0">
                <a:solidFill>
                  <a:srgbClr val="FF0000"/>
                </a:solidFill>
              </a:rPr>
              <a:t>无符号长长</a:t>
            </a:r>
            <a:r>
              <a:rPr lang="zh-CN" altLang="en-US" sz="1800" dirty="0" smtClean="0">
                <a:solidFill>
                  <a:srgbClr val="FF0000"/>
                </a:solidFill>
              </a:rPr>
              <a:t>整型，</a:t>
            </a:r>
            <a:r>
              <a:rPr lang="zh-CN" altLang="en-US" sz="1800" dirty="0"/>
              <a:t>占用</a:t>
            </a:r>
            <a:r>
              <a:rPr lang="en-US" altLang="zh-CN" sz="1800" dirty="0"/>
              <a:t>8</a:t>
            </a:r>
            <a:r>
              <a:rPr lang="zh-CN" altLang="en-US" sz="1800" dirty="0"/>
              <a:t>字节</a:t>
            </a:r>
            <a:endParaRPr lang="en-US" altLang="zh-CN" sz="1800" dirty="0">
              <a:solidFill>
                <a:srgbClr val="006600"/>
              </a:solidFill>
            </a:endParaRPr>
          </a:p>
          <a:p>
            <a:pPr marL="342900">
              <a:lnSpc>
                <a:spcPct val="100000"/>
              </a:lnSpc>
              <a:spcBef>
                <a:spcPts val="600"/>
              </a:spcBef>
            </a:pPr>
            <a:endParaRPr lang="en-US" altLang="zh-CN" sz="2200" dirty="0">
              <a:solidFill>
                <a:srgbClr val="006600"/>
              </a:solidFill>
            </a:endParaRPr>
          </a:p>
          <a:p>
            <a:pPr marL="971550" lvl="1">
              <a:lnSpc>
                <a:spcPct val="100000"/>
              </a:lnSpc>
              <a:spcBef>
                <a:spcPts val="600"/>
              </a:spcBef>
            </a:pPr>
            <a:endParaRPr lang="en-US" altLang="zh-CN" sz="1800" dirty="0"/>
          </a:p>
        </p:txBody>
      </p:sp>
      <p:sp>
        <p:nvSpPr>
          <p:cNvPr id="4" name="内容占位符 2"/>
          <p:cNvSpPr txBox="1">
            <a:spLocks/>
          </p:cNvSpPr>
          <p:nvPr/>
        </p:nvSpPr>
        <p:spPr bwMode="auto">
          <a:xfrm>
            <a:off x="330743" y="4654296"/>
            <a:ext cx="8089900" cy="1636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l" defTabSz="685800" rtl="0" fontAlgn="base">
              <a:lnSpc>
                <a:spcPct val="90000"/>
              </a:lnSpc>
              <a:spcBef>
                <a:spcPts val="135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anose="05020102010507070707" pitchFamily="18" charset="2"/>
              <a:buChar char=""/>
              <a:defRPr sz="2400" kern="1200">
                <a:solidFill>
                  <a:srgbClr val="1A93C8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1pPr>
            <a:lvl2pPr marL="628650" indent="-342900" algn="l" defTabSz="685800" rtl="0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SzPct val="80000"/>
              <a:buFont typeface="Wingdings" panose="05000000000000000000" pitchFamily="2" charset="2"/>
              <a:buChar char="ü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2pPr>
            <a:lvl3pPr marL="857250" indent="-17145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Calibri" panose="020F0502020204030204" pitchFamily="34" charset="0"/>
              <a:buChar char="•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3pPr>
            <a:lvl4pPr marL="1200150" indent="-17145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Calibri" panose="020F0502020204030204" pitchFamily="34" charset="0"/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4pPr>
            <a:lvl5pPr marL="1543050" indent="-17145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Calibri" panose="020F0502020204030204" pitchFamily="34" charset="0"/>
              <a:buChar char="•"/>
              <a:defRPr sz="1300" kern="1200">
                <a:solidFill>
                  <a:srgbClr val="7F7F7F"/>
                </a:solidFill>
                <a:latin typeface="+mn-lt"/>
                <a:ea typeface="幼圆" panose="02010509060101010101" pitchFamily="49" charset="-122"/>
                <a:cs typeface="+mn-cs"/>
                <a:sym typeface="宋体" panose="02010600030101010101" pitchFamily="2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b="1" dirty="0" smtClean="0">
                <a:solidFill>
                  <a:srgbClr val="7030A0"/>
                </a:solidFill>
                <a:sym typeface="Wingdings" panose="05000000000000000000" pitchFamily="2" charset="2"/>
              </a:rPr>
              <a:t>注：对于</a:t>
            </a:r>
            <a:r>
              <a:rPr lang="en-US" altLang="zh-CN" sz="2000" b="1" dirty="0" smtClean="0">
                <a:solidFill>
                  <a:srgbClr val="7030A0"/>
                </a:solidFill>
                <a:sym typeface="Wingdings" panose="05000000000000000000" pitchFamily="2" charset="2"/>
              </a:rPr>
              <a:t>long</a:t>
            </a:r>
            <a:r>
              <a:rPr lang="zh-CN" altLang="en-US" sz="2000" b="1" dirty="0" smtClean="0">
                <a:solidFill>
                  <a:srgbClr val="7030A0"/>
                </a:solidFill>
                <a:sym typeface="Wingdings" panose="05000000000000000000" pitchFamily="2" charset="2"/>
              </a:rPr>
              <a:t>， </a:t>
            </a:r>
            <a:r>
              <a:rPr lang="en-US" altLang="zh-CN" sz="2000" b="1" dirty="0" smtClean="0">
                <a:solidFill>
                  <a:srgbClr val="7030A0"/>
                </a:solidFill>
                <a:sym typeface="Wingdings" panose="05000000000000000000" pitchFamily="2" charset="2"/>
              </a:rPr>
              <a:t>unsigned long</a:t>
            </a:r>
          </a:p>
          <a:p>
            <a:pPr marL="971550" lvl="1">
              <a:buFont typeface="Wingdings" panose="05000000000000000000" pitchFamily="2" charset="2"/>
              <a:buChar char="l"/>
            </a:pPr>
            <a:r>
              <a:rPr lang="zh-CN" altLang="en-US" sz="1800" b="1" dirty="0" smtClean="0">
                <a:solidFill>
                  <a:srgbClr val="006600"/>
                </a:solidFill>
              </a:rPr>
              <a:t>有</a:t>
            </a:r>
            <a:r>
              <a:rPr lang="zh-CN" altLang="en-US" sz="1800" b="1" dirty="0">
                <a:solidFill>
                  <a:srgbClr val="006600"/>
                </a:solidFill>
              </a:rPr>
              <a:t>的编译器中</a:t>
            </a:r>
            <a:r>
              <a:rPr lang="zh-CN" altLang="en-US" sz="1800" b="1" dirty="0" smtClean="0">
                <a:solidFill>
                  <a:srgbClr val="006600"/>
                </a:solidFill>
              </a:rPr>
              <a:t>，</a:t>
            </a:r>
            <a:r>
              <a:rPr lang="en-US" altLang="zh-CN" sz="1800" b="1" dirty="0" smtClean="0">
                <a:solidFill>
                  <a:srgbClr val="C00000"/>
                </a:solidFill>
              </a:rPr>
              <a:t>long</a:t>
            </a:r>
            <a:r>
              <a:rPr lang="zh-CN" altLang="en-US" sz="1800" b="1" dirty="0" smtClean="0">
                <a:solidFill>
                  <a:srgbClr val="C00000"/>
                </a:solidFill>
              </a:rPr>
              <a:t>同</a:t>
            </a:r>
            <a:r>
              <a:rPr lang="en-US" altLang="zh-CN" sz="1800" b="1" dirty="0" err="1" smtClean="0">
                <a:solidFill>
                  <a:srgbClr val="C00000"/>
                </a:solidFill>
              </a:rPr>
              <a:t>int</a:t>
            </a:r>
            <a:r>
              <a:rPr lang="en-US" altLang="zh-CN" sz="1800" b="1" dirty="0" smtClean="0">
                <a:solidFill>
                  <a:srgbClr val="080808"/>
                </a:solidFill>
              </a:rPr>
              <a:t>（</a:t>
            </a:r>
            <a:r>
              <a:rPr lang="zh-CN" altLang="en-US" sz="1800" b="1" dirty="0" smtClean="0">
                <a:solidFill>
                  <a:srgbClr val="080808"/>
                </a:solidFill>
              </a:rPr>
              <a:t>如</a:t>
            </a:r>
            <a:r>
              <a:rPr lang="en-US" altLang="zh-CN" sz="1800" b="1" dirty="0" err="1" smtClean="0">
                <a:solidFill>
                  <a:srgbClr val="080808"/>
                </a:solidFill>
              </a:rPr>
              <a:t>DevCpp</a:t>
            </a:r>
            <a:r>
              <a:rPr lang="en-US" altLang="zh-CN" sz="1800" b="1" dirty="0" smtClean="0">
                <a:solidFill>
                  <a:srgbClr val="080808"/>
                </a:solidFill>
              </a:rPr>
              <a:t>）</a:t>
            </a:r>
            <a:r>
              <a:rPr lang="zh-CN" altLang="en-US" sz="1800" b="1" dirty="0" smtClean="0">
                <a:solidFill>
                  <a:srgbClr val="006600"/>
                </a:solidFill>
              </a:rPr>
              <a:t>；</a:t>
            </a:r>
            <a:endParaRPr lang="en-US" altLang="zh-CN" sz="1800" b="1" dirty="0" smtClean="0">
              <a:solidFill>
                <a:srgbClr val="006600"/>
              </a:solidFill>
            </a:endParaRPr>
          </a:p>
          <a:p>
            <a:pPr marL="971550" lvl="1">
              <a:buFont typeface="Wingdings" panose="05000000000000000000" pitchFamily="2" charset="2"/>
              <a:buChar char="l"/>
            </a:pPr>
            <a:r>
              <a:rPr lang="zh-CN" altLang="en-US" sz="1800" b="1" dirty="0" smtClean="0">
                <a:solidFill>
                  <a:srgbClr val="006600"/>
                </a:solidFill>
              </a:rPr>
              <a:t>有</a:t>
            </a:r>
            <a:r>
              <a:rPr lang="zh-CN" altLang="en-US" sz="1800" b="1" dirty="0">
                <a:solidFill>
                  <a:srgbClr val="006600"/>
                </a:solidFill>
              </a:rPr>
              <a:t>的编译器中，</a:t>
            </a:r>
            <a:r>
              <a:rPr lang="en-US" altLang="zh-CN" sz="1800" b="1" dirty="0">
                <a:solidFill>
                  <a:srgbClr val="C00000"/>
                </a:solidFill>
              </a:rPr>
              <a:t>long</a:t>
            </a:r>
            <a:r>
              <a:rPr lang="zh-CN" altLang="en-US" sz="1800" b="1" dirty="0" smtClean="0">
                <a:solidFill>
                  <a:srgbClr val="C00000"/>
                </a:solidFill>
              </a:rPr>
              <a:t>同</a:t>
            </a:r>
            <a:r>
              <a:rPr lang="en-US" altLang="zh-CN" sz="1800" b="1" dirty="0" smtClean="0">
                <a:solidFill>
                  <a:srgbClr val="C00000"/>
                </a:solidFill>
              </a:rPr>
              <a:t>long </a:t>
            </a:r>
            <a:r>
              <a:rPr lang="en-US" altLang="zh-CN" sz="1800" b="1" dirty="0" err="1" smtClean="0">
                <a:solidFill>
                  <a:srgbClr val="C00000"/>
                </a:solidFill>
              </a:rPr>
              <a:t>long</a:t>
            </a:r>
            <a:r>
              <a:rPr lang="en-US" altLang="zh-CN" sz="1800" b="1" dirty="0" smtClean="0">
                <a:solidFill>
                  <a:srgbClr val="080808"/>
                </a:solidFill>
              </a:rPr>
              <a:t>（</a:t>
            </a:r>
            <a:r>
              <a:rPr lang="zh-CN" altLang="en-US" sz="1800" b="1" dirty="0" smtClean="0">
                <a:solidFill>
                  <a:srgbClr val="080808"/>
                </a:solidFill>
              </a:rPr>
              <a:t>如</a:t>
            </a:r>
            <a:r>
              <a:rPr lang="en-US" altLang="zh-CN" sz="1800" b="1" dirty="0" smtClean="0">
                <a:solidFill>
                  <a:srgbClr val="080808"/>
                </a:solidFill>
              </a:rPr>
              <a:t>64</a:t>
            </a:r>
            <a:r>
              <a:rPr lang="zh-CN" altLang="en-US" sz="1800" b="1" dirty="0" smtClean="0">
                <a:solidFill>
                  <a:srgbClr val="080808"/>
                </a:solidFill>
              </a:rPr>
              <a:t>位</a:t>
            </a:r>
            <a:r>
              <a:rPr lang="en-US" altLang="zh-CN" sz="1800" b="1" dirty="0" smtClean="0">
                <a:solidFill>
                  <a:srgbClr val="080808"/>
                </a:solidFill>
              </a:rPr>
              <a:t>Linux</a:t>
            </a:r>
            <a:r>
              <a:rPr lang="zh-CN" altLang="en-US" sz="1800" b="1" dirty="0" smtClean="0">
                <a:solidFill>
                  <a:srgbClr val="080808"/>
                </a:solidFill>
              </a:rPr>
              <a:t>使用的</a:t>
            </a:r>
            <a:r>
              <a:rPr lang="en-US" altLang="zh-CN" sz="1800" b="1" dirty="0" err="1" smtClean="0">
                <a:solidFill>
                  <a:srgbClr val="080808"/>
                </a:solidFill>
              </a:rPr>
              <a:t>gcc</a:t>
            </a:r>
            <a:r>
              <a:rPr lang="zh-CN" altLang="en-US" sz="1800" b="1" dirty="0" smtClean="0">
                <a:solidFill>
                  <a:srgbClr val="080808"/>
                </a:solidFill>
              </a:rPr>
              <a:t>编译器</a:t>
            </a:r>
            <a:r>
              <a:rPr lang="en-US" altLang="zh-CN" sz="1800" b="1" dirty="0" smtClean="0">
                <a:solidFill>
                  <a:srgbClr val="080808"/>
                </a:solidFill>
              </a:rPr>
              <a:t>）</a:t>
            </a:r>
            <a:r>
              <a:rPr lang="zh-CN" altLang="en-US" sz="1800" b="1" dirty="0">
                <a:solidFill>
                  <a:srgbClr val="006600"/>
                </a:solidFill>
              </a:rPr>
              <a:t>；</a:t>
            </a:r>
            <a:endParaRPr lang="en-US" altLang="zh-CN" sz="1800" b="1" dirty="0">
              <a:solidFill>
                <a:srgbClr val="006600"/>
              </a:solidFill>
            </a:endParaRPr>
          </a:p>
          <a:p>
            <a:pPr marL="971550" lvl="1">
              <a:buFont typeface="Wingdings" panose="05000000000000000000" pitchFamily="2" charset="2"/>
              <a:buChar char="l"/>
            </a:pPr>
            <a:endParaRPr lang="en-US" altLang="zh-CN" sz="1800" b="1" dirty="0">
              <a:solidFill>
                <a:srgbClr val="0066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zh-CN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4028523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整型变量的定义与使用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b="1" dirty="0"/>
              <a:t>变量说明的一般形式为：</a:t>
            </a:r>
            <a:endParaRPr lang="en-US" altLang="zh-CN" b="1" dirty="0"/>
          </a:p>
          <a:p>
            <a:pPr lvl="1" indent="0">
              <a:buNone/>
            </a:pPr>
            <a:endParaRPr lang="en-US" altLang="zh-CN" dirty="0">
              <a:solidFill>
                <a:srgbClr val="FF0000"/>
              </a:solidFill>
            </a:endParaRPr>
          </a:p>
          <a:p>
            <a:pPr lvl="1" indent="0">
              <a:buNone/>
            </a:pPr>
            <a:r>
              <a:rPr lang="zh-CN" altLang="en-US" dirty="0">
                <a:solidFill>
                  <a:srgbClr val="FF0000"/>
                </a:solidFill>
              </a:rPr>
              <a:t>类型说明符  </a:t>
            </a:r>
            <a:r>
              <a:rPr lang="zh-CN" altLang="en-US" dirty="0">
                <a:solidFill>
                  <a:srgbClr val="0303DF"/>
                </a:solidFill>
              </a:rPr>
              <a:t>变量名标识符，变量名标识符，</a:t>
            </a:r>
            <a:r>
              <a:rPr lang="en-US" altLang="zh-CN" b="1" dirty="0" smtClean="0">
                <a:solidFill>
                  <a:srgbClr val="0303DF"/>
                </a:solidFill>
              </a:rPr>
              <a:t>...  </a:t>
            </a:r>
            <a:r>
              <a:rPr lang="en-US" altLang="zh-CN" b="1" dirty="0" smtClean="0">
                <a:solidFill>
                  <a:srgbClr val="C00000"/>
                </a:solidFill>
              </a:rPr>
              <a:t>;</a:t>
            </a:r>
            <a:endParaRPr lang="en-US" altLang="zh-CN" b="1" dirty="0">
              <a:solidFill>
                <a:srgbClr val="C000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b="1" dirty="0" smtClean="0"/>
              <a:t>如</a:t>
            </a:r>
            <a:r>
              <a:rPr lang="zh-CN" altLang="en-US" b="1" dirty="0"/>
              <a:t>：</a:t>
            </a:r>
            <a:endParaRPr lang="en-US" altLang="zh-CN" b="1" dirty="0"/>
          </a:p>
          <a:p>
            <a:pPr lvl="1">
              <a:buNone/>
            </a:pPr>
            <a:r>
              <a:rPr lang="en-US" altLang="zh-CN" dirty="0">
                <a:solidFill>
                  <a:srgbClr val="000000"/>
                </a:solidFill>
              </a:rPr>
              <a:t>     </a:t>
            </a:r>
            <a:r>
              <a:rPr lang="en-US" altLang="zh-CN" dirty="0" err="1">
                <a:solidFill>
                  <a:srgbClr val="000000"/>
                </a:solidFill>
              </a:rPr>
              <a:t>int</a:t>
            </a:r>
            <a:r>
              <a:rPr lang="en-US" altLang="zh-CN" dirty="0">
                <a:solidFill>
                  <a:srgbClr val="000000"/>
                </a:solidFill>
              </a:rPr>
              <a:t> </a:t>
            </a:r>
            <a:r>
              <a:rPr lang="en-US" altLang="zh-CN" dirty="0" err="1">
                <a:solidFill>
                  <a:srgbClr val="000000"/>
                </a:solidFill>
              </a:rPr>
              <a:t>a,b,c</a:t>
            </a:r>
            <a:r>
              <a:rPr lang="en-US" altLang="zh-CN" dirty="0">
                <a:solidFill>
                  <a:srgbClr val="000000"/>
                </a:solidFill>
              </a:rPr>
              <a:t>;                 (</a:t>
            </a:r>
            <a:r>
              <a:rPr lang="en-US" altLang="zh-CN" dirty="0" err="1">
                <a:solidFill>
                  <a:srgbClr val="000000"/>
                </a:solidFill>
              </a:rPr>
              <a:t>a,b,c</a:t>
            </a:r>
            <a:r>
              <a:rPr lang="zh-CN" altLang="en-US" dirty="0">
                <a:solidFill>
                  <a:srgbClr val="000000"/>
                </a:solidFill>
              </a:rPr>
              <a:t>为整型变量</a:t>
            </a:r>
            <a:r>
              <a:rPr lang="en-US" altLang="zh-CN" dirty="0">
                <a:solidFill>
                  <a:srgbClr val="000000"/>
                </a:solidFill>
              </a:rPr>
              <a:t>)</a:t>
            </a:r>
            <a:br>
              <a:rPr lang="en-US" altLang="zh-CN" dirty="0">
                <a:solidFill>
                  <a:srgbClr val="000000"/>
                </a:solidFill>
              </a:rPr>
            </a:br>
            <a:r>
              <a:rPr lang="en-US" altLang="zh-CN" dirty="0" smtClean="0">
                <a:solidFill>
                  <a:srgbClr val="000000"/>
                </a:solidFill>
              </a:rPr>
              <a:t>long </a:t>
            </a:r>
            <a:r>
              <a:rPr lang="en-US" altLang="zh-CN" dirty="0" err="1" smtClean="0">
                <a:solidFill>
                  <a:srgbClr val="000000"/>
                </a:solidFill>
              </a:rPr>
              <a:t>long</a:t>
            </a:r>
            <a:r>
              <a:rPr lang="en-US" altLang="zh-CN" dirty="0" smtClean="0">
                <a:solidFill>
                  <a:srgbClr val="000000"/>
                </a:solidFill>
              </a:rPr>
              <a:t> </a:t>
            </a:r>
            <a:r>
              <a:rPr lang="en-US" altLang="zh-CN" dirty="0" err="1">
                <a:solidFill>
                  <a:srgbClr val="000000"/>
                </a:solidFill>
              </a:rPr>
              <a:t>x,y</a:t>
            </a:r>
            <a:r>
              <a:rPr lang="en-US" altLang="zh-CN" dirty="0">
                <a:solidFill>
                  <a:srgbClr val="000000"/>
                </a:solidFill>
              </a:rPr>
              <a:t>;   </a:t>
            </a:r>
            <a:r>
              <a:rPr lang="en-US" altLang="zh-CN" dirty="0" smtClean="0">
                <a:solidFill>
                  <a:srgbClr val="000000"/>
                </a:solidFill>
              </a:rPr>
              <a:t>     </a:t>
            </a:r>
            <a:r>
              <a:rPr lang="en-US" altLang="zh-CN" dirty="0">
                <a:solidFill>
                  <a:srgbClr val="000000"/>
                </a:solidFill>
              </a:rPr>
              <a:t>(</a:t>
            </a:r>
            <a:r>
              <a:rPr lang="en-US" altLang="zh-CN" dirty="0" err="1">
                <a:solidFill>
                  <a:srgbClr val="000000"/>
                </a:solidFill>
              </a:rPr>
              <a:t>x,y</a:t>
            </a:r>
            <a:r>
              <a:rPr lang="zh-CN" altLang="en-US" dirty="0">
                <a:solidFill>
                  <a:srgbClr val="000000"/>
                </a:solidFill>
              </a:rPr>
              <a:t>为</a:t>
            </a:r>
            <a:r>
              <a:rPr lang="zh-CN" altLang="en-US" dirty="0" smtClean="0">
                <a:solidFill>
                  <a:srgbClr val="000000"/>
                </a:solidFill>
              </a:rPr>
              <a:t>长长整型</a:t>
            </a:r>
            <a:r>
              <a:rPr lang="zh-CN" altLang="en-US" dirty="0">
                <a:solidFill>
                  <a:srgbClr val="000000"/>
                </a:solidFill>
              </a:rPr>
              <a:t>变量</a:t>
            </a:r>
            <a:r>
              <a:rPr lang="en-US" altLang="zh-CN" dirty="0">
                <a:solidFill>
                  <a:srgbClr val="000000"/>
                </a:solidFill>
              </a:rPr>
              <a:t>)</a:t>
            </a:r>
            <a:br>
              <a:rPr lang="en-US" altLang="zh-CN" dirty="0">
                <a:solidFill>
                  <a:srgbClr val="000000"/>
                </a:solidFill>
              </a:rPr>
            </a:br>
            <a:r>
              <a:rPr lang="en-US" altLang="zh-CN" dirty="0">
                <a:solidFill>
                  <a:srgbClr val="000000"/>
                </a:solidFill>
              </a:rPr>
              <a:t>unsigned </a:t>
            </a:r>
            <a:r>
              <a:rPr lang="en-US" altLang="zh-CN" dirty="0" err="1" smtClean="0">
                <a:solidFill>
                  <a:srgbClr val="000000"/>
                </a:solidFill>
              </a:rPr>
              <a:t>p,q</a:t>
            </a:r>
            <a:r>
              <a:rPr lang="en-US" altLang="zh-CN" dirty="0">
                <a:solidFill>
                  <a:srgbClr val="000000"/>
                </a:solidFill>
              </a:rPr>
              <a:t>;    (</a:t>
            </a:r>
            <a:r>
              <a:rPr lang="en-US" altLang="zh-CN" dirty="0" err="1">
                <a:solidFill>
                  <a:srgbClr val="000000"/>
                </a:solidFill>
              </a:rPr>
              <a:t>p,q</a:t>
            </a:r>
            <a:r>
              <a:rPr lang="zh-CN" altLang="en-US" dirty="0">
                <a:solidFill>
                  <a:srgbClr val="000000"/>
                </a:solidFill>
              </a:rPr>
              <a:t>为无符号整型变量</a:t>
            </a:r>
            <a:r>
              <a:rPr lang="en-US" altLang="zh-CN" dirty="0" smtClean="0">
                <a:solidFill>
                  <a:srgbClr val="000000"/>
                </a:solidFill>
              </a:rPr>
              <a:t>)</a:t>
            </a:r>
          </a:p>
          <a:p>
            <a:pPr lvl="1">
              <a:buNone/>
            </a:pPr>
            <a:r>
              <a:rPr lang="en-US" altLang="zh-CN" dirty="0" smtClean="0"/>
              <a:t>     unsigned long </a:t>
            </a:r>
            <a:r>
              <a:rPr lang="en-US" altLang="zh-CN" dirty="0" err="1" smtClean="0"/>
              <a:t>long</a:t>
            </a:r>
            <a:r>
              <a:rPr lang="en-US" altLang="zh-CN" dirty="0" smtClean="0"/>
              <a:t>  </a:t>
            </a:r>
            <a:r>
              <a:rPr lang="en-US" altLang="zh-CN" dirty="0" err="1" smtClean="0"/>
              <a:t>m,n</a:t>
            </a:r>
            <a:r>
              <a:rPr lang="en-US" altLang="zh-CN" dirty="0" smtClean="0"/>
              <a:t>;    (</a:t>
            </a:r>
            <a:r>
              <a:rPr lang="en-US" altLang="zh-CN" dirty="0" err="1" smtClean="0"/>
              <a:t>m,n</a:t>
            </a:r>
            <a:r>
              <a:rPr lang="zh-CN" altLang="en-US" dirty="0" smtClean="0"/>
              <a:t>为</a:t>
            </a:r>
            <a:r>
              <a:rPr lang="zh-CN" altLang="en-US" dirty="0"/>
              <a:t>无</a:t>
            </a:r>
            <a:r>
              <a:rPr lang="zh-CN" altLang="en-US" dirty="0" smtClean="0"/>
              <a:t>符号长长整型</a:t>
            </a:r>
            <a:r>
              <a:rPr lang="zh-CN" altLang="en-US" dirty="0"/>
              <a:t>变量</a:t>
            </a:r>
            <a:r>
              <a:rPr lang="en-US" altLang="zh-CN" dirty="0" smtClean="0"/>
              <a:t>) </a:t>
            </a:r>
            <a:endParaRPr lang="en-US" altLang="zh-CN" dirty="0"/>
          </a:p>
          <a:p>
            <a:pPr lvl="1">
              <a:buNone/>
            </a:pPr>
            <a:endParaRPr lang="en-US" altLang="zh-CN" b="1" dirty="0">
              <a:solidFill>
                <a:srgbClr val="FF00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zh-CN" b="1" dirty="0"/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b="1" dirty="0"/>
              <a:t> </a:t>
            </a:r>
            <a:endParaRPr lang="en-US" altLang="zh-CN" b="1" dirty="0"/>
          </a:p>
          <a:p>
            <a:pPr marL="342900" indent="-342900">
              <a:buFont typeface="Wingdings" panose="05000000000000000000" pitchFamily="2" charset="2"/>
              <a:buChar char="l"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85927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Wingdings" panose="05000000000000000000" pitchFamily="2" charset="2"/>
              </a:rPr>
              <a:t>整型数据</a:t>
            </a:r>
            <a:r>
              <a:rPr lang="zh-CN" altLang="en-US" dirty="0">
                <a:solidFill>
                  <a:srgbClr val="7030A0"/>
                </a:solidFill>
                <a:sym typeface="Wingdings" panose="05000000000000000000" pitchFamily="2" charset="2"/>
              </a:rPr>
              <a:t>常量</a:t>
            </a:r>
            <a:endParaRPr lang="zh-CN" altLang="en-US" dirty="0">
              <a:solidFill>
                <a:srgbClr val="7030A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rgbClr val="0000CC"/>
                </a:solidFill>
              </a:rPr>
              <a:t>字面常量</a:t>
            </a:r>
            <a:endParaRPr lang="en-US" altLang="zh-CN" dirty="0">
              <a:solidFill>
                <a:srgbClr val="0000CC"/>
              </a:solidFill>
            </a:endParaRPr>
          </a:p>
          <a:p>
            <a:pPr marL="971550" lvl="1"/>
            <a:r>
              <a:rPr lang="en-US" altLang="zh-CN" dirty="0"/>
              <a:t>8987, 1234</a:t>
            </a:r>
            <a:r>
              <a:rPr lang="zh-CN" altLang="en-US" dirty="0"/>
              <a:t>，</a:t>
            </a:r>
            <a:r>
              <a:rPr lang="en-US" altLang="zh-CN" dirty="0"/>
              <a:t>-8976</a:t>
            </a:r>
            <a:r>
              <a:rPr lang="zh-CN" altLang="en-US" dirty="0"/>
              <a:t>；</a:t>
            </a:r>
            <a:r>
              <a:rPr lang="en-US" altLang="zh-CN" dirty="0"/>
              <a:t>0</a:t>
            </a:r>
            <a:r>
              <a:rPr lang="zh-CN" altLang="en-US" dirty="0"/>
              <a:t>，</a:t>
            </a:r>
            <a:r>
              <a:rPr lang="en-US" altLang="zh-CN" dirty="0"/>
              <a:t>-</a:t>
            </a:r>
            <a:r>
              <a:rPr lang="en-US" altLang="zh-CN" dirty="0" smtClean="0"/>
              <a:t>1</a:t>
            </a:r>
            <a:r>
              <a:rPr lang="zh-CN" altLang="en-US" dirty="0" smtClean="0"/>
              <a:t>，</a:t>
            </a:r>
            <a:r>
              <a:rPr lang="en-US" altLang="zh-CN" dirty="0" smtClean="0"/>
              <a:t>-1314</a:t>
            </a:r>
            <a:r>
              <a:rPr lang="zh-CN" altLang="en-US" dirty="0" smtClean="0"/>
              <a:t>等</a:t>
            </a:r>
            <a:r>
              <a:rPr lang="zh-CN" altLang="en-US" dirty="0"/>
              <a:t>；</a:t>
            </a:r>
            <a:endParaRPr lang="en-US" altLang="zh-CN" dirty="0"/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dirty="0"/>
              <a:t>声明一个变量为常量</a:t>
            </a:r>
            <a:r>
              <a:rPr lang="en-US" altLang="zh-CN" dirty="0"/>
              <a:t>:  </a:t>
            </a:r>
          </a:p>
          <a:p>
            <a:pPr marL="971550" lvl="1"/>
            <a:r>
              <a:rPr lang="en-US" altLang="zh-CN" b="1" dirty="0">
                <a:solidFill>
                  <a:srgbClr val="C00000"/>
                </a:solidFill>
              </a:rPr>
              <a:t>const</a:t>
            </a:r>
            <a:r>
              <a:rPr lang="en-US" altLang="zh-CN" dirty="0">
                <a:solidFill>
                  <a:srgbClr val="C0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int</a:t>
            </a:r>
            <a:r>
              <a:rPr lang="en-US" altLang="zh-CN" dirty="0"/>
              <a:t> </a:t>
            </a:r>
            <a:r>
              <a:rPr lang="en-US" altLang="zh-CN" dirty="0">
                <a:solidFill>
                  <a:srgbClr val="0000CC"/>
                </a:solidFill>
              </a:rPr>
              <a:t>MAX_SIZE=</a:t>
            </a:r>
            <a:r>
              <a:rPr lang="en-US" altLang="zh-CN" dirty="0"/>
              <a:t>256; </a:t>
            </a:r>
          </a:p>
          <a:p>
            <a:pPr marL="971550" lvl="1"/>
            <a:endParaRPr lang="en-US" altLang="zh-CN" b="1" dirty="0">
              <a:solidFill>
                <a:srgbClr val="006600"/>
              </a:solidFill>
            </a:endParaRPr>
          </a:p>
          <a:p>
            <a:pPr marL="971550" lvl="1"/>
            <a:r>
              <a:rPr lang="zh-CN" altLang="en-US" b="1" dirty="0" smtClean="0">
                <a:solidFill>
                  <a:srgbClr val="7030A0"/>
                </a:solidFill>
              </a:rPr>
              <a:t>在程序的执行过程中</a:t>
            </a:r>
            <a:r>
              <a:rPr lang="zh-CN" altLang="en-US" dirty="0" smtClean="0"/>
              <a:t>，</a:t>
            </a:r>
            <a:r>
              <a:rPr lang="en-US" altLang="zh-CN" dirty="0" smtClean="0"/>
              <a:t>MAX_SIZE</a:t>
            </a:r>
            <a:r>
              <a:rPr lang="zh-CN" altLang="en-US" dirty="0"/>
              <a:t>的值不允许改变</a:t>
            </a:r>
            <a:r>
              <a:rPr lang="zh-CN" altLang="en-US" dirty="0" smtClean="0"/>
              <a:t>；</a:t>
            </a:r>
            <a:endParaRPr lang="en-US" altLang="zh-CN" dirty="0" smtClean="0"/>
          </a:p>
          <a:p>
            <a:pPr marL="1200150" lvl="2"/>
            <a:r>
              <a:rPr lang="zh-CN" altLang="en-US" sz="1800" dirty="0" smtClean="0">
                <a:solidFill>
                  <a:srgbClr val="0303DF"/>
                </a:solidFill>
              </a:rPr>
              <a:t>在后续的源代码中，若修改其值，但无法通过编译</a:t>
            </a:r>
            <a:endParaRPr lang="en-US" altLang="zh-CN" sz="1800" dirty="0">
              <a:solidFill>
                <a:srgbClr val="0303DF"/>
              </a:solidFill>
            </a:endParaRPr>
          </a:p>
          <a:p>
            <a:pPr marL="971550" lvl="1"/>
            <a:r>
              <a:rPr lang="zh-CN" altLang="en-US" dirty="0"/>
              <a:t>常量一般约定或习惯采用</a:t>
            </a:r>
            <a:r>
              <a:rPr lang="zh-CN" altLang="en-US" dirty="0">
                <a:solidFill>
                  <a:srgbClr val="C00000"/>
                </a:solidFill>
              </a:rPr>
              <a:t>大写</a:t>
            </a:r>
            <a:r>
              <a:rPr lang="zh-CN" altLang="en-US" dirty="0"/>
              <a:t>表示；</a:t>
            </a:r>
            <a:endParaRPr lang="en-US" altLang="zh-CN" dirty="0"/>
          </a:p>
          <a:p>
            <a:pPr marL="971550" lvl="1"/>
            <a:r>
              <a:rPr lang="zh-CN" altLang="en-US" dirty="0"/>
              <a:t>程序中</a:t>
            </a:r>
            <a:r>
              <a:rPr lang="en-US" altLang="zh-CN" dirty="0"/>
              <a:t>MAX_SIZE </a:t>
            </a:r>
            <a:r>
              <a:rPr lang="zh-CN" altLang="en-US" dirty="0"/>
              <a:t>当做</a:t>
            </a:r>
            <a:r>
              <a:rPr lang="en-US" altLang="zh-CN" dirty="0"/>
              <a:t>256</a:t>
            </a:r>
            <a:r>
              <a:rPr lang="zh-CN" altLang="en-US" dirty="0"/>
              <a:t>来使用；</a:t>
            </a:r>
            <a:endParaRPr lang="en-US" altLang="zh-CN" dirty="0"/>
          </a:p>
          <a:p>
            <a:pPr marL="971550" lvl="1"/>
            <a:r>
              <a:rPr lang="zh-CN" altLang="en-US" dirty="0"/>
              <a:t>如：</a:t>
            </a:r>
            <a:r>
              <a:rPr lang="en-US" altLang="zh-CN" dirty="0">
                <a:solidFill>
                  <a:srgbClr val="0000CC"/>
                </a:solidFill>
              </a:rPr>
              <a:t>int a=10;  a=a+ MAX_SIZE ;  //</a:t>
            </a:r>
            <a:r>
              <a:rPr lang="en-US" altLang="zh-CN" dirty="0" smtClean="0">
                <a:solidFill>
                  <a:srgbClr val="0000CC"/>
                </a:solidFill>
              </a:rPr>
              <a:t>a=10+256</a:t>
            </a:r>
            <a:r>
              <a:rPr lang="en-US" altLang="zh-CN" dirty="0">
                <a:solidFill>
                  <a:srgbClr val="0000CC"/>
                </a:solidFill>
              </a:rPr>
              <a:t>;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zh-CN" dirty="0"/>
          </a:p>
          <a:p>
            <a:pPr marL="342900" indent="-342900">
              <a:buFont typeface="Wingdings" panose="05000000000000000000" pitchFamily="2" charset="2"/>
              <a:buChar char="l"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29948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441754" y="1031847"/>
            <a:ext cx="8260491" cy="2534313"/>
          </a:xfrm>
          <a:noFill/>
        </p:spPr>
        <p:txBody>
          <a:bodyPr anchor="t" anchorCtr="0"/>
          <a:lstStyle/>
          <a:p>
            <a:pPr algn="l">
              <a:lnSpc>
                <a:spcPct val="95000"/>
              </a:lnSpc>
            </a:pPr>
            <a:r>
              <a:rPr lang="en-US" altLang="zh-CN" sz="1600" dirty="0">
                <a:solidFill>
                  <a:srgbClr val="000000"/>
                </a:solidFill>
                <a:latin typeface="+mn-lt"/>
                <a:ea typeface="+mn-ea"/>
              </a:rPr>
              <a:t>#include &lt;</a:t>
            </a:r>
            <a:r>
              <a:rPr lang="en-US" altLang="zh-CN" sz="1600" dirty="0" err="1">
                <a:solidFill>
                  <a:srgbClr val="000000"/>
                </a:solidFill>
                <a:latin typeface="+mn-lt"/>
                <a:ea typeface="+mn-ea"/>
              </a:rPr>
              <a:t>stdio.h</a:t>
            </a:r>
            <a:r>
              <a:rPr lang="en-US" altLang="zh-CN" sz="1600" dirty="0">
                <a:solidFill>
                  <a:srgbClr val="000000"/>
                </a:solidFill>
                <a:latin typeface="+mn-lt"/>
                <a:ea typeface="+mn-ea"/>
              </a:rPr>
              <a:t>&gt;</a:t>
            </a:r>
            <a:br>
              <a:rPr lang="en-US" altLang="zh-CN" sz="1600" dirty="0">
                <a:solidFill>
                  <a:srgbClr val="000000"/>
                </a:solidFill>
                <a:latin typeface="+mn-lt"/>
                <a:ea typeface="+mn-ea"/>
              </a:rPr>
            </a:br>
            <a:r>
              <a:rPr lang="en-US" altLang="zh-CN" sz="1600" dirty="0" err="1">
                <a:solidFill>
                  <a:srgbClr val="000000"/>
                </a:solidFill>
                <a:latin typeface="+mn-lt"/>
                <a:ea typeface="+mn-ea"/>
              </a:rPr>
              <a:t>int</a:t>
            </a:r>
            <a:r>
              <a:rPr lang="en-US" altLang="zh-CN" sz="1600" dirty="0">
                <a:solidFill>
                  <a:srgbClr val="000000"/>
                </a:solidFill>
                <a:latin typeface="+mn-lt"/>
                <a:ea typeface="+mn-ea"/>
              </a:rPr>
              <a:t>  main</a:t>
            </a:r>
            <a:r>
              <a:rPr lang="zh-CN" altLang="en-US" sz="1600" dirty="0">
                <a:solidFill>
                  <a:srgbClr val="000000"/>
                </a:solidFill>
                <a:latin typeface="+mn-lt"/>
                <a:ea typeface="+mn-ea"/>
              </a:rPr>
              <a:t>（）</a:t>
            </a:r>
            <a:br>
              <a:rPr lang="zh-CN" altLang="en-US" sz="1600" dirty="0">
                <a:solidFill>
                  <a:srgbClr val="000000"/>
                </a:solidFill>
                <a:latin typeface="+mn-lt"/>
                <a:ea typeface="+mn-ea"/>
              </a:rPr>
            </a:br>
            <a:r>
              <a:rPr lang="zh-CN" altLang="en-US" sz="1600" dirty="0">
                <a:solidFill>
                  <a:srgbClr val="080808"/>
                </a:solidFill>
                <a:latin typeface="+mn-lt"/>
                <a:ea typeface="+mn-ea"/>
              </a:rPr>
              <a:t> </a:t>
            </a:r>
            <a:r>
              <a:rPr lang="en-US" altLang="zh-CN" sz="1600" dirty="0">
                <a:solidFill>
                  <a:srgbClr val="080808"/>
                </a:solidFill>
                <a:latin typeface="+mn-lt"/>
                <a:ea typeface="+mn-ea"/>
              </a:rPr>
              <a:t>{</a:t>
            </a:r>
            <a:br>
              <a:rPr lang="en-US" altLang="zh-CN" sz="1600" dirty="0">
                <a:solidFill>
                  <a:srgbClr val="080808"/>
                </a:solidFill>
                <a:latin typeface="+mn-lt"/>
                <a:ea typeface="+mn-ea"/>
              </a:rPr>
            </a:br>
            <a:r>
              <a:rPr lang="en-US" altLang="zh-CN" sz="1600" dirty="0">
                <a:solidFill>
                  <a:srgbClr val="080808"/>
                </a:solidFill>
                <a:latin typeface="+mn-lt"/>
                <a:ea typeface="+mn-ea"/>
              </a:rPr>
              <a:t>       </a:t>
            </a:r>
            <a:r>
              <a:rPr lang="en-US" altLang="zh-CN" sz="1600" dirty="0">
                <a:solidFill>
                  <a:srgbClr val="0303DF"/>
                </a:solidFill>
                <a:latin typeface="+mn-lt"/>
                <a:ea typeface="+mn-ea"/>
              </a:rPr>
              <a:t>int</a:t>
            </a:r>
            <a:r>
              <a:rPr lang="en-US" altLang="zh-CN" sz="1600" dirty="0">
                <a:solidFill>
                  <a:srgbClr val="C00000"/>
                </a:solidFill>
                <a:latin typeface="+mn-lt"/>
                <a:ea typeface="+mn-ea"/>
              </a:rPr>
              <a:t> </a:t>
            </a:r>
            <a:r>
              <a:rPr lang="en-US" altLang="zh-CN" sz="1600" dirty="0" err="1">
                <a:solidFill>
                  <a:srgbClr val="080808"/>
                </a:solidFill>
                <a:latin typeface="+mn-lt"/>
                <a:ea typeface="+mn-ea"/>
              </a:rPr>
              <a:t>a,b,c,d</a:t>
            </a:r>
            <a:r>
              <a:rPr lang="en-US" altLang="zh-CN" sz="1600" dirty="0">
                <a:solidFill>
                  <a:srgbClr val="080808"/>
                </a:solidFill>
                <a:latin typeface="+mn-lt"/>
                <a:ea typeface="+mn-ea"/>
              </a:rPr>
              <a:t>;         </a:t>
            </a:r>
            <a:r>
              <a:rPr lang="en-US" altLang="zh-CN" sz="1600" dirty="0">
                <a:solidFill>
                  <a:srgbClr val="000000"/>
                </a:solidFill>
                <a:latin typeface="+mn-lt"/>
                <a:ea typeface="+mn-ea"/>
              </a:rPr>
              <a:t>/*</a:t>
            </a:r>
            <a:r>
              <a:rPr lang="zh-CN" altLang="en-US" sz="1600" dirty="0">
                <a:solidFill>
                  <a:srgbClr val="000000"/>
                </a:solidFill>
                <a:latin typeface="+mn-lt"/>
                <a:ea typeface="+mn-ea"/>
              </a:rPr>
              <a:t>指定ａ、ｂ、ｃ、ｄ为整型变量*</a:t>
            </a:r>
            <a:r>
              <a:rPr lang="en-US" altLang="zh-CN" sz="1600" dirty="0">
                <a:solidFill>
                  <a:srgbClr val="000000"/>
                </a:solidFill>
                <a:latin typeface="+mn-lt"/>
                <a:ea typeface="+mn-ea"/>
              </a:rPr>
              <a:t>/</a:t>
            </a:r>
            <a:r>
              <a:rPr lang="zh-CN" altLang="en-US" sz="1600" dirty="0">
                <a:solidFill>
                  <a:srgbClr val="080808"/>
                </a:solidFill>
                <a:latin typeface="+mn-lt"/>
                <a:ea typeface="+mn-ea"/>
              </a:rPr>
              <a:t/>
            </a:r>
            <a:br>
              <a:rPr lang="zh-CN" altLang="en-US" sz="1600" dirty="0">
                <a:solidFill>
                  <a:srgbClr val="080808"/>
                </a:solidFill>
                <a:latin typeface="+mn-lt"/>
                <a:ea typeface="+mn-ea"/>
              </a:rPr>
            </a:br>
            <a:r>
              <a:rPr lang="zh-CN" altLang="en-US" sz="1600" dirty="0">
                <a:solidFill>
                  <a:srgbClr val="080808"/>
                </a:solidFill>
                <a:latin typeface="+mn-lt"/>
                <a:ea typeface="+mn-ea"/>
              </a:rPr>
              <a:t>       </a:t>
            </a:r>
            <a:r>
              <a:rPr lang="en-US" altLang="zh-CN" sz="1600" dirty="0">
                <a:solidFill>
                  <a:srgbClr val="0303DF"/>
                </a:solidFill>
                <a:latin typeface="+mn-lt"/>
                <a:ea typeface="+mn-ea"/>
              </a:rPr>
              <a:t>unsigned</a:t>
            </a:r>
            <a:r>
              <a:rPr lang="en-US" altLang="zh-CN" sz="1600" dirty="0">
                <a:solidFill>
                  <a:srgbClr val="080808"/>
                </a:solidFill>
                <a:latin typeface="+mn-lt"/>
                <a:ea typeface="+mn-ea"/>
              </a:rPr>
              <a:t> </a:t>
            </a:r>
            <a:r>
              <a:rPr lang="zh-CN" altLang="en-US" sz="1600" dirty="0">
                <a:solidFill>
                  <a:srgbClr val="080808"/>
                </a:solidFill>
                <a:latin typeface="+mn-lt"/>
                <a:ea typeface="+mn-ea"/>
              </a:rPr>
              <a:t>ｕ；   </a:t>
            </a:r>
            <a:r>
              <a:rPr lang="en-US" altLang="zh-CN" sz="1600" dirty="0">
                <a:solidFill>
                  <a:srgbClr val="080808"/>
                </a:solidFill>
                <a:latin typeface="+mn-lt"/>
                <a:ea typeface="+mn-ea"/>
              </a:rPr>
              <a:t>/</a:t>
            </a:r>
            <a:r>
              <a:rPr lang="zh-CN" altLang="en-US" sz="1600" dirty="0">
                <a:solidFill>
                  <a:srgbClr val="080808"/>
                </a:solidFill>
                <a:latin typeface="+mn-lt"/>
                <a:ea typeface="+mn-ea"/>
              </a:rPr>
              <a:t>*指定ｕ为无符号整型变量*</a:t>
            </a:r>
            <a:r>
              <a:rPr lang="en-US" altLang="zh-CN" sz="1600" dirty="0">
                <a:solidFill>
                  <a:srgbClr val="080808"/>
                </a:solidFill>
                <a:latin typeface="+mn-lt"/>
                <a:ea typeface="+mn-ea"/>
              </a:rPr>
              <a:t>/</a:t>
            </a:r>
            <a:r>
              <a:rPr lang="zh-CN" altLang="en-US" sz="1600" dirty="0">
                <a:solidFill>
                  <a:srgbClr val="080808"/>
                </a:solidFill>
                <a:latin typeface="+mn-lt"/>
                <a:ea typeface="+mn-ea"/>
              </a:rPr>
              <a:t/>
            </a:r>
            <a:br>
              <a:rPr lang="zh-CN" altLang="en-US" sz="1600" dirty="0">
                <a:solidFill>
                  <a:srgbClr val="080808"/>
                </a:solidFill>
                <a:latin typeface="+mn-lt"/>
                <a:ea typeface="+mn-ea"/>
              </a:rPr>
            </a:br>
            <a:r>
              <a:rPr lang="zh-CN" altLang="en-US" sz="1600" dirty="0">
                <a:solidFill>
                  <a:srgbClr val="080808"/>
                </a:solidFill>
                <a:latin typeface="+mn-lt"/>
                <a:ea typeface="+mn-ea"/>
              </a:rPr>
              <a:t>       </a:t>
            </a:r>
            <a:r>
              <a:rPr lang="en-US" altLang="zh-CN" sz="1600" dirty="0">
                <a:solidFill>
                  <a:srgbClr val="000000"/>
                </a:solidFill>
                <a:latin typeface="+mn-lt"/>
                <a:ea typeface="+mn-ea"/>
              </a:rPr>
              <a:t>a=12; b= -24; u=10</a:t>
            </a:r>
            <a:r>
              <a:rPr lang="zh-CN" altLang="en-US" sz="1600" dirty="0">
                <a:solidFill>
                  <a:srgbClr val="000000"/>
                </a:solidFill>
                <a:latin typeface="+mn-lt"/>
                <a:ea typeface="+mn-ea"/>
              </a:rPr>
              <a:t>；</a:t>
            </a:r>
            <a:br>
              <a:rPr lang="zh-CN" altLang="en-US" sz="1600" dirty="0">
                <a:solidFill>
                  <a:srgbClr val="000000"/>
                </a:solidFill>
                <a:latin typeface="+mn-lt"/>
                <a:ea typeface="+mn-ea"/>
              </a:rPr>
            </a:br>
            <a:r>
              <a:rPr lang="zh-CN" altLang="en-US" sz="1600" dirty="0">
                <a:solidFill>
                  <a:srgbClr val="000000"/>
                </a:solidFill>
                <a:latin typeface="+mn-lt"/>
                <a:ea typeface="+mn-ea"/>
              </a:rPr>
              <a:t>       </a:t>
            </a:r>
            <a:r>
              <a:rPr lang="en-US" altLang="zh-CN" sz="1600" dirty="0">
                <a:solidFill>
                  <a:srgbClr val="000000"/>
                </a:solidFill>
                <a:latin typeface="+mn-lt"/>
                <a:ea typeface="+mn-ea"/>
              </a:rPr>
              <a:t>c=</a:t>
            </a:r>
            <a:r>
              <a:rPr lang="en-US" altLang="zh-CN" sz="1600" dirty="0" err="1">
                <a:solidFill>
                  <a:srgbClr val="000000"/>
                </a:solidFill>
                <a:latin typeface="+mn-lt"/>
                <a:ea typeface="+mn-ea"/>
              </a:rPr>
              <a:t>a+b</a:t>
            </a:r>
            <a:r>
              <a:rPr lang="en-US" altLang="zh-CN" sz="1600" dirty="0">
                <a:solidFill>
                  <a:srgbClr val="000000"/>
                </a:solidFill>
                <a:latin typeface="+mn-lt"/>
                <a:ea typeface="+mn-ea"/>
              </a:rPr>
              <a:t>; </a:t>
            </a:r>
            <a:br>
              <a:rPr lang="en-US" altLang="zh-CN" sz="1600" dirty="0">
                <a:solidFill>
                  <a:srgbClr val="000000"/>
                </a:solidFill>
                <a:latin typeface="+mn-lt"/>
                <a:ea typeface="+mn-ea"/>
              </a:rPr>
            </a:br>
            <a:r>
              <a:rPr lang="en-US" altLang="zh-CN" sz="1600" dirty="0">
                <a:solidFill>
                  <a:srgbClr val="000000"/>
                </a:solidFill>
                <a:latin typeface="+mn-lt"/>
                <a:ea typeface="+mn-ea"/>
              </a:rPr>
              <a:t>       </a:t>
            </a:r>
            <a:r>
              <a:rPr lang="en-US" altLang="zh-CN" sz="1600" dirty="0">
                <a:solidFill>
                  <a:srgbClr val="C00000"/>
                </a:solidFill>
                <a:latin typeface="+mn-lt"/>
                <a:ea typeface="+mn-ea"/>
              </a:rPr>
              <a:t>d=</a:t>
            </a:r>
            <a:r>
              <a:rPr lang="en-US" altLang="zh-CN" sz="1600" dirty="0" err="1">
                <a:solidFill>
                  <a:srgbClr val="C00000"/>
                </a:solidFill>
                <a:latin typeface="+mn-lt"/>
                <a:ea typeface="+mn-ea"/>
              </a:rPr>
              <a:t>a+u</a:t>
            </a:r>
            <a:r>
              <a:rPr lang="en-US" altLang="zh-CN" sz="1600" dirty="0">
                <a:solidFill>
                  <a:srgbClr val="C00000"/>
                </a:solidFill>
                <a:latin typeface="+mn-lt"/>
                <a:ea typeface="+mn-ea"/>
              </a:rPr>
              <a:t>;</a:t>
            </a:r>
            <a:r>
              <a:rPr lang="zh-CN" altLang="en-US" sz="1600" dirty="0">
                <a:solidFill>
                  <a:srgbClr val="000000"/>
                </a:solidFill>
                <a:latin typeface="+mn-lt"/>
                <a:ea typeface="+mn-ea"/>
              </a:rPr>
              <a:t>  </a:t>
            </a:r>
            <a:r>
              <a:rPr lang="en-US" altLang="zh-CN" sz="1600" dirty="0">
                <a:solidFill>
                  <a:srgbClr val="000000"/>
                </a:solidFill>
                <a:latin typeface="+mn-lt"/>
                <a:ea typeface="+mn-ea"/>
              </a:rPr>
              <a:t/>
            </a:r>
            <a:br>
              <a:rPr lang="en-US" altLang="zh-CN" sz="1600" dirty="0">
                <a:solidFill>
                  <a:srgbClr val="000000"/>
                </a:solidFill>
                <a:latin typeface="+mn-lt"/>
                <a:ea typeface="+mn-ea"/>
              </a:rPr>
            </a:br>
            <a:r>
              <a:rPr lang="en-US" altLang="zh-CN" sz="1600" dirty="0">
                <a:solidFill>
                  <a:srgbClr val="000000"/>
                </a:solidFill>
                <a:latin typeface="+mn-lt"/>
                <a:ea typeface="+mn-ea"/>
              </a:rPr>
              <a:t>    </a:t>
            </a:r>
            <a:r>
              <a:rPr lang="zh-CN" altLang="en-US" sz="1600" dirty="0">
                <a:solidFill>
                  <a:srgbClr val="000000"/>
                </a:solidFill>
                <a:latin typeface="+mn-lt"/>
                <a:ea typeface="+mn-ea"/>
              </a:rPr>
              <a:t>   </a:t>
            </a:r>
            <a:r>
              <a:rPr lang="en-US" altLang="zh-CN" sz="1600" dirty="0" err="1">
                <a:solidFill>
                  <a:srgbClr val="000000"/>
                </a:solidFill>
                <a:latin typeface="+mn-lt"/>
                <a:ea typeface="+mn-ea"/>
              </a:rPr>
              <a:t>printf</a:t>
            </a:r>
            <a:r>
              <a:rPr lang="zh-CN" altLang="en-US" sz="1600" dirty="0" smtClean="0">
                <a:solidFill>
                  <a:srgbClr val="000000"/>
                </a:solidFill>
                <a:latin typeface="+mn-lt"/>
                <a:ea typeface="+mn-ea"/>
              </a:rPr>
              <a:t>（</a:t>
            </a:r>
            <a:r>
              <a:rPr lang="en-US" altLang="zh-CN" sz="1600" dirty="0" smtClean="0">
                <a:solidFill>
                  <a:srgbClr val="000000"/>
                </a:solidFill>
                <a:latin typeface="+mn-lt"/>
                <a:ea typeface="+mn-ea"/>
              </a:rPr>
              <a:t>"</a:t>
            </a:r>
            <a:r>
              <a:rPr lang="en-US" altLang="zh-CN" sz="1600" dirty="0" err="1" smtClean="0">
                <a:solidFill>
                  <a:srgbClr val="000000"/>
                </a:solidFill>
                <a:latin typeface="+mn-lt"/>
                <a:ea typeface="+mn-ea"/>
              </a:rPr>
              <a:t>a+b</a:t>
            </a:r>
            <a:r>
              <a:rPr lang="en-US" altLang="zh-CN" sz="1600" dirty="0">
                <a:solidFill>
                  <a:srgbClr val="000000"/>
                </a:solidFill>
                <a:latin typeface="+mn-lt"/>
                <a:ea typeface="+mn-ea"/>
              </a:rPr>
              <a:t>=%d, </a:t>
            </a:r>
            <a:r>
              <a:rPr lang="en-US" altLang="zh-CN" sz="1600" dirty="0" err="1">
                <a:solidFill>
                  <a:srgbClr val="C00000"/>
                </a:solidFill>
                <a:latin typeface="+mn-lt"/>
                <a:ea typeface="+mn-ea"/>
              </a:rPr>
              <a:t>a+u</a:t>
            </a:r>
            <a:r>
              <a:rPr lang="en-US" altLang="zh-CN" sz="1600" dirty="0">
                <a:solidFill>
                  <a:srgbClr val="000000"/>
                </a:solidFill>
                <a:latin typeface="+mn-lt"/>
                <a:ea typeface="+mn-ea"/>
              </a:rPr>
              <a:t>=%</a:t>
            </a:r>
            <a:r>
              <a:rPr lang="en-US" altLang="zh-CN" sz="1600" dirty="0" smtClean="0">
                <a:solidFill>
                  <a:srgbClr val="000000"/>
                </a:solidFill>
                <a:latin typeface="+mn-lt"/>
                <a:ea typeface="+mn-ea"/>
              </a:rPr>
              <a:t>d\n", </a:t>
            </a:r>
            <a:r>
              <a:rPr lang="en-US" altLang="zh-CN" sz="1600" dirty="0" err="1">
                <a:solidFill>
                  <a:srgbClr val="000000"/>
                </a:solidFill>
                <a:latin typeface="+mn-lt"/>
                <a:ea typeface="+mn-ea"/>
              </a:rPr>
              <a:t>c,d</a:t>
            </a:r>
            <a:r>
              <a:rPr lang="en-US" altLang="zh-CN" sz="1600" dirty="0">
                <a:solidFill>
                  <a:srgbClr val="000000"/>
                </a:solidFill>
                <a:latin typeface="+mn-lt"/>
                <a:ea typeface="+mn-ea"/>
              </a:rPr>
              <a:t>);</a:t>
            </a:r>
            <a:br>
              <a:rPr lang="en-US" altLang="zh-CN" sz="1600" dirty="0">
                <a:solidFill>
                  <a:srgbClr val="000000"/>
                </a:solidFill>
                <a:latin typeface="+mn-lt"/>
                <a:ea typeface="+mn-ea"/>
              </a:rPr>
            </a:br>
            <a:r>
              <a:rPr lang="en-US" altLang="zh-CN" sz="1600" dirty="0">
                <a:solidFill>
                  <a:srgbClr val="000000"/>
                </a:solidFill>
                <a:latin typeface="+mn-lt"/>
                <a:ea typeface="+mn-ea"/>
              </a:rPr>
              <a:t>       return 0;</a:t>
            </a:r>
            <a:r>
              <a:rPr lang="zh-CN" altLang="en-US" sz="1600" dirty="0">
                <a:solidFill>
                  <a:srgbClr val="080808"/>
                </a:solidFill>
                <a:latin typeface="+mn-lt"/>
                <a:ea typeface="+mn-ea"/>
              </a:rPr>
              <a:t/>
            </a:r>
            <a:br>
              <a:rPr lang="zh-CN" altLang="en-US" sz="1600" dirty="0">
                <a:solidFill>
                  <a:srgbClr val="080808"/>
                </a:solidFill>
                <a:latin typeface="+mn-lt"/>
                <a:ea typeface="+mn-ea"/>
              </a:rPr>
            </a:br>
            <a:r>
              <a:rPr lang="zh-CN" altLang="en-US" sz="1600" dirty="0">
                <a:solidFill>
                  <a:srgbClr val="080808"/>
                </a:solidFill>
                <a:latin typeface="+mn-lt"/>
                <a:ea typeface="+mn-ea"/>
              </a:rPr>
              <a:t> ｝</a:t>
            </a:r>
          </a:p>
        </p:txBody>
      </p:sp>
      <p:sp>
        <p:nvSpPr>
          <p:cNvPr id="36868" name="Rectangle 4"/>
          <p:cNvSpPr>
            <a:spLocks noChangeArrowheads="1"/>
          </p:cNvSpPr>
          <p:nvPr/>
        </p:nvSpPr>
        <p:spPr bwMode="auto">
          <a:xfrm>
            <a:off x="5325049" y="1154861"/>
            <a:ext cx="3460913" cy="429242"/>
          </a:xfrm>
          <a:prstGeom prst="rect">
            <a:avLst/>
          </a:prstGeom>
          <a:noFill/>
          <a:ln w="9525">
            <a:solidFill>
              <a:srgbClr val="FF0066"/>
            </a:solidFill>
            <a:miter lim="800000"/>
            <a:headEnd/>
            <a:tailEnd/>
          </a:ln>
          <a:effectLst/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lnSpc>
                <a:spcPct val="120000"/>
              </a:lnSpc>
              <a:spcBef>
                <a:spcPct val="5000"/>
              </a:spcBef>
              <a:buFontTx/>
              <a:buNone/>
            </a:pPr>
            <a:r>
              <a:rPr lang="zh-CN" altLang="en-US" sz="1800" b="1" dirty="0">
                <a:solidFill>
                  <a:srgbClr val="0000CC"/>
                </a:solidFill>
                <a:latin typeface="+mn-lt"/>
                <a:ea typeface="+mn-ea"/>
              </a:rPr>
              <a:t>运行结果： </a:t>
            </a:r>
            <a:r>
              <a:rPr lang="en-US" altLang="zh-CN" sz="1800" b="1" dirty="0" err="1">
                <a:solidFill>
                  <a:srgbClr val="0000CC"/>
                </a:solidFill>
                <a:latin typeface="+mn-lt"/>
                <a:ea typeface="+mn-ea"/>
              </a:rPr>
              <a:t>a+b</a:t>
            </a:r>
            <a:r>
              <a:rPr lang="en-US" altLang="zh-CN" sz="1800" b="1" dirty="0">
                <a:solidFill>
                  <a:srgbClr val="0000CC"/>
                </a:solidFill>
                <a:latin typeface="+mn-lt"/>
                <a:ea typeface="+mn-ea"/>
              </a:rPr>
              <a:t>= -12,  </a:t>
            </a:r>
            <a:r>
              <a:rPr lang="en-US" altLang="zh-CN" sz="1800" b="1" dirty="0" err="1">
                <a:solidFill>
                  <a:srgbClr val="0000CC"/>
                </a:solidFill>
                <a:latin typeface="+mn-lt"/>
                <a:ea typeface="+mn-ea"/>
              </a:rPr>
              <a:t>a+u</a:t>
            </a:r>
            <a:r>
              <a:rPr lang="en-US" altLang="zh-CN" sz="1800" b="1" dirty="0">
                <a:solidFill>
                  <a:srgbClr val="0000CC"/>
                </a:solidFill>
                <a:latin typeface="+mn-lt"/>
                <a:ea typeface="+mn-ea"/>
              </a:rPr>
              <a:t>=22</a:t>
            </a:r>
            <a:endParaRPr lang="zh-CN" altLang="en-US" b="1" dirty="0">
              <a:solidFill>
                <a:srgbClr val="0000CC"/>
              </a:solidFill>
              <a:latin typeface="+mn-lt"/>
              <a:ea typeface="+mn-ea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95416" y="324296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2800" dirty="0">
                <a:solidFill>
                  <a:srgbClr val="1A93C8"/>
                </a:solidFill>
                <a:latin typeface="+mj-lt"/>
                <a:ea typeface="+mj-ea"/>
                <a:cs typeface="+mj-cs"/>
              </a:rPr>
              <a:t>整型变量的定义与使用</a:t>
            </a:r>
          </a:p>
        </p:txBody>
      </p:sp>
      <p:sp>
        <p:nvSpPr>
          <p:cNvPr id="3" name="圆角矩形标注 2"/>
          <p:cNvSpPr/>
          <p:nvPr/>
        </p:nvSpPr>
        <p:spPr bwMode="auto">
          <a:xfrm>
            <a:off x="4488384" y="2285989"/>
            <a:ext cx="4510424" cy="964287"/>
          </a:xfrm>
          <a:prstGeom prst="wedgeRoundRectCallout">
            <a:avLst>
              <a:gd name="adj1" fmla="val -62484"/>
              <a:gd name="adj2" fmla="val 25867"/>
              <a:gd name="adj3" fmla="val 16667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r>
              <a:rPr kumimoji="0" lang="zh-CN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ea typeface="宋体" panose="02010600030101010101" pitchFamily="2" charset="-122"/>
              </a:rPr>
              <a:t>思考：</a:t>
            </a:r>
            <a:r>
              <a:rPr lang="en-US" altLang="zh-CN" sz="1600" dirty="0">
                <a:solidFill>
                  <a:srgbClr val="000000"/>
                </a:solidFill>
                <a:ea typeface="宋体" panose="02010600030101010101" pitchFamily="2" charset="-122"/>
              </a:rPr>
              <a:t>d=</a:t>
            </a:r>
            <a:r>
              <a:rPr lang="en-US" altLang="zh-CN" sz="1600" dirty="0" err="1">
                <a:solidFill>
                  <a:srgbClr val="000000"/>
                </a:solidFill>
                <a:ea typeface="宋体" panose="02010600030101010101" pitchFamily="2" charset="-122"/>
              </a:rPr>
              <a:t>a+u</a:t>
            </a:r>
            <a:r>
              <a:rPr lang="en-US" altLang="zh-CN" sz="1600" dirty="0">
                <a:solidFill>
                  <a:srgbClr val="000000"/>
                </a:solidFill>
                <a:ea typeface="宋体" panose="02010600030101010101" pitchFamily="2" charset="-122"/>
              </a:rPr>
              <a:t>; </a:t>
            </a:r>
            <a:endParaRPr kumimoji="0" lang="en-US" altLang="zh-CN" sz="16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lang="en-US" altLang="zh-CN" sz="1600" dirty="0" smtClean="0">
                <a:solidFill>
                  <a:srgbClr val="000000"/>
                </a:solidFill>
                <a:ea typeface="宋体" panose="02010600030101010101" pitchFamily="2" charset="-122"/>
              </a:rPr>
              <a:t>1</a:t>
            </a:r>
            <a:r>
              <a:rPr lang="zh-CN" altLang="en-US" sz="1600" dirty="0" smtClean="0">
                <a:solidFill>
                  <a:srgbClr val="000000"/>
                </a:solidFill>
                <a:ea typeface="宋体" panose="02010600030101010101" pitchFamily="2" charset="-122"/>
              </a:rPr>
              <a:t>、</a:t>
            </a:r>
            <a:r>
              <a:rPr lang="en-US" altLang="zh-CN" sz="1600" dirty="0" err="1" smtClean="0">
                <a:solidFill>
                  <a:srgbClr val="000000"/>
                </a:solidFill>
                <a:ea typeface="宋体" panose="02010600030101010101" pitchFamily="2" charset="-122"/>
              </a:rPr>
              <a:t>a+u</a:t>
            </a:r>
            <a:r>
              <a:rPr lang="zh-CN" altLang="en-US" sz="1600" dirty="0" smtClean="0">
                <a:solidFill>
                  <a:srgbClr val="000000"/>
                </a:solidFill>
                <a:ea typeface="宋体" panose="02010600030101010101" pitchFamily="2" charset="-122"/>
              </a:rPr>
              <a:t>是按照有符号数还是无符号数进行运算？</a:t>
            </a:r>
            <a:endParaRPr lang="en-US" altLang="zh-CN" sz="1600" dirty="0" smtClean="0">
              <a:solidFill>
                <a:srgbClr val="000000"/>
              </a:solidFill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en-US" altLang="zh-CN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ea typeface="宋体" panose="02010600030101010101" pitchFamily="2" charset="-122"/>
              </a:rPr>
              <a:t>2</a:t>
            </a:r>
            <a:r>
              <a:rPr kumimoji="0" lang="zh-CN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ea typeface="宋体" panose="02010600030101010101" pitchFamily="2" charset="-122"/>
              </a:rPr>
              <a:t>、</a:t>
            </a:r>
            <a:r>
              <a:rPr kumimoji="0" lang="en-US" altLang="zh-CN" sz="16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ea typeface="宋体" panose="02010600030101010101" pitchFamily="2" charset="-122"/>
              </a:rPr>
              <a:t>a+u</a:t>
            </a:r>
            <a:r>
              <a:rPr kumimoji="0" lang="zh-CN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ea typeface="宋体" panose="02010600030101010101" pitchFamily="2" charset="-122"/>
              </a:rPr>
              <a:t>的结果是有符号数还是无符号数？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A221753B-02CF-4445-A516-E1EE3DC7F9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194" y="3715410"/>
            <a:ext cx="8336486" cy="2210270"/>
          </a:xfrm>
          <a:prstGeom prst="rect">
            <a:avLst/>
          </a:prstGeom>
          <a:solidFill>
            <a:schemeClr val="bg1"/>
          </a:solidFill>
          <a:ln w="9525">
            <a:solidFill>
              <a:srgbClr val="000099"/>
            </a:solidFill>
            <a:miter lim="800000"/>
            <a:headEnd/>
            <a:tailEnd/>
          </a:ln>
          <a:effectLst>
            <a:outerShdw dist="107763" dir="18900000" algn="ctr" rotWithShape="0">
              <a:schemeClr val="bg2"/>
            </a:outerShdw>
          </a:effec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lnSpc>
                <a:spcPct val="120000"/>
              </a:lnSpc>
              <a:spcBef>
                <a:spcPct val="5000"/>
              </a:spcBef>
            </a:pPr>
            <a:r>
              <a:rPr lang="zh-CN" altLang="en-US" sz="1600" dirty="0">
                <a:solidFill>
                  <a:srgbClr val="000000"/>
                </a:solidFill>
                <a:latin typeface="+mn-ea"/>
              </a:rPr>
              <a:t>因为补码加减运算中，</a:t>
            </a:r>
            <a:r>
              <a:rPr lang="zh-CN" altLang="en-US" sz="1600" b="1" dirty="0">
                <a:solidFill>
                  <a:srgbClr val="0303DF"/>
                </a:solidFill>
                <a:latin typeface="+mn-ea"/>
              </a:rPr>
              <a:t>符号位与数值位一起参与运算</a:t>
            </a:r>
            <a:r>
              <a:rPr lang="zh-CN" altLang="en-US" sz="1600" dirty="0">
                <a:solidFill>
                  <a:srgbClr val="000000"/>
                </a:solidFill>
                <a:latin typeface="+mn-ea"/>
              </a:rPr>
              <a:t>（符号位被当做数值位参与运算）</a:t>
            </a:r>
            <a:endParaRPr lang="en-US" altLang="zh-CN" sz="1600" b="1" dirty="0" smtClean="0">
              <a:solidFill>
                <a:srgbClr val="FF0000"/>
              </a:solidFill>
              <a:latin typeface="+mn-ea"/>
              <a:ea typeface="+mn-ea"/>
            </a:endParaRPr>
          </a:p>
          <a:p>
            <a:pPr>
              <a:lnSpc>
                <a:spcPct val="120000"/>
              </a:lnSpc>
              <a:spcBef>
                <a:spcPct val="5000"/>
              </a:spcBef>
            </a:pPr>
            <a:r>
              <a:rPr lang="zh-CN" altLang="en-US" sz="1600" b="1" dirty="0" smtClean="0">
                <a:solidFill>
                  <a:srgbClr val="FF0000"/>
                </a:solidFill>
                <a:latin typeface="+mn-ea"/>
                <a:ea typeface="+mn-ea"/>
              </a:rPr>
              <a:t>因此，硬件</a:t>
            </a:r>
            <a:r>
              <a:rPr lang="zh-CN" altLang="en-US" sz="1600" b="1" dirty="0">
                <a:solidFill>
                  <a:srgbClr val="FF0000"/>
                </a:solidFill>
                <a:latin typeface="+mn-ea"/>
                <a:ea typeface="+mn-ea"/>
              </a:rPr>
              <a:t>（运算器）在运算时，没有符号位的概念</a:t>
            </a:r>
            <a:r>
              <a:rPr lang="zh-CN" altLang="en-US" sz="1600" dirty="0">
                <a:solidFill>
                  <a:srgbClr val="000000"/>
                </a:solidFill>
                <a:latin typeface="+mn-ea"/>
                <a:ea typeface="+mn-ea"/>
              </a:rPr>
              <a:t>；</a:t>
            </a:r>
            <a:r>
              <a:rPr lang="zh-CN" altLang="en-US" sz="1600" dirty="0">
                <a:solidFill>
                  <a:srgbClr val="0000CC"/>
                </a:solidFill>
                <a:latin typeface="+mn-ea"/>
                <a:ea typeface="+mn-ea"/>
              </a:rPr>
              <a:t>只是将两串二进制序列做加法运算</a:t>
            </a:r>
            <a:r>
              <a:rPr lang="zh-CN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；</a:t>
            </a:r>
            <a:r>
              <a:rPr lang="zh-CN" altLang="en-US" sz="1600" b="1" u="sng" dirty="0" smtClean="0">
                <a:solidFill>
                  <a:srgbClr val="7030A0"/>
                </a:solidFill>
                <a:latin typeface="+mn-ea"/>
                <a:ea typeface="+mn-ea"/>
              </a:rPr>
              <a:t>做</a:t>
            </a:r>
            <a:r>
              <a:rPr lang="zh-CN" altLang="en-US" sz="1600" b="1" u="sng" dirty="0">
                <a:solidFill>
                  <a:srgbClr val="7030A0"/>
                </a:solidFill>
                <a:latin typeface="+mn-ea"/>
                <a:ea typeface="+mn-ea"/>
              </a:rPr>
              <a:t>减法时，将加数变反送加法器，且最低进位为</a:t>
            </a:r>
            <a:r>
              <a:rPr lang="en-US" altLang="zh-CN" sz="1600" b="1" u="sng" dirty="0">
                <a:solidFill>
                  <a:srgbClr val="7030A0"/>
                </a:solidFill>
                <a:latin typeface="+mn-ea"/>
                <a:ea typeface="+mn-ea"/>
              </a:rPr>
              <a:t>1</a:t>
            </a:r>
            <a:r>
              <a:rPr lang="zh-CN" altLang="en-US" sz="1600" dirty="0">
                <a:solidFill>
                  <a:srgbClr val="000000"/>
                </a:solidFill>
                <a:latin typeface="+mn-ea"/>
                <a:ea typeface="+mn-ea"/>
              </a:rPr>
              <a:t>；</a:t>
            </a:r>
            <a:endParaRPr lang="en-US" altLang="zh-CN" sz="1600" dirty="0">
              <a:solidFill>
                <a:srgbClr val="000000"/>
              </a:solidFill>
              <a:latin typeface="+mn-ea"/>
              <a:ea typeface="+mn-ea"/>
            </a:endParaRPr>
          </a:p>
          <a:p>
            <a:pPr lvl="1">
              <a:lnSpc>
                <a:spcPct val="120000"/>
              </a:lnSpc>
              <a:spcBef>
                <a:spcPct val="5000"/>
              </a:spcBef>
              <a:buFont typeface="Wingdings" panose="05000000000000000000" pitchFamily="2" charset="2"/>
              <a:buChar char="ü"/>
            </a:pPr>
            <a:r>
              <a:rPr lang="en-US" altLang="zh-CN" sz="1400" b="1" dirty="0">
                <a:solidFill>
                  <a:srgbClr val="006600"/>
                </a:solidFill>
              </a:rPr>
              <a:t>[x-y]</a:t>
            </a:r>
            <a:r>
              <a:rPr lang="zh-CN" altLang="en-US" sz="1400" b="1" baseline="-25000" dirty="0">
                <a:solidFill>
                  <a:srgbClr val="006600"/>
                </a:solidFill>
              </a:rPr>
              <a:t>补</a:t>
            </a:r>
            <a:r>
              <a:rPr lang="en-US" altLang="zh-CN" sz="1400" b="1" dirty="0">
                <a:solidFill>
                  <a:srgbClr val="006600"/>
                </a:solidFill>
              </a:rPr>
              <a:t>=[x]</a:t>
            </a:r>
            <a:r>
              <a:rPr lang="zh-CN" altLang="en-US" sz="1400" b="1" baseline="-25000" dirty="0">
                <a:solidFill>
                  <a:srgbClr val="006600"/>
                </a:solidFill>
              </a:rPr>
              <a:t>补</a:t>
            </a:r>
            <a:r>
              <a:rPr lang="en-US" altLang="zh-CN" sz="1400" b="1" dirty="0">
                <a:solidFill>
                  <a:srgbClr val="006600"/>
                </a:solidFill>
              </a:rPr>
              <a:t>+[-y]</a:t>
            </a:r>
            <a:r>
              <a:rPr lang="zh-CN" altLang="en-US" sz="1400" b="1" baseline="-25000" dirty="0">
                <a:solidFill>
                  <a:srgbClr val="006600"/>
                </a:solidFill>
              </a:rPr>
              <a:t>补</a:t>
            </a:r>
            <a:r>
              <a:rPr lang="en-US" altLang="zh-CN" sz="1400" b="1" dirty="0">
                <a:solidFill>
                  <a:srgbClr val="006600"/>
                </a:solidFill>
              </a:rPr>
              <a:t> =[x]</a:t>
            </a:r>
            <a:r>
              <a:rPr lang="zh-CN" altLang="en-US" sz="1400" b="1" baseline="-25000" dirty="0">
                <a:solidFill>
                  <a:srgbClr val="006600"/>
                </a:solidFill>
              </a:rPr>
              <a:t>补</a:t>
            </a:r>
            <a:r>
              <a:rPr lang="en-US" altLang="zh-CN" sz="1400" b="1" dirty="0">
                <a:solidFill>
                  <a:srgbClr val="006600"/>
                </a:solidFill>
              </a:rPr>
              <a:t>+</a:t>
            </a:r>
            <a:r>
              <a:rPr lang="zh-CN" altLang="en-US" sz="1400" b="1" dirty="0">
                <a:solidFill>
                  <a:srgbClr val="006600"/>
                </a:solidFill>
              </a:rPr>
              <a:t>将</a:t>
            </a:r>
            <a:r>
              <a:rPr lang="en-US" altLang="zh-CN" sz="1400" b="1" dirty="0">
                <a:solidFill>
                  <a:srgbClr val="006600"/>
                </a:solidFill>
              </a:rPr>
              <a:t>[y]</a:t>
            </a:r>
            <a:r>
              <a:rPr lang="zh-CN" altLang="en-US" sz="1400" b="1" baseline="-25000" dirty="0" smtClean="0">
                <a:solidFill>
                  <a:srgbClr val="006600"/>
                </a:solidFill>
              </a:rPr>
              <a:t>补</a:t>
            </a:r>
            <a:r>
              <a:rPr lang="zh-CN" altLang="en-US" sz="1400" b="1" dirty="0" smtClean="0">
                <a:solidFill>
                  <a:srgbClr val="006600"/>
                </a:solidFill>
              </a:rPr>
              <a:t>连同符号位每位变</a:t>
            </a:r>
            <a:r>
              <a:rPr lang="zh-CN" altLang="en-US" sz="1400" b="1" dirty="0">
                <a:solidFill>
                  <a:srgbClr val="006600"/>
                </a:solidFill>
              </a:rPr>
              <a:t>反</a:t>
            </a:r>
            <a:r>
              <a:rPr lang="en-US" altLang="zh-CN" sz="1400" b="1" dirty="0">
                <a:solidFill>
                  <a:srgbClr val="006600"/>
                </a:solidFill>
              </a:rPr>
              <a:t>+</a:t>
            </a:r>
            <a:r>
              <a:rPr lang="zh-CN" altLang="en-US" sz="1400" b="1" dirty="0">
                <a:solidFill>
                  <a:srgbClr val="006600"/>
                </a:solidFill>
              </a:rPr>
              <a:t>末位</a:t>
            </a:r>
            <a:r>
              <a:rPr lang="en-US" altLang="zh-CN" sz="1400" b="1" dirty="0">
                <a:solidFill>
                  <a:srgbClr val="006600"/>
                </a:solidFill>
              </a:rPr>
              <a:t>1</a:t>
            </a:r>
          </a:p>
          <a:p>
            <a:pPr>
              <a:lnSpc>
                <a:spcPct val="120000"/>
              </a:lnSpc>
              <a:spcBef>
                <a:spcPct val="5000"/>
              </a:spcBef>
            </a:pPr>
            <a:r>
              <a:rPr lang="zh-CN" altLang="en-US" sz="1600" b="1" dirty="0" smtClean="0">
                <a:solidFill>
                  <a:srgbClr val="000000"/>
                </a:solidFill>
                <a:latin typeface="+mn-ea"/>
                <a:ea typeface="+mn-ea"/>
              </a:rPr>
              <a:t>运算结果是什么？取决于对机器数的解析</a:t>
            </a:r>
            <a:endParaRPr lang="en-US" altLang="zh-CN" sz="1600" b="1" dirty="0">
              <a:solidFill>
                <a:srgbClr val="000000"/>
              </a:solidFill>
              <a:latin typeface="+mn-ea"/>
              <a:ea typeface="+mn-ea"/>
            </a:endParaRPr>
          </a:p>
          <a:p>
            <a:pPr lvl="1">
              <a:lnSpc>
                <a:spcPct val="120000"/>
              </a:lnSpc>
              <a:spcBef>
                <a:spcPct val="5000"/>
              </a:spcBef>
            </a:pPr>
            <a:r>
              <a:rPr lang="zh-CN" altLang="en-US" sz="1400" b="1" dirty="0">
                <a:solidFill>
                  <a:srgbClr val="000000"/>
                </a:solidFill>
                <a:latin typeface="+mn-ea"/>
              </a:rPr>
              <a:t>如果将结果视为</a:t>
            </a:r>
            <a:r>
              <a:rPr lang="zh-CN" altLang="en-US" sz="1400" b="1" dirty="0">
                <a:solidFill>
                  <a:srgbClr val="0303DF"/>
                </a:solidFill>
                <a:latin typeface="+mn-ea"/>
              </a:rPr>
              <a:t>有符号数</a:t>
            </a:r>
            <a:r>
              <a:rPr lang="zh-CN" altLang="en-US" sz="1400" b="1" dirty="0">
                <a:solidFill>
                  <a:srgbClr val="000000"/>
                </a:solidFill>
                <a:latin typeface="+mn-ea"/>
              </a:rPr>
              <a:t>，则最高位视为</a:t>
            </a:r>
            <a:r>
              <a:rPr lang="zh-CN" altLang="en-US" sz="1400" b="1" dirty="0">
                <a:solidFill>
                  <a:srgbClr val="FF0000"/>
                </a:solidFill>
                <a:latin typeface="+mn-ea"/>
              </a:rPr>
              <a:t>符号位</a:t>
            </a:r>
            <a:r>
              <a:rPr lang="zh-CN" altLang="en-US" sz="1400" b="1" dirty="0" smtClean="0">
                <a:solidFill>
                  <a:srgbClr val="000000"/>
                </a:solidFill>
                <a:latin typeface="+mn-ea"/>
              </a:rPr>
              <a:t>；</a:t>
            </a:r>
            <a:endParaRPr lang="en-US" altLang="zh-CN" sz="1400" b="1" dirty="0" smtClean="0">
              <a:solidFill>
                <a:srgbClr val="000000"/>
              </a:solidFill>
              <a:latin typeface="+mn-ea"/>
            </a:endParaRPr>
          </a:p>
          <a:p>
            <a:pPr lvl="1">
              <a:lnSpc>
                <a:spcPct val="120000"/>
              </a:lnSpc>
              <a:spcBef>
                <a:spcPct val="5000"/>
              </a:spcBef>
            </a:pPr>
            <a:r>
              <a:rPr lang="zh-CN" altLang="en-US" sz="1400" b="1" dirty="0" smtClean="0">
                <a:solidFill>
                  <a:srgbClr val="000000"/>
                </a:solidFill>
                <a:latin typeface="+mn-ea"/>
              </a:rPr>
              <a:t>如果</a:t>
            </a:r>
            <a:r>
              <a:rPr lang="zh-CN" altLang="en-US" sz="1400" b="1" dirty="0">
                <a:solidFill>
                  <a:srgbClr val="000000"/>
                </a:solidFill>
                <a:latin typeface="+mn-ea"/>
              </a:rPr>
              <a:t>将结果视为</a:t>
            </a:r>
            <a:r>
              <a:rPr lang="zh-CN" altLang="en-US" sz="1400" b="1" dirty="0">
                <a:solidFill>
                  <a:srgbClr val="0303DF"/>
                </a:solidFill>
                <a:latin typeface="+mn-ea"/>
              </a:rPr>
              <a:t>无符号数</a:t>
            </a:r>
            <a:r>
              <a:rPr lang="zh-CN" altLang="en-US" sz="1400" b="1" dirty="0">
                <a:solidFill>
                  <a:srgbClr val="000000"/>
                </a:solidFill>
                <a:latin typeface="+mn-ea"/>
              </a:rPr>
              <a:t>，最高位视为</a:t>
            </a:r>
            <a:r>
              <a:rPr lang="zh-CN" altLang="en-US" sz="1400" b="1" dirty="0">
                <a:solidFill>
                  <a:srgbClr val="FF0000"/>
                </a:solidFill>
                <a:latin typeface="+mn-ea"/>
              </a:rPr>
              <a:t>数值位</a:t>
            </a:r>
            <a:r>
              <a:rPr lang="zh-CN" altLang="en-US" sz="1400" b="1" dirty="0">
                <a:solidFill>
                  <a:srgbClr val="000000"/>
                </a:solidFill>
                <a:latin typeface="+mn-ea"/>
              </a:rPr>
              <a:t>。</a:t>
            </a:r>
            <a:endParaRPr lang="en-US" altLang="zh-CN" sz="1400" b="1" dirty="0">
              <a:solidFill>
                <a:srgbClr val="000000"/>
              </a:solidFill>
              <a:latin typeface="+mn-ea"/>
            </a:endParaRPr>
          </a:p>
          <a:p>
            <a:pPr>
              <a:lnSpc>
                <a:spcPct val="120000"/>
              </a:lnSpc>
              <a:spcBef>
                <a:spcPct val="5000"/>
              </a:spcBef>
            </a:pPr>
            <a:endParaRPr lang="en-US" altLang="zh-CN" sz="1600" dirty="0">
              <a:solidFill>
                <a:srgbClr val="000000"/>
              </a:solidFill>
              <a:latin typeface="+mn-ea"/>
            </a:endParaRPr>
          </a:p>
          <a:p>
            <a:pPr>
              <a:lnSpc>
                <a:spcPct val="120000"/>
              </a:lnSpc>
              <a:spcBef>
                <a:spcPct val="5000"/>
              </a:spcBef>
            </a:pPr>
            <a:endParaRPr lang="en-US" altLang="zh-CN" sz="1600" dirty="0">
              <a:solidFill>
                <a:srgbClr val="00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01163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68" grpId="0" animBg="1"/>
      <p:bldP spid="3" grpId="0" animBg="1"/>
      <p:bldP spid="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灯片编号占位符 1"/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3366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rgbClr val="00264C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Ø"/>
              <a:defRPr sz="24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±"/>
              <a:defRPr sz="24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¯"/>
              <a:defRPr sz="20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¯"/>
              <a:defRPr sz="20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¯"/>
              <a:defRPr sz="20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¯"/>
              <a:defRPr sz="20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¯"/>
              <a:defRPr sz="20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¯"/>
              <a:defRPr sz="20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57165C7D-FCA3-4F4B-AA07-2F4E89EC975A}" type="slidenum">
              <a:rPr lang="zh-CN" altLang="en-US" sz="1800" b="0" smtClean="0">
                <a:solidFill>
                  <a:srgbClr val="898989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25</a:t>
            </a:fld>
            <a:endParaRPr lang="en-US" altLang="zh-CN" sz="1800" b="0">
              <a:solidFill>
                <a:srgbClr val="898989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665602" name="Text Box 2"/>
          <p:cNvSpPr txBox="1">
            <a:spLocks noChangeArrowheads="1"/>
          </p:cNvSpPr>
          <p:nvPr/>
        </p:nvSpPr>
        <p:spPr bwMode="auto">
          <a:xfrm>
            <a:off x="400145" y="262462"/>
            <a:ext cx="8145368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rgbClr val="003366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rgbClr val="00264C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Ø"/>
              <a:defRPr sz="24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±"/>
              <a:defRPr sz="24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¯"/>
              <a:defRPr sz="20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¯"/>
              <a:defRPr sz="20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¯"/>
              <a:defRPr sz="20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¯"/>
              <a:defRPr sz="20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¯"/>
              <a:defRPr sz="20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¯"/>
              <a:defRPr sz="20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dirty="0" smtClean="0">
                <a:solidFill>
                  <a:srgbClr val="7030A0"/>
                </a:solidFill>
                <a:latin typeface="+mj-lt"/>
                <a:ea typeface="+mj-ea"/>
                <a:cs typeface="+mj-cs"/>
              </a:rPr>
              <a:t>回顾：</a:t>
            </a:r>
            <a:r>
              <a:rPr lang="zh-CN" altLang="en-US" dirty="0" smtClean="0">
                <a:solidFill>
                  <a:srgbClr val="1A93C8"/>
                </a:solidFill>
                <a:latin typeface="+mj-lt"/>
                <a:ea typeface="+mj-ea"/>
                <a:cs typeface="+mj-cs"/>
              </a:rPr>
              <a:t>补码</a:t>
            </a:r>
            <a:r>
              <a:rPr lang="zh-CN" altLang="en-US" dirty="0">
                <a:solidFill>
                  <a:srgbClr val="1A93C8"/>
                </a:solidFill>
                <a:latin typeface="+mj-lt"/>
                <a:ea typeface="+mj-ea"/>
                <a:cs typeface="+mj-cs"/>
              </a:rPr>
              <a:t>加法器逻辑实现</a:t>
            </a:r>
          </a:p>
        </p:txBody>
      </p:sp>
      <p:sp>
        <p:nvSpPr>
          <p:cNvPr id="86033" name="Text Box 60"/>
          <p:cNvSpPr txBox="1">
            <a:spLocks noChangeArrowheads="1"/>
          </p:cNvSpPr>
          <p:nvPr/>
        </p:nvSpPr>
        <p:spPr bwMode="auto">
          <a:xfrm>
            <a:off x="408194" y="955983"/>
            <a:ext cx="237657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003366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rgbClr val="00264C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Ø"/>
              <a:defRPr sz="24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±"/>
              <a:defRPr sz="24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¯"/>
              <a:defRPr sz="20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¯"/>
              <a:defRPr sz="20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¯"/>
              <a:defRPr sz="20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¯"/>
              <a:defRPr sz="20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¯"/>
              <a:defRPr sz="20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¯"/>
              <a:defRPr sz="20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（</a:t>
            </a: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1</a:t>
            </a:r>
            <a:r>
              <a:rPr lang="zh-CN" altLang="en-US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）控制信号</a:t>
            </a:r>
          </a:p>
        </p:txBody>
      </p:sp>
      <p:sp>
        <p:nvSpPr>
          <p:cNvPr id="665661" name="Text Box 61"/>
          <p:cNvSpPr txBox="1">
            <a:spLocks noChangeArrowheads="1"/>
          </p:cNvSpPr>
          <p:nvPr/>
        </p:nvSpPr>
        <p:spPr bwMode="auto">
          <a:xfrm>
            <a:off x="503340" y="1757363"/>
            <a:ext cx="27432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003366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rgbClr val="00264C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Ø"/>
              <a:defRPr sz="24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±"/>
              <a:defRPr sz="24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¯"/>
              <a:defRPr sz="20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¯"/>
              <a:defRPr sz="20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¯"/>
              <a:defRPr sz="20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¯"/>
              <a:defRPr sz="20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¯"/>
              <a:defRPr sz="20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¯"/>
              <a:defRPr sz="20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1800" dirty="0">
                <a:solidFill>
                  <a:srgbClr val="0070C0"/>
                </a:solidFill>
                <a:latin typeface="Times New Roman" panose="02020603050405020304" pitchFamily="18" charset="0"/>
              </a:rPr>
              <a:t>加法器输入端：</a:t>
            </a:r>
          </a:p>
        </p:txBody>
      </p:sp>
      <p:sp>
        <p:nvSpPr>
          <p:cNvPr id="665662" name="Text Box 62"/>
          <p:cNvSpPr txBox="1">
            <a:spLocks noChangeArrowheads="1"/>
          </p:cNvSpPr>
          <p:nvPr/>
        </p:nvSpPr>
        <p:spPr bwMode="auto">
          <a:xfrm>
            <a:off x="827190" y="2276475"/>
            <a:ext cx="323860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003366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rgbClr val="00264C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Ø"/>
              <a:defRPr sz="24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±"/>
              <a:defRPr sz="24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¯"/>
              <a:defRPr sz="20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¯"/>
              <a:defRPr sz="20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¯"/>
              <a:defRPr sz="20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¯"/>
              <a:defRPr sz="20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¯"/>
              <a:defRPr sz="20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¯"/>
              <a:defRPr sz="20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7030A0"/>
                </a:solidFill>
              </a:rPr>
              <a:t>+A</a:t>
            </a:r>
            <a:r>
              <a:rPr lang="zh-CN" altLang="en-US" sz="1800" dirty="0">
                <a:solidFill>
                  <a:schemeClr val="tx1"/>
                </a:solidFill>
              </a:rPr>
              <a:t>：打开控制门，将</a:t>
            </a:r>
            <a:r>
              <a:rPr lang="en-US" altLang="zh-CN" sz="1800" dirty="0">
                <a:solidFill>
                  <a:schemeClr val="tx1"/>
                </a:solidFill>
              </a:rPr>
              <a:t>A</a:t>
            </a:r>
            <a:r>
              <a:rPr lang="zh-CN" altLang="en-US" sz="1800" dirty="0">
                <a:solidFill>
                  <a:schemeClr val="tx1"/>
                </a:solidFill>
              </a:rPr>
              <a:t>送∑</a:t>
            </a:r>
          </a:p>
        </p:txBody>
      </p:sp>
      <p:sp>
        <p:nvSpPr>
          <p:cNvPr id="665663" name="Text Box 63"/>
          <p:cNvSpPr txBox="1">
            <a:spLocks noChangeArrowheads="1"/>
          </p:cNvSpPr>
          <p:nvPr/>
        </p:nvSpPr>
        <p:spPr bwMode="auto">
          <a:xfrm>
            <a:off x="827190" y="2636838"/>
            <a:ext cx="293379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003366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rgbClr val="00264C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Ø"/>
              <a:defRPr sz="24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±"/>
              <a:defRPr sz="24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¯"/>
              <a:defRPr sz="20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¯"/>
              <a:defRPr sz="20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¯"/>
              <a:defRPr sz="20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¯"/>
              <a:defRPr sz="20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¯"/>
              <a:defRPr sz="20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¯"/>
              <a:defRPr sz="20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7030A0"/>
                </a:solidFill>
              </a:rPr>
              <a:t>+B</a:t>
            </a:r>
            <a:r>
              <a:rPr lang="zh-CN" altLang="en-US" sz="1800" dirty="0">
                <a:solidFill>
                  <a:schemeClr val="tx1"/>
                </a:solidFill>
              </a:rPr>
              <a:t>：打开控制门，将</a:t>
            </a:r>
            <a:r>
              <a:rPr lang="en-US" altLang="zh-CN" sz="1800" dirty="0">
                <a:solidFill>
                  <a:schemeClr val="tx1"/>
                </a:solidFill>
              </a:rPr>
              <a:t>B</a:t>
            </a:r>
            <a:r>
              <a:rPr lang="zh-CN" altLang="en-US" sz="1800" dirty="0">
                <a:solidFill>
                  <a:schemeClr val="tx1"/>
                </a:solidFill>
              </a:rPr>
              <a:t>送∑</a:t>
            </a:r>
          </a:p>
        </p:txBody>
      </p:sp>
      <p:sp>
        <p:nvSpPr>
          <p:cNvPr id="665664" name="Text Box 64"/>
          <p:cNvSpPr txBox="1">
            <a:spLocks noChangeArrowheads="1"/>
          </p:cNvSpPr>
          <p:nvPr/>
        </p:nvSpPr>
        <p:spPr bwMode="auto">
          <a:xfrm>
            <a:off x="827190" y="3548063"/>
            <a:ext cx="26290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003366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rgbClr val="00264C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Ø"/>
              <a:defRPr sz="24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±"/>
              <a:defRPr sz="24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¯"/>
              <a:defRPr sz="20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¯"/>
              <a:defRPr sz="20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¯"/>
              <a:defRPr sz="20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¯"/>
              <a:defRPr sz="20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¯"/>
              <a:defRPr sz="20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¯"/>
              <a:defRPr sz="20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7030A0"/>
                </a:solidFill>
              </a:rPr>
              <a:t>+1</a:t>
            </a:r>
            <a:r>
              <a:rPr lang="zh-CN" altLang="en-US" sz="1800" dirty="0">
                <a:solidFill>
                  <a:schemeClr val="tx1"/>
                </a:solidFill>
              </a:rPr>
              <a:t>：控制末位加</a:t>
            </a:r>
            <a:r>
              <a:rPr lang="en-US" altLang="zh-CN" sz="1800" dirty="0">
                <a:solidFill>
                  <a:schemeClr val="tx1"/>
                </a:solidFill>
              </a:rPr>
              <a:t>1</a:t>
            </a:r>
            <a:endParaRPr lang="zh-CN" altLang="en-US" sz="1800" dirty="0">
              <a:solidFill>
                <a:schemeClr val="tx1"/>
              </a:solidFill>
            </a:endParaRPr>
          </a:p>
        </p:txBody>
      </p:sp>
      <p:grpSp>
        <p:nvGrpSpPr>
          <p:cNvPr id="665665" name="Group 65"/>
          <p:cNvGrpSpPr>
            <a:grpSpLocks/>
          </p:cNvGrpSpPr>
          <p:nvPr/>
        </p:nvGrpSpPr>
        <p:grpSpPr bwMode="auto">
          <a:xfrm>
            <a:off x="827190" y="3116267"/>
            <a:ext cx="3444877" cy="369888"/>
            <a:chOff x="0" y="1776"/>
            <a:chExt cx="3072" cy="233"/>
          </a:xfrm>
        </p:grpSpPr>
        <p:sp>
          <p:nvSpPr>
            <p:cNvPr id="86050" name="Text Box 66"/>
            <p:cNvSpPr txBox="1">
              <a:spLocks noChangeArrowheads="1"/>
            </p:cNvSpPr>
            <p:nvPr/>
          </p:nvSpPr>
          <p:spPr bwMode="auto">
            <a:xfrm>
              <a:off x="0" y="1776"/>
              <a:ext cx="3072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003366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rgbClr val="00264C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Ø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±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¯"/>
                <a:defRPr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¯"/>
                <a:defRPr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¯"/>
                <a:defRPr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¯"/>
                <a:defRPr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¯"/>
                <a:defRPr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¯"/>
                <a:defRPr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1800" dirty="0">
                  <a:solidFill>
                    <a:srgbClr val="7030A0"/>
                  </a:solidFill>
                </a:rPr>
                <a:t>+B</a:t>
              </a:r>
              <a:r>
                <a:rPr lang="zh-CN" altLang="en-US" sz="1800" dirty="0">
                  <a:solidFill>
                    <a:schemeClr val="tx1"/>
                  </a:solidFill>
                </a:rPr>
                <a:t>：打开控制门，将</a:t>
              </a:r>
              <a:r>
                <a:rPr lang="en-US" altLang="zh-CN" sz="1800" dirty="0">
                  <a:solidFill>
                    <a:schemeClr val="tx1"/>
                  </a:solidFill>
                </a:rPr>
                <a:t>B</a:t>
              </a:r>
              <a:r>
                <a:rPr lang="zh-CN" altLang="en-US" sz="1800" dirty="0">
                  <a:solidFill>
                    <a:schemeClr val="tx1"/>
                  </a:solidFill>
                </a:rPr>
                <a:t>送∑</a:t>
              </a:r>
            </a:p>
          </p:txBody>
        </p:sp>
        <p:sp>
          <p:nvSpPr>
            <p:cNvPr id="86051" name="Line 67"/>
            <p:cNvSpPr>
              <a:spLocks noChangeShapeType="1"/>
            </p:cNvSpPr>
            <p:nvPr/>
          </p:nvSpPr>
          <p:spPr bwMode="auto">
            <a:xfrm>
              <a:off x="144" y="1824"/>
              <a:ext cx="144" cy="0"/>
            </a:xfrm>
            <a:prstGeom prst="line">
              <a:avLst/>
            </a:prstGeom>
            <a:noFill/>
            <a:ln w="38100">
              <a:solidFill>
                <a:srgbClr val="7030A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6052" name="Line 68"/>
            <p:cNvSpPr>
              <a:spLocks noChangeShapeType="1"/>
            </p:cNvSpPr>
            <p:nvPr/>
          </p:nvSpPr>
          <p:spPr bwMode="auto">
            <a:xfrm>
              <a:off x="1927" y="1824"/>
              <a:ext cx="144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665669" name="Text Box 69"/>
          <p:cNvSpPr txBox="1">
            <a:spLocks noChangeArrowheads="1"/>
          </p:cNvSpPr>
          <p:nvPr/>
        </p:nvSpPr>
        <p:spPr bwMode="auto">
          <a:xfrm>
            <a:off x="560594" y="3969566"/>
            <a:ext cx="28194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003366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rgbClr val="00264C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Ø"/>
              <a:defRPr sz="24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±"/>
              <a:defRPr sz="24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¯"/>
              <a:defRPr sz="20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¯"/>
              <a:defRPr sz="20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¯"/>
              <a:defRPr sz="20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¯"/>
              <a:defRPr sz="20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¯"/>
              <a:defRPr sz="20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¯"/>
              <a:defRPr sz="20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1800" dirty="0">
                <a:solidFill>
                  <a:srgbClr val="0070C0"/>
                </a:solidFill>
                <a:latin typeface="Times New Roman" panose="02020603050405020304" pitchFamily="18" charset="0"/>
              </a:rPr>
              <a:t>加法器输出端：</a:t>
            </a:r>
          </a:p>
        </p:txBody>
      </p:sp>
      <p:grpSp>
        <p:nvGrpSpPr>
          <p:cNvPr id="665670" name="Group 70"/>
          <p:cNvGrpSpPr>
            <a:grpSpLocks/>
          </p:cNvGrpSpPr>
          <p:nvPr/>
        </p:nvGrpSpPr>
        <p:grpSpPr bwMode="auto">
          <a:xfrm>
            <a:off x="828635" y="4524374"/>
            <a:ext cx="2889346" cy="620712"/>
            <a:chOff x="0" y="2976"/>
            <a:chExt cx="2784" cy="391"/>
          </a:xfrm>
        </p:grpSpPr>
        <p:sp>
          <p:nvSpPr>
            <p:cNvPr id="86046" name="Text Box 71"/>
            <p:cNvSpPr txBox="1">
              <a:spLocks noChangeArrowheads="1"/>
            </p:cNvSpPr>
            <p:nvPr/>
          </p:nvSpPr>
          <p:spPr bwMode="auto">
            <a:xfrm>
              <a:off x="0" y="2976"/>
              <a:ext cx="2784" cy="3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003366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rgbClr val="00264C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Ø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±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¯"/>
                <a:defRPr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¯"/>
                <a:defRPr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¯"/>
                <a:defRPr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¯"/>
                <a:defRPr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¯"/>
                <a:defRPr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¯"/>
                <a:defRPr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7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1800" dirty="0">
                  <a:solidFill>
                    <a:srgbClr val="7030A0"/>
                  </a:solidFill>
                </a:rPr>
                <a:t>∑ </a:t>
              </a:r>
              <a:r>
                <a:rPr lang="zh-CN" altLang="en-US" sz="1800" dirty="0">
                  <a:solidFill>
                    <a:srgbClr val="7030A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  </a:t>
              </a:r>
              <a:r>
                <a:rPr lang="en-US" altLang="zh-CN" sz="1800" dirty="0">
                  <a:solidFill>
                    <a:srgbClr val="7030A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A</a:t>
              </a:r>
              <a:r>
                <a:rPr lang="zh-CN" altLang="en-US" sz="180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：</a:t>
              </a:r>
              <a:r>
                <a:rPr lang="zh-CN" altLang="en-US" sz="1800" dirty="0">
                  <a:solidFill>
                    <a:schemeClr val="tx1"/>
                  </a:solidFill>
                  <a:latin typeface="Times New Roman" panose="02020603050405020304" pitchFamily="18" charset="0"/>
                </a:rPr>
                <a:t>打开控制门，将结</a:t>
              </a:r>
            </a:p>
            <a:p>
              <a:pPr eaLnBrk="1" hangingPunct="1">
                <a:lnSpc>
                  <a:spcPct val="7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1800" dirty="0">
                  <a:solidFill>
                    <a:schemeClr val="tx1"/>
                  </a:solidFill>
                  <a:latin typeface="Times New Roman" panose="02020603050405020304" pitchFamily="18" charset="0"/>
                </a:rPr>
                <a:t>               果送</a:t>
              </a:r>
              <a:r>
                <a:rPr lang="en-US" altLang="zh-CN" sz="1800" dirty="0">
                  <a:solidFill>
                    <a:schemeClr val="tx1"/>
                  </a:solidFill>
                  <a:latin typeface="Times New Roman" panose="02020603050405020304" pitchFamily="18" charset="0"/>
                </a:rPr>
                <a:t>A</a:t>
              </a:r>
              <a:r>
                <a:rPr lang="zh-CN" altLang="en-US" sz="1800" dirty="0">
                  <a:solidFill>
                    <a:schemeClr val="tx1"/>
                  </a:solidFill>
                  <a:latin typeface="Times New Roman" panose="02020603050405020304" pitchFamily="18" charset="0"/>
                </a:rPr>
                <a:t>输入端</a:t>
              </a:r>
            </a:p>
          </p:txBody>
        </p:sp>
        <p:grpSp>
          <p:nvGrpSpPr>
            <p:cNvPr id="86047" name="Group 72"/>
            <p:cNvGrpSpPr>
              <a:grpSpLocks/>
            </p:cNvGrpSpPr>
            <p:nvPr/>
          </p:nvGrpSpPr>
          <p:grpSpPr bwMode="auto">
            <a:xfrm>
              <a:off x="313" y="3052"/>
              <a:ext cx="311" cy="212"/>
              <a:chOff x="313" y="3052"/>
              <a:chExt cx="311" cy="212"/>
            </a:xfrm>
          </p:grpSpPr>
          <p:sp>
            <p:nvSpPr>
              <p:cNvPr id="86048" name="Line 73"/>
              <p:cNvSpPr>
                <a:spLocks noChangeShapeType="1"/>
              </p:cNvSpPr>
              <p:nvPr/>
            </p:nvSpPr>
            <p:spPr bwMode="auto">
              <a:xfrm>
                <a:off x="624" y="3264"/>
                <a:ext cx="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86049" name="Line 74"/>
              <p:cNvSpPr>
                <a:spLocks noChangeShapeType="1"/>
              </p:cNvSpPr>
              <p:nvPr/>
            </p:nvSpPr>
            <p:spPr bwMode="auto">
              <a:xfrm>
                <a:off x="313" y="3052"/>
                <a:ext cx="192" cy="0"/>
              </a:xfrm>
              <a:prstGeom prst="line">
                <a:avLst/>
              </a:prstGeom>
              <a:noFill/>
              <a:ln w="28575">
                <a:solidFill>
                  <a:srgbClr val="7030A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sp>
        <p:nvSpPr>
          <p:cNvPr id="665675" name="Text Box 75"/>
          <p:cNvSpPr txBox="1">
            <a:spLocks noChangeArrowheads="1"/>
          </p:cNvSpPr>
          <p:nvPr/>
        </p:nvSpPr>
        <p:spPr bwMode="auto">
          <a:xfrm>
            <a:off x="887414" y="5200836"/>
            <a:ext cx="20574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003366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rgbClr val="00264C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Ø"/>
              <a:defRPr sz="24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±"/>
              <a:defRPr sz="24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¯"/>
              <a:defRPr sz="20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¯"/>
              <a:defRPr sz="20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¯"/>
              <a:defRPr sz="20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¯"/>
              <a:defRPr sz="20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¯"/>
              <a:defRPr sz="20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¯"/>
              <a:defRPr sz="20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7030A0"/>
                </a:solidFill>
              </a:rPr>
              <a:t>CP</a:t>
            </a:r>
            <a:r>
              <a:rPr lang="en-US" altLang="zh-CN" sz="1800" baseline="-25000" dirty="0">
                <a:solidFill>
                  <a:srgbClr val="7030A0"/>
                </a:solidFill>
              </a:rPr>
              <a:t>A</a:t>
            </a:r>
            <a:r>
              <a:rPr lang="zh-CN" altLang="en-US" sz="1800" dirty="0">
                <a:solidFill>
                  <a:schemeClr val="tx1"/>
                </a:solidFill>
              </a:rPr>
              <a:t>：将结果打入</a:t>
            </a:r>
            <a:r>
              <a:rPr lang="en-US" altLang="zh-CN" sz="1800" dirty="0">
                <a:solidFill>
                  <a:schemeClr val="tx1"/>
                </a:solidFill>
              </a:rPr>
              <a:t>A</a:t>
            </a:r>
            <a:endParaRPr lang="zh-CN" altLang="en-US" sz="1800" dirty="0">
              <a:solidFill>
                <a:schemeClr val="tx1"/>
              </a:solidFill>
            </a:endParaRPr>
          </a:p>
        </p:txBody>
      </p:sp>
      <p:sp>
        <p:nvSpPr>
          <p:cNvPr id="86042" name="Text Box 76"/>
          <p:cNvSpPr txBox="1">
            <a:spLocks noChangeArrowheads="1"/>
          </p:cNvSpPr>
          <p:nvPr/>
        </p:nvSpPr>
        <p:spPr bwMode="auto">
          <a:xfrm>
            <a:off x="3635375" y="917603"/>
            <a:ext cx="50292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003366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rgbClr val="00264C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Ø"/>
              <a:defRPr sz="24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±"/>
              <a:defRPr sz="24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¯"/>
              <a:defRPr sz="20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¯"/>
              <a:defRPr sz="20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¯"/>
              <a:defRPr sz="20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¯"/>
              <a:defRPr sz="20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¯"/>
              <a:defRPr sz="20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¯"/>
              <a:defRPr sz="20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（</a:t>
            </a: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lang="zh-CN" alt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）</a:t>
            </a:r>
            <a:r>
              <a:rPr lang="zh-CN" altLang="en-US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补码加减运算器粗框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4278313" y="1504133"/>
            <a:ext cx="4876800" cy="4422841"/>
            <a:chOff x="4278313" y="1504134"/>
            <a:chExt cx="4876800" cy="4724400"/>
          </a:xfrm>
        </p:grpSpPr>
        <p:sp>
          <p:nvSpPr>
            <p:cNvPr id="665603" name="Line 3"/>
            <p:cNvSpPr>
              <a:spLocks noChangeShapeType="1"/>
            </p:cNvSpPr>
            <p:nvPr/>
          </p:nvSpPr>
          <p:spPr bwMode="auto">
            <a:xfrm flipV="1">
              <a:off x="6792913" y="3332934"/>
              <a:ext cx="0" cy="2286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665604" name="Group 4"/>
            <p:cNvGrpSpPr>
              <a:grpSpLocks/>
            </p:cNvGrpSpPr>
            <p:nvPr/>
          </p:nvGrpSpPr>
          <p:grpSpPr bwMode="auto">
            <a:xfrm>
              <a:off x="4506913" y="5066484"/>
              <a:ext cx="3581400" cy="476250"/>
              <a:chOff x="2976" y="3204"/>
              <a:chExt cx="2256" cy="300"/>
            </a:xfrm>
          </p:grpSpPr>
          <p:sp>
            <p:nvSpPr>
              <p:cNvPr id="86093" name="Rectangle 5"/>
              <p:cNvSpPr>
                <a:spLocks noChangeArrowheads="1"/>
              </p:cNvSpPr>
              <p:nvPr/>
            </p:nvSpPr>
            <p:spPr bwMode="auto">
              <a:xfrm>
                <a:off x="2976" y="3216"/>
                <a:ext cx="1008" cy="288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003366"/>
                  </a:buClr>
                  <a:buSzPct val="80000"/>
                  <a:buFont typeface="Wingdings" panose="05000000000000000000" pitchFamily="2" charset="2"/>
                  <a:buChar char="l"/>
                  <a:defRPr sz="2800" b="1">
                    <a:solidFill>
                      <a:srgbClr val="00264C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SzPct val="80000"/>
                  <a:buFont typeface="Wingdings" panose="05000000000000000000" pitchFamily="2" charset="2"/>
                  <a:buChar char="Ø"/>
                  <a:defRPr sz="24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2"/>
                  </a:buClr>
                  <a:buSzPct val="70000"/>
                  <a:buFont typeface="Wingdings" panose="05000000000000000000" pitchFamily="2" charset="2"/>
                  <a:buChar char="±"/>
                  <a:defRPr sz="24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Wingdings" panose="05000000000000000000" pitchFamily="2" charset="2"/>
                  <a:buChar char="¯"/>
                  <a:defRPr sz="20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Wingdings" panose="05000000000000000000" pitchFamily="2" charset="2"/>
                  <a:buChar char="¯"/>
                  <a:defRPr sz="20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¯"/>
                  <a:defRPr sz="20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¯"/>
                  <a:defRPr sz="20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¯"/>
                  <a:defRPr sz="20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¯"/>
                  <a:defRPr sz="20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algn="ctr">
                  <a:buFont typeface="Wingdings" panose="05000000000000000000" pitchFamily="2" charset="2"/>
                  <a:buNone/>
                </a:pPr>
                <a:endParaRPr lang="zh-CN" altLang="en-US" sz="1800">
                  <a:solidFill>
                    <a:schemeClr val="tx1"/>
                  </a:solidFill>
                  <a:ea typeface="宋体" panose="02010600030101010101" pitchFamily="2" charset="-122"/>
                </a:endParaRPr>
              </a:p>
            </p:txBody>
          </p:sp>
          <p:sp>
            <p:nvSpPr>
              <p:cNvPr id="86094" name="Rectangle 6"/>
              <p:cNvSpPr>
                <a:spLocks noChangeArrowheads="1"/>
              </p:cNvSpPr>
              <p:nvPr/>
            </p:nvSpPr>
            <p:spPr bwMode="auto">
              <a:xfrm>
                <a:off x="4224" y="3216"/>
                <a:ext cx="1008" cy="288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003366"/>
                  </a:buClr>
                  <a:buSzPct val="80000"/>
                  <a:buFont typeface="Wingdings" panose="05000000000000000000" pitchFamily="2" charset="2"/>
                  <a:buChar char="l"/>
                  <a:defRPr sz="2800" b="1">
                    <a:solidFill>
                      <a:srgbClr val="00264C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SzPct val="80000"/>
                  <a:buFont typeface="Wingdings" panose="05000000000000000000" pitchFamily="2" charset="2"/>
                  <a:buChar char="Ø"/>
                  <a:defRPr sz="24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2"/>
                  </a:buClr>
                  <a:buSzPct val="70000"/>
                  <a:buFont typeface="Wingdings" panose="05000000000000000000" pitchFamily="2" charset="2"/>
                  <a:buChar char="±"/>
                  <a:defRPr sz="24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Wingdings" panose="05000000000000000000" pitchFamily="2" charset="2"/>
                  <a:buChar char="¯"/>
                  <a:defRPr sz="20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Wingdings" panose="05000000000000000000" pitchFamily="2" charset="2"/>
                  <a:buChar char="¯"/>
                  <a:defRPr sz="20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¯"/>
                  <a:defRPr sz="20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¯"/>
                  <a:defRPr sz="20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¯"/>
                  <a:defRPr sz="20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¯"/>
                  <a:defRPr sz="20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algn="ctr">
                  <a:buFont typeface="Wingdings" panose="05000000000000000000" pitchFamily="2" charset="2"/>
                  <a:buNone/>
                </a:pPr>
                <a:endParaRPr lang="zh-CN" altLang="en-US" sz="1800">
                  <a:solidFill>
                    <a:schemeClr val="tx1"/>
                  </a:solidFill>
                  <a:ea typeface="宋体" panose="02010600030101010101" pitchFamily="2" charset="-122"/>
                </a:endParaRPr>
              </a:p>
            </p:txBody>
          </p:sp>
          <p:sp>
            <p:nvSpPr>
              <p:cNvPr id="86095" name="Text Box 7"/>
              <p:cNvSpPr txBox="1">
                <a:spLocks noChangeArrowheads="1"/>
              </p:cNvSpPr>
              <p:nvPr/>
            </p:nvSpPr>
            <p:spPr bwMode="auto">
              <a:xfrm>
                <a:off x="3103" y="3216"/>
                <a:ext cx="960" cy="25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003366"/>
                  </a:buClr>
                  <a:buSzPct val="80000"/>
                  <a:buFont typeface="Wingdings" panose="05000000000000000000" pitchFamily="2" charset="2"/>
                  <a:buChar char="l"/>
                  <a:defRPr sz="2800" b="1">
                    <a:solidFill>
                      <a:srgbClr val="00264C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SzPct val="80000"/>
                  <a:buFont typeface="Wingdings" panose="05000000000000000000" pitchFamily="2" charset="2"/>
                  <a:buChar char="Ø"/>
                  <a:defRPr sz="24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2"/>
                  </a:buClr>
                  <a:buSzPct val="70000"/>
                  <a:buFont typeface="Wingdings" panose="05000000000000000000" pitchFamily="2" charset="2"/>
                  <a:buChar char="±"/>
                  <a:defRPr sz="24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Wingdings" panose="05000000000000000000" pitchFamily="2" charset="2"/>
                  <a:buChar char="¯"/>
                  <a:defRPr sz="20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Wingdings" panose="05000000000000000000" pitchFamily="2" charset="2"/>
                  <a:buChar char="¯"/>
                  <a:defRPr sz="20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¯"/>
                  <a:defRPr sz="20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¯"/>
                  <a:defRPr sz="20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¯"/>
                  <a:defRPr sz="20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¯"/>
                  <a:defRPr sz="20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20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A(X</a:t>
                </a:r>
                <a:r>
                  <a:rPr lang="zh-CN" altLang="en-US" sz="20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补</a:t>
                </a:r>
                <a:r>
                  <a:rPr lang="en-US" altLang="zh-CN" sz="20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)</a:t>
                </a:r>
              </a:p>
            </p:txBody>
          </p:sp>
          <p:sp>
            <p:nvSpPr>
              <p:cNvPr id="86096" name="Text Box 8"/>
              <p:cNvSpPr txBox="1">
                <a:spLocks noChangeArrowheads="1"/>
              </p:cNvSpPr>
              <p:nvPr/>
            </p:nvSpPr>
            <p:spPr bwMode="auto">
              <a:xfrm>
                <a:off x="4320" y="3204"/>
                <a:ext cx="672" cy="26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003366"/>
                  </a:buClr>
                  <a:buSzPct val="80000"/>
                  <a:buFont typeface="Wingdings" panose="05000000000000000000" pitchFamily="2" charset="2"/>
                  <a:buChar char="l"/>
                  <a:defRPr sz="2800" b="1">
                    <a:solidFill>
                      <a:srgbClr val="00264C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SzPct val="80000"/>
                  <a:buFont typeface="Wingdings" panose="05000000000000000000" pitchFamily="2" charset="2"/>
                  <a:buChar char="Ø"/>
                  <a:defRPr sz="24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2"/>
                  </a:buClr>
                  <a:buSzPct val="70000"/>
                  <a:buFont typeface="Wingdings" panose="05000000000000000000" pitchFamily="2" charset="2"/>
                  <a:buChar char="±"/>
                  <a:defRPr sz="24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Wingdings" panose="05000000000000000000" pitchFamily="2" charset="2"/>
                  <a:buChar char="¯"/>
                  <a:defRPr sz="20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Wingdings" panose="05000000000000000000" pitchFamily="2" charset="2"/>
                  <a:buChar char="¯"/>
                  <a:defRPr sz="20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¯"/>
                  <a:defRPr sz="20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¯"/>
                  <a:defRPr sz="20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¯"/>
                  <a:defRPr sz="20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¯"/>
                  <a:defRPr sz="20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20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B(Y</a:t>
                </a:r>
                <a:r>
                  <a:rPr lang="zh-CN" altLang="en-US" sz="20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补</a:t>
                </a:r>
                <a:r>
                  <a:rPr lang="en-US" altLang="zh-CN" sz="20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)</a:t>
                </a:r>
              </a:p>
            </p:txBody>
          </p:sp>
        </p:grpSp>
        <p:sp>
          <p:nvSpPr>
            <p:cNvPr id="665609" name="Line 9"/>
            <p:cNvSpPr>
              <a:spLocks noChangeShapeType="1"/>
            </p:cNvSpPr>
            <p:nvPr/>
          </p:nvSpPr>
          <p:spPr bwMode="auto">
            <a:xfrm>
              <a:off x="5607269" y="5542734"/>
              <a:ext cx="0" cy="4572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65610" name="Line 10"/>
            <p:cNvSpPr>
              <a:spLocks noChangeShapeType="1"/>
            </p:cNvSpPr>
            <p:nvPr/>
          </p:nvSpPr>
          <p:spPr bwMode="auto">
            <a:xfrm>
              <a:off x="5022836" y="5542734"/>
              <a:ext cx="0" cy="4572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65611" name="Line 11"/>
            <p:cNvSpPr>
              <a:spLocks noChangeShapeType="1"/>
            </p:cNvSpPr>
            <p:nvPr/>
          </p:nvSpPr>
          <p:spPr bwMode="auto">
            <a:xfrm>
              <a:off x="7097713" y="3028134"/>
              <a:ext cx="114300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665612" name="Group 12"/>
            <p:cNvGrpSpPr>
              <a:grpSpLocks/>
            </p:cNvGrpSpPr>
            <p:nvPr/>
          </p:nvGrpSpPr>
          <p:grpSpPr bwMode="auto">
            <a:xfrm>
              <a:off x="4354513" y="3332934"/>
              <a:ext cx="1676400" cy="1768475"/>
              <a:chOff x="2880" y="2112"/>
              <a:chExt cx="1056" cy="1114"/>
            </a:xfrm>
          </p:grpSpPr>
          <p:sp>
            <p:nvSpPr>
              <p:cNvPr id="86082" name="Rectangle 13"/>
              <p:cNvSpPr>
                <a:spLocks noChangeArrowheads="1"/>
              </p:cNvSpPr>
              <p:nvPr/>
            </p:nvSpPr>
            <p:spPr bwMode="auto">
              <a:xfrm>
                <a:off x="3168" y="2400"/>
                <a:ext cx="768" cy="24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003366"/>
                  </a:buClr>
                  <a:buSzPct val="80000"/>
                  <a:buFont typeface="Wingdings" panose="05000000000000000000" pitchFamily="2" charset="2"/>
                  <a:buChar char="l"/>
                  <a:defRPr sz="2800" b="1">
                    <a:solidFill>
                      <a:srgbClr val="00264C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SzPct val="80000"/>
                  <a:buFont typeface="Wingdings" panose="05000000000000000000" pitchFamily="2" charset="2"/>
                  <a:buChar char="Ø"/>
                  <a:defRPr sz="24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2"/>
                  </a:buClr>
                  <a:buSzPct val="70000"/>
                  <a:buFont typeface="Wingdings" panose="05000000000000000000" pitchFamily="2" charset="2"/>
                  <a:buChar char="±"/>
                  <a:defRPr sz="24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Wingdings" panose="05000000000000000000" pitchFamily="2" charset="2"/>
                  <a:buChar char="¯"/>
                  <a:defRPr sz="20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Wingdings" panose="05000000000000000000" pitchFamily="2" charset="2"/>
                  <a:buChar char="¯"/>
                  <a:defRPr sz="20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¯"/>
                  <a:defRPr sz="20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¯"/>
                  <a:defRPr sz="20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¯"/>
                  <a:defRPr sz="20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¯"/>
                  <a:defRPr sz="20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algn="ctr">
                  <a:buFont typeface="Wingdings" panose="05000000000000000000" pitchFamily="2" charset="2"/>
                  <a:buNone/>
                </a:pPr>
                <a:endParaRPr lang="zh-CN" altLang="en-US" sz="1800">
                  <a:solidFill>
                    <a:schemeClr val="tx1"/>
                  </a:solidFill>
                  <a:ea typeface="宋体" panose="02010600030101010101" pitchFamily="2" charset="-122"/>
                </a:endParaRPr>
              </a:p>
            </p:txBody>
          </p:sp>
          <p:sp>
            <p:nvSpPr>
              <p:cNvPr id="86083" name="Line 14"/>
              <p:cNvSpPr>
                <a:spLocks noChangeShapeType="1"/>
              </p:cNvSpPr>
              <p:nvPr/>
            </p:nvSpPr>
            <p:spPr bwMode="auto">
              <a:xfrm>
                <a:off x="3552" y="2256"/>
                <a:ext cx="0" cy="14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86084" name="Line 15"/>
              <p:cNvSpPr>
                <a:spLocks noChangeShapeType="1"/>
              </p:cNvSpPr>
              <p:nvPr/>
            </p:nvSpPr>
            <p:spPr bwMode="auto">
              <a:xfrm>
                <a:off x="3552" y="2256"/>
                <a:ext cx="288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86085" name="Line 16"/>
              <p:cNvSpPr>
                <a:spLocks noChangeShapeType="1"/>
              </p:cNvSpPr>
              <p:nvPr/>
            </p:nvSpPr>
            <p:spPr bwMode="auto">
              <a:xfrm flipV="1">
                <a:off x="3840" y="2112"/>
                <a:ext cx="0" cy="14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86086" name="Line 17"/>
              <p:cNvSpPr>
                <a:spLocks noChangeShapeType="1"/>
              </p:cNvSpPr>
              <p:nvPr/>
            </p:nvSpPr>
            <p:spPr bwMode="auto">
              <a:xfrm>
                <a:off x="3312" y="2640"/>
                <a:ext cx="0" cy="24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86087" name="Line 18"/>
              <p:cNvSpPr>
                <a:spLocks noChangeShapeType="1"/>
              </p:cNvSpPr>
              <p:nvPr/>
            </p:nvSpPr>
            <p:spPr bwMode="auto">
              <a:xfrm>
                <a:off x="3312" y="2880"/>
                <a:ext cx="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86088" name="Line 19"/>
              <p:cNvSpPr>
                <a:spLocks noChangeShapeType="1"/>
              </p:cNvSpPr>
              <p:nvPr/>
            </p:nvSpPr>
            <p:spPr bwMode="auto">
              <a:xfrm>
                <a:off x="3312" y="2880"/>
                <a:ext cx="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86089" name="Line 20"/>
              <p:cNvSpPr>
                <a:spLocks noChangeShapeType="1"/>
              </p:cNvSpPr>
              <p:nvPr/>
            </p:nvSpPr>
            <p:spPr bwMode="auto">
              <a:xfrm>
                <a:off x="3168" y="2880"/>
                <a:ext cx="144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86090" name="Line 21"/>
              <p:cNvSpPr>
                <a:spLocks noChangeShapeType="1"/>
              </p:cNvSpPr>
              <p:nvPr/>
            </p:nvSpPr>
            <p:spPr bwMode="auto">
              <a:xfrm>
                <a:off x="3648" y="2640"/>
                <a:ext cx="0" cy="57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86091" name="Text Box 22"/>
              <p:cNvSpPr txBox="1">
                <a:spLocks noChangeArrowheads="1"/>
              </p:cNvSpPr>
              <p:nvPr/>
            </p:nvSpPr>
            <p:spPr bwMode="auto">
              <a:xfrm>
                <a:off x="2880" y="2832"/>
                <a:ext cx="480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003366"/>
                  </a:buClr>
                  <a:buSzPct val="80000"/>
                  <a:buFont typeface="Wingdings" panose="05000000000000000000" pitchFamily="2" charset="2"/>
                  <a:buChar char="l"/>
                  <a:defRPr sz="2800" b="1">
                    <a:solidFill>
                      <a:srgbClr val="00264C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SzPct val="80000"/>
                  <a:buFont typeface="Wingdings" panose="05000000000000000000" pitchFamily="2" charset="2"/>
                  <a:buChar char="Ø"/>
                  <a:defRPr sz="24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2"/>
                  </a:buClr>
                  <a:buSzPct val="70000"/>
                  <a:buFont typeface="Wingdings" panose="05000000000000000000" pitchFamily="2" charset="2"/>
                  <a:buChar char="±"/>
                  <a:defRPr sz="24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Wingdings" panose="05000000000000000000" pitchFamily="2" charset="2"/>
                  <a:buChar char="¯"/>
                  <a:defRPr sz="20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Wingdings" panose="05000000000000000000" pitchFamily="2" charset="2"/>
                  <a:buChar char="¯"/>
                  <a:defRPr sz="20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¯"/>
                  <a:defRPr sz="20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¯"/>
                  <a:defRPr sz="20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¯"/>
                  <a:defRPr sz="20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¯"/>
                  <a:defRPr sz="20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2400">
                    <a:solidFill>
                      <a:srgbClr val="FF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+A</a:t>
                </a:r>
              </a:p>
            </p:txBody>
          </p:sp>
          <p:sp>
            <p:nvSpPr>
              <p:cNvPr id="86092" name="Text Box 23"/>
              <p:cNvSpPr txBox="1">
                <a:spLocks noChangeArrowheads="1"/>
              </p:cNvSpPr>
              <p:nvPr/>
            </p:nvSpPr>
            <p:spPr bwMode="auto">
              <a:xfrm>
                <a:off x="3672" y="2915"/>
                <a:ext cx="233" cy="31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003366"/>
                  </a:buClr>
                  <a:buSzPct val="80000"/>
                  <a:buFont typeface="Wingdings" panose="05000000000000000000" pitchFamily="2" charset="2"/>
                  <a:buChar char="l"/>
                  <a:defRPr sz="2800" b="1">
                    <a:solidFill>
                      <a:srgbClr val="00264C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SzPct val="80000"/>
                  <a:buFont typeface="Wingdings" panose="05000000000000000000" pitchFamily="2" charset="2"/>
                  <a:buChar char="Ø"/>
                  <a:defRPr sz="24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2"/>
                  </a:buClr>
                  <a:buSzPct val="70000"/>
                  <a:buFont typeface="Wingdings" panose="05000000000000000000" pitchFamily="2" charset="2"/>
                  <a:buChar char="±"/>
                  <a:defRPr sz="24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Wingdings" panose="05000000000000000000" pitchFamily="2" charset="2"/>
                  <a:buChar char="¯"/>
                  <a:defRPr sz="20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Wingdings" panose="05000000000000000000" pitchFamily="2" charset="2"/>
                  <a:buChar char="¯"/>
                  <a:defRPr sz="20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¯"/>
                  <a:defRPr sz="20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¯"/>
                  <a:defRPr sz="20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¯"/>
                  <a:defRPr sz="20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¯"/>
                  <a:defRPr sz="20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24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A</a:t>
                </a:r>
              </a:p>
            </p:txBody>
          </p:sp>
        </p:grpSp>
        <p:grpSp>
          <p:nvGrpSpPr>
            <p:cNvPr id="665624" name="Group 24"/>
            <p:cNvGrpSpPr>
              <a:grpSpLocks/>
            </p:cNvGrpSpPr>
            <p:nvPr/>
          </p:nvGrpSpPr>
          <p:grpSpPr bwMode="auto">
            <a:xfrm>
              <a:off x="6488113" y="3561535"/>
              <a:ext cx="2590800" cy="1592263"/>
              <a:chOff x="4224" y="2256"/>
              <a:chExt cx="1632" cy="1003"/>
            </a:xfrm>
          </p:grpSpPr>
          <p:sp>
            <p:nvSpPr>
              <p:cNvPr id="86063" name="Rectangle 25"/>
              <p:cNvSpPr>
                <a:spLocks noChangeArrowheads="1"/>
              </p:cNvSpPr>
              <p:nvPr/>
            </p:nvSpPr>
            <p:spPr bwMode="auto">
              <a:xfrm>
                <a:off x="4224" y="2400"/>
                <a:ext cx="1008" cy="384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003366"/>
                  </a:buClr>
                  <a:buSzPct val="80000"/>
                  <a:buFont typeface="Wingdings" panose="05000000000000000000" pitchFamily="2" charset="2"/>
                  <a:buChar char="l"/>
                  <a:defRPr sz="2800" b="1">
                    <a:solidFill>
                      <a:srgbClr val="00264C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SzPct val="80000"/>
                  <a:buFont typeface="Wingdings" panose="05000000000000000000" pitchFamily="2" charset="2"/>
                  <a:buChar char="Ø"/>
                  <a:defRPr sz="24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2"/>
                  </a:buClr>
                  <a:buSzPct val="70000"/>
                  <a:buFont typeface="Wingdings" panose="05000000000000000000" pitchFamily="2" charset="2"/>
                  <a:buChar char="±"/>
                  <a:defRPr sz="24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Wingdings" panose="05000000000000000000" pitchFamily="2" charset="2"/>
                  <a:buChar char="¯"/>
                  <a:defRPr sz="20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Wingdings" panose="05000000000000000000" pitchFamily="2" charset="2"/>
                  <a:buChar char="¯"/>
                  <a:defRPr sz="20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¯"/>
                  <a:defRPr sz="20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¯"/>
                  <a:defRPr sz="20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¯"/>
                  <a:defRPr sz="20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¯"/>
                  <a:defRPr sz="20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algn="ctr">
                  <a:buFont typeface="Wingdings" panose="05000000000000000000" pitchFamily="2" charset="2"/>
                  <a:buNone/>
                </a:pPr>
                <a:endParaRPr lang="zh-CN" altLang="en-US" sz="1800">
                  <a:solidFill>
                    <a:schemeClr val="tx1"/>
                  </a:solidFill>
                  <a:ea typeface="宋体" panose="02010600030101010101" pitchFamily="2" charset="-122"/>
                </a:endParaRPr>
              </a:p>
            </p:txBody>
          </p:sp>
          <p:sp>
            <p:nvSpPr>
              <p:cNvPr id="86064" name="Line 26"/>
              <p:cNvSpPr>
                <a:spLocks noChangeShapeType="1"/>
              </p:cNvSpPr>
              <p:nvPr/>
            </p:nvSpPr>
            <p:spPr bwMode="auto">
              <a:xfrm>
                <a:off x="4224" y="2592"/>
                <a:ext cx="1008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86065" name="Line 27"/>
              <p:cNvSpPr>
                <a:spLocks noChangeShapeType="1"/>
              </p:cNvSpPr>
              <p:nvPr/>
            </p:nvSpPr>
            <p:spPr bwMode="auto">
              <a:xfrm>
                <a:off x="4625" y="2496"/>
                <a:ext cx="159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86066" name="Line 28"/>
              <p:cNvSpPr>
                <a:spLocks noChangeShapeType="1"/>
              </p:cNvSpPr>
              <p:nvPr/>
            </p:nvSpPr>
            <p:spPr bwMode="auto">
              <a:xfrm>
                <a:off x="4704" y="2431"/>
                <a:ext cx="0" cy="13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86067" name="Line 29"/>
              <p:cNvSpPr>
                <a:spLocks noChangeShapeType="1"/>
              </p:cNvSpPr>
              <p:nvPr/>
            </p:nvSpPr>
            <p:spPr bwMode="auto">
              <a:xfrm>
                <a:off x="4704" y="2592"/>
                <a:ext cx="0" cy="19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86068" name="Line 30"/>
              <p:cNvSpPr>
                <a:spLocks noChangeShapeType="1"/>
              </p:cNvSpPr>
              <p:nvPr/>
            </p:nvSpPr>
            <p:spPr bwMode="auto">
              <a:xfrm>
                <a:off x="4704" y="2256"/>
                <a:ext cx="0" cy="14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86069" name="Line 31"/>
              <p:cNvSpPr>
                <a:spLocks noChangeShapeType="1"/>
              </p:cNvSpPr>
              <p:nvPr/>
            </p:nvSpPr>
            <p:spPr bwMode="auto">
              <a:xfrm>
                <a:off x="4416" y="2256"/>
                <a:ext cx="288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86070" name="Line 32"/>
              <p:cNvSpPr>
                <a:spLocks noChangeShapeType="1"/>
              </p:cNvSpPr>
              <p:nvPr/>
            </p:nvSpPr>
            <p:spPr bwMode="auto">
              <a:xfrm>
                <a:off x="5040" y="2784"/>
                <a:ext cx="0" cy="9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86071" name="Line 33"/>
              <p:cNvSpPr>
                <a:spLocks noChangeShapeType="1"/>
              </p:cNvSpPr>
              <p:nvPr/>
            </p:nvSpPr>
            <p:spPr bwMode="auto">
              <a:xfrm>
                <a:off x="4512" y="2784"/>
                <a:ext cx="0" cy="19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86072" name="Line 34"/>
              <p:cNvSpPr>
                <a:spLocks noChangeShapeType="1"/>
              </p:cNvSpPr>
              <p:nvPr/>
            </p:nvSpPr>
            <p:spPr bwMode="auto">
              <a:xfrm>
                <a:off x="4512" y="2976"/>
                <a:ext cx="864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86073" name="Line 35"/>
              <p:cNvSpPr>
                <a:spLocks noChangeShapeType="1"/>
              </p:cNvSpPr>
              <p:nvPr/>
            </p:nvSpPr>
            <p:spPr bwMode="auto">
              <a:xfrm>
                <a:off x="5040" y="2880"/>
                <a:ext cx="336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86074" name="Line 36"/>
              <p:cNvSpPr>
                <a:spLocks noChangeShapeType="1"/>
              </p:cNvSpPr>
              <p:nvPr/>
            </p:nvSpPr>
            <p:spPr bwMode="auto">
              <a:xfrm>
                <a:off x="4800" y="2784"/>
                <a:ext cx="0" cy="43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86075" name="Line 37"/>
              <p:cNvSpPr>
                <a:spLocks noChangeShapeType="1"/>
              </p:cNvSpPr>
              <p:nvPr/>
            </p:nvSpPr>
            <p:spPr bwMode="auto">
              <a:xfrm>
                <a:off x="4320" y="2784"/>
                <a:ext cx="0" cy="43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86076" name="Text Box 38"/>
              <p:cNvSpPr txBox="1">
                <a:spLocks noChangeArrowheads="1"/>
              </p:cNvSpPr>
              <p:nvPr/>
            </p:nvSpPr>
            <p:spPr bwMode="auto">
              <a:xfrm>
                <a:off x="4800" y="2947"/>
                <a:ext cx="480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003366"/>
                  </a:buClr>
                  <a:buSzPct val="80000"/>
                  <a:buFont typeface="Wingdings" panose="05000000000000000000" pitchFamily="2" charset="2"/>
                  <a:buChar char="l"/>
                  <a:defRPr sz="2800" b="1">
                    <a:solidFill>
                      <a:srgbClr val="00264C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SzPct val="80000"/>
                  <a:buFont typeface="Wingdings" panose="05000000000000000000" pitchFamily="2" charset="2"/>
                  <a:buChar char="Ø"/>
                  <a:defRPr sz="24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2"/>
                  </a:buClr>
                  <a:buSzPct val="70000"/>
                  <a:buFont typeface="Wingdings" panose="05000000000000000000" pitchFamily="2" charset="2"/>
                  <a:buChar char="±"/>
                  <a:defRPr sz="24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Wingdings" panose="05000000000000000000" pitchFamily="2" charset="2"/>
                  <a:buChar char="¯"/>
                  <a:defRPr sz="20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Wingdings" panose="05000000000000000000" pitchFamily="2" charset="2"/>
                  <a:buChar char="¯"/>
                  <a:defRPr sz="20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¯"/>
                  <a:defRPr sz="20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¯"/>
                  <a:defRPr sz="20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¯"/>
                  <a:defRPr sz="20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¯"/>
                  <a:defRPr sz="20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24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B</a:t>
                </a:r>
              </a:p>
            </p:txBody>
          </p:sp>
          <p:sp>
            <p:nvSpPr>
              <p:cNvPr id="86077" name="Text Box 39"/>
              <p:cNvSpPr txBox="1">
                <a:spLocks noChangeArrowheads="1"/>
              </p:cNvSpPr>
              <p:nvPr/>
            </p:nvSpPr>
            <p:spPr bwMode="auto">
              <a:xfrm>
                <a:off x="4320" y="2971"/>
                <a:ext cx="480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003366"/>
                  </a:buClr>
                  <a:buSzPct val="80000"/>
                  <a:buFont typeface="Wingdings" panose="05000000000000000000" pitchFamily="2" charset="2"/>
                  <a:buChar char="l"/>
                  <a:defRPr sz="2800" b="1">
                    <a:solidFill>
                      <a:srgbClr val="00264C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SzPct val="80000"/>
                  <a:buFont typeface="Wingdings" panose="05000000000000000000" pitchFamily="2" charset="2"/>
                  <a:buChar char="Ø"/>
                  <a:defRPr sz="24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2"/>
                  </a:buClr>
                  <a:buSzPct val="70000"/>
                  <a:buFont typeface="Wingdings" panose="05000000000000000000" pitchFamily="2" charset="2"/>
                  <a:buChar char="±"/>
                  <a:defRPr sz="24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Wingdings" panose="05000000000000000000" pitchFamily="2" charset="2"/>
                  <a:buChar char="¯"/>
                  <a:defRPr sz="20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Wingdings" panose="05000000000000000000" pitchFamily="2" charset="2"/>
                  <a:buChar char="¯"/>
                  <a:defRPr sz="20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¯"/>
                  <a:defRPr sz="20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¯"/>
                  <a:defRPr sz="20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¯"/>
                  <a:defRPr sz="20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¯"/>
                  <a:defRPr sz="20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24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B</a:t>
                </a:r>
              </a:p>
            </p:txBody>
          </p:sp>
          <p:sp>
            <p:nvSpPr>
              <p:cNvPr id="86078" name="Text Box 40"/>
              <p:cNvSpPr txBox="1">
                <a:spLocks noChangeArrowheads="1"/>
              </p:cNvSpPr>
              <p:nvPr/>
            </p:nvSpPr>
            <p:spPr bwMode="auto">
              <a:xfrm>
                <a:off x="5376" y="2640"/>
                <a:ext cx="480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003366"/>
                  </a:buClr>
                  <a:buSzPct val="80000"/>
                  <a:buFont typeface="Wingdings" panose="05000000000000000000" pitchFamily="2" charset="2"/>
                  <a:buChar char="l"/>
                  <a:defRPr sz="2800" b="1">
                    <a:solidFill>
                      <a:srgbClr val="00264C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SzPct val="80000"/>
                  <a:buFont typeface="Wingdings" panose="05000000000000000000" pitchFamily="2" charset="2"/>
                  <a:buChar char="Ø"/>
                  <a:defRPr sz="24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2"/>
                  </a:buClr>
                  <a:buSzPct val="70000"/>
                  <a:buFont typeface="Wingdings" panose="05000000000000000000" pitchFamily="2" charset="2"/>
                  <a:buChar char="±"/>
                  <a:defRPr sz="24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Wingdings" panose="05000000000000000000" pitchFamily="2" charset="2"/>
                  <a:buChar char="¯"/>
                  <a:defRPr sz="20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Wingdings" panose="05000000000000000000" pitchFamily="2" charset="2"/>
                  <a:buChar char="¯"/>
                  <a:defRPr sz="20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¯"/>
                  <a:defRPr sz="20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¯"/>
                  <a:defRPr sz="20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¯"/>
                  <a:defRPr sz="20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¯"/>
                  <a:defRPr sz="20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2400">
                    <a:solidFill>
                      <a:srgbClr val="FF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+B</a:t>
                </a:r>
              </a:p>
            </p:txBody>
          </p:sp>
          <p:sp>
            <p:nvSpPr>
              <p:cNvPr id="86079" name="Text Box 41"/>
              <p:cNvSpPr txBox="1">
                <a:spLocks noChangeArrowheads="1"/>
              </p:cNvSpPr>
              <p:nvPr/>
            </p:nvSpPr>
            <p:spPr bwMode="auto">
              <a:xfrm>
                <a:off x="5376" y="2880"/>
                <a:ext cx="480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003366"/>
                  </a:buClr>
                  <a:buSzPct val="80000"/>
                  <a:buFont typeface="Wingdings" panose="05000000000000000000" pitchFamily="2" charset="2"/>
                  <a:buChar char="l"/>
                  <a:defRPr sz="2800" b="1">
                    <a:solidFill>
                      <a:srgbClr val="00264C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SzPct val="80000"/>
                  <a:buFont typeface="Wingdings" panose="05000000000000000000" pitchFamily="2" charset="2"/>
                  <a:buChar char="Ø"/>
                  <a:defRPr sz="24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2"/>
                  </a:buClr>
                  <a:buSzPct val="70000"/>
                  <a:buFont typeface="Wingdings" panose="05000000000000000000" pitchFamily="2" charset="2"/>
                  <a:buChar char="±"/>
                  <a:defRPr sz="24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Wingdings" panose="05000000000000000000" pitchFamily="2" charset="2"/>
                  <a:buChar char="¯"/>
                  <a:defRPr sz="20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Wingdings" panose="05000000000000000000" pitchFamily="2" charset="2"/>
                  <a:buChar char="¯"/>
                  <a:defRPr sz="20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¯"/>
                  <a:defRPr sz="20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¯"/>
                  <a:defRPr sz="20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¯"/>
                  <a:defRPr sz="20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¯"/>
                  <a:defRPr sz="20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2400">
                    <a:solidFill>
                      <a:srgbClr val="FF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+B</a:t>
                </a:r>
              </a:p>
            </p:txBody>
          </p:sp>
          <p:sp>
            <p:nvSpPr>
              <p:cNvPr id="86080" name="Line 42"/>
              <p:cNvSpPr>
                <a:spLocks noChangeShapeType="1"/>
              </p:cNvSpPr>
              <p:nvPr/>
            </p:nvSpPr>
            <p:spPr bwMode="auto">
              <a:xfrm>
                <a:off x="4368" y="3024"/>
                <a:ext cx="144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86081" name="Line 43"/>
              <p:cNvSpPr>
                <a:spLocks noChangeShapeType="1"/>
              </p:cNvSpPr>
              <p:nvPr/>
            </p:nvSpPr>
            <p:spPr bwMode="auto">
              <a:xfrm>
                <a:off x="5520" y="2928"/>
                <a:ext cx="144" cy="0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665644" name="Text Box 44"/>
            <p:cNvSpPr txBox="1">
              <a:spLocks noChangeArrowheads="1"/>
            </p:cNvSpPr>
            <p:nvPr/>
          </p:nvSpPr>
          <p:spPr bwMode="auto">
            <a:xfrm>
              <a:off x="8382000" y="2818584"/>
              <a:ext cx="76200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003366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rgbClr val="00264C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Ø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±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¯"/>
                <a:defRPr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¯"/>
                <a:defRPr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¯"/>
                <a:defRPr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¯"/>
                <a:defRPr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¯"/>
                <a:defRPr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¯"/>
                <a:defRPr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400" dirty="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+1</a:t>
              </a:r>
            </a:p>
          </p:txBody>
        </p:sp>
        <p:grpSp>
          <p:nvGrpSpPr>
            <p:cNvPr id="665645" name="Group 45"/>
            <p:cNvGrpSpPr>
              <a:grpSpLocks/>
            </p:cNvGrpSpPr>
            <p:nvPr/>
          </p:nvGrpSpPr>
          <p:grpSpPr bwMode="auto">
            <a:xfrm>
              <a:off x="5573713" y="5771334"/>
              <a:ext cx="1524000" cy="457200"/>
              <a:chOff x="3648" y="3648"/>
              <a:chExt cx="960" cy="288"/>
            </a:xfrm>
          </p:grpSpPr>
          <p:sp>
            <p:nvSpPr>
              <p:cNvPr id="86061" name="Line 46"/>
              <p:cNvSpPr>
                <a:spLocks noChangeShapeType="1"/>
              </p:cNvSpPr>
              <p:nvPr/>
            </p:nvSpPr>
            <p:spPr bwMode="auto">
              <a:xfrm>
                <a:off x="3648" y="3792"/>
                <a:ext cx="288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86062" name="Text Box 47"/>
              <p:cNvSpPr txBox="1">
                <a:spLocks noChangeArrowheads="1"/>
              </p:cNvSpPr>
              <p:nvPr/>
            </p:nvSpPr>
            <p:spPr bwMode="auto">
              <a:xfrm>
                <a:off x="3936" y="3648"/>
                <a:ext cx="672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003366"/>
                  </a:buClr>
                  <a:buSzPct val="80000"/>
                  <a:buFont typeface="Wingdings" panose="05000000000000000000" pitchFamily="2" charset="2"/>
                  <a:buChar char="l"/>
                  <a:defRPr sz="2800" b="1">
                    <a:solidFill>
                      <a:srgbClr val="00264C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SzPct val="80000"/>
                  <a:buFont typeface="Wingdings" panose="05000000000000000000" pitchFamily="2" charset="2"/>
                  <a:buChar char="Ø"/>
                  <a:defRPr sz="24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2"/>
                  </a:buClr>
                  <a:buSzPct val="70000"/>
                  <a:buFont typeface="Wingdings" panose="05000000000000000000" pitchFamily="2" charset="2"/>
                  <a:buChar char="±"/>
                  <a:defRPr sz="24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Wingdings" panose="05000000000000000000" pitchFamily="2" charset="2"/>
                  <a:buChar char="¯"/>
                  <a:defRPr sz="20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Wingdings" panose="05000000000000000000" pitchFamily="2" charset="2"/>
                  <a:buChar char="¯"/>
                  <a:defRPr sz="20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¯"/>
                  <a:defRPr sz="20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¯"/>
                  <a:defRPr sz="20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¯"/>
                  <a:defRPr sz="20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¯"/>
                  <a:defRPr sz="20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24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CP</a:t>
                </a:r>
                <a:r>
                  <a:rPr lang="en-US" altLang="zh-CN" sz="18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A</a:t>
                </a:r>
                <a:endParaRPr lang="en-US" altLang="zh-CN" sz="240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665648" name="Line 48"/>
            <p:cNvSpPr>
              <a:spLocks noChangeShapeType="1"/>
            </p:cNvSpPr>
            <p:nvPr/>
          </p:nvSpPr>
          <p:spPr bwMode="auto">
            <a:xfrm>
              <a:off x="4278313" y="1504134"/>
              <a:ext cx="213360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65649" name="Line 49"/>
            <p:cNvSpPr>
              <a:spLocks noChangeShapeType="1"/>
            </p:cNvSpPr>
            <p:nvPr/>
          </p:nvSpPr>
          <p:spPr bwMode="auto">
            <a:xfrm>
              <a:off x="4286701" y="5999934"/>
              <a:ext cx="753611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65650" name="Line 50"/>
            <p:cNvSpPr>
              <a:spLocks noChangeShapeType="1"/>
            </p:cNvSpPr>
            <p:nvPr/>
          </p:nvSpPr>
          <p:spPr bwMode="auto">
            <a:xfrm>
              <a:off x="4295091" y="1504134"/>
              <a:ext cx="0" cy="44958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665651" name="Group 51"/>
            <p:cNvGrpSpPr>
              <a:grpSpLocks/>
            </p:cNvGrpSpPr>
            <p:nvPr/>
          </p:nvGrpSpPr>
          <p:grpSpPr bwMode="auto">
            <a:xfrm>
              <a:off x="5802313" y="1504134"/>
              <a:ext cx="3352800" cy="1219200"/>
              <a:chOff x="3792" y="960"/>
              <a:chExt cx="2112" cy="768"/>
            </a:xfrm>
          </p:grpSpPr>
          <p:sp>
            <p:nvSpPr>
              <p:cNvPr id="86053" name="Rectangle 52"/>
              <p:cNvSpPr>
                <a:spLocks noChangeArrowheads="1"/>
              </p:cNvSpPr>
              <p:nvPr/>
            </p:nvSpPr>
            <p:spPr bwMode="auto">
              <a:xfrm>
                <a:off x="3792" y="1248"/>
                <a:ext cx="768" cy="240"/>
              </a:xfrm>
              <a:prstGeom prst="rect">
                <a:avLst/>
              </a:prstGeom>
              <a:solidFill>
                <a:srgbClr val="FFFF66"/>
              </a:solidFill>
              <a:ln w="381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003366"/>
                  </a:buClr>
                  <a:buSzPct val="80000"/>
                  <a:buFont typeface="Wingdings" panose="05000000000000000000" pitchFamily="2" charset="2"/>
                  <a:buChar char="l"/>
                  <a:defRPr sz="2800" b="1">
                    <a:solidFill>
                      <a:srgbClr val="00264C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SzPct val="80000"/>
                  <a:buFont typeface="Wingdings" panose="05000000000000000000" pitchFamily="2" charset="2"/>
                  <a:buChar char="Ø"/>
                  <a:defRPr sz="24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2"/>
                  </a:buClr>
                  <a:buSzPct val="70000"/>
                  <a:buFont typeface="Wingdings" panose="05000000000000000000" pitchFamily="2" charset="2"/>
                  <a:buChar char="±"/>
                  <a:defRPr sz="24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Wingdings" panose="05000000000000000000" pitchFamily="2" charset="2"/>
                  <a:buChar char="¯"/>
                  <a:defRPr sz="20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Wingdings" panose="05000000000000000000" pitchFamily="2" charset="2"/>
                  <a:buChar char="¯"/>
                  <a:defRPr sz="20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¯"/>
                  <a:defRPr sz="20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¯"/>
                  <a:defRPr sz="20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¯"/>
                  <a:defRPr sz="20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¯"/>
                  <a:defRPr sz="20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algn="ctr">
                  <a:buFont typeface="Wingdings" panose="05000000000000000000" pitchFamily="2" charset="2"/>
                  <a:buNone/>
                </a:pPr>
                <a:endParaRPr lang="zh-CN" altLang="en-US" sz="1800">
                  <a:solidFill>
                    <a:schemeClr val="tx1"/>
                  </a:solidFill>
                  <a:ea typeface="宋体" panose="02010600030101010101" pitchFamily="2" charset="-122"/>
                </a:endParaRPr>
              </a:p>
            </p:txBody>
          </p:sp>
          <p:sp>
            <p:nvSpPr>
              <p:cNvPr id="86054" name="Line 53"/>
              <p:cNvSpPr>
                <a:spLocks noChangeShapeType="1"/>
              </p:cNvSpPr>
              <p:nvPr/>
            </p:nvSpPr>
            <p:spPr bwMode="auto">
              <a:xfrm>
                <a:off x="4032" y="1488"/>
                <a:ext cx="0" cy="24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86055" name="Line 54"/>
              <p:cNvSpPr>
                <a:spLocks noChangeShapeType="1"/>
              </p:cNvSpPr>
              <p:nvPr/>
            </p:nvSpPr>
            <p:spPr bwMode="auto">
              <a:xfrm>
                <a:off x="4368" y="1488"/>
                <a:ext cx="0" cy="9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86056" name="Line 55"/>
              <p:cNvSpPr>
                <a:spLocks noChangeShapeType="1"/>
              </p:cNvSpPr>
              <p:nvPr/>
            </p:nvSpPr>
            <p:spPr bwMode="auto">
              <a:xfrm>
                <a:off x="4368" y="1584"/>
                <a:ext cx="864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86057" name="Line 56"/>
              <p:cNvSpPr>
                <a:spLocks noChangeShapeType="1"/>
              </p:cNvSpPr>
              <p:nvPr/>
            </p:nvSpPr>
            <p:spPr bwMode="auto">
              <a:xfrm>
                <a:off x="4176" y="960"/>
                <a:ext cx="0" cy="288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pSp>
            <p:nvGrpSpPr>
              <p:cNvPr id="86058" name="Group 57"/>
              <p:cNvGrpSpPr>
                <a:grpSpLocks/>
              </p:cNvGrpSpPr>
              <p:nvPr/>
            </p:nvGrpSpPr>
            <p:grpSpPr bwMode="auto">
              <a:xfrm>
                <a:off x="5136" y="1440"/>
                <a:ext cx="768" cy="288"/>
                <a:chOff x="5136" y="1440"/>
                <a:chExt cx="768" cy="288"/>
              </a:xfrm>
            </p:grpSpPr>
            <p:sp>
              <p:nvSpPr>
                <p:cNvPr id="86059" name="Text Box 58"/>
                <p:cNvSpPr txBox="1">
                  <a:spLocks noChangeArrowheads="1"/>
                </p:cNvSpPr>
                <p:nvPr/>
              </p:nvSpPr>
              <p:spPr bwMode="auto">
                <a:xfrm>
                  <a:off x="5136" y="1440"/>
                  <a:ext cx="768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rgbClr val="003366"/>
                    </a:buClr>
                    <a:buSzPct val="80000"/>
                    <a:buFont typeface="Wingdings" panose="05000000000000000000" pitchFamily="2" charset="2"/>
                    <a:buChar char="l"/>
                    <a:defRPr sz="2800" b="1">
                      <a:solidFill>
                        <a:srgbClr val="00264C"/>
                      </a:solidFill>
                      <a:latin typeface="黑体" panose="02010609060101010101" pitchFamily="49" charset="-122"/>
                      <a:ea typeface="黑体" panose="02010609060101010101" pitchFamily="49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1"/>
                    </a:buClr>
                    <a:buSzPct val="80000"/>
                    <a:buFont typeface="Wingdings" panose="05000000000000000000" pitchFamily="2" charset="2"/>
                    <a:buChar char="Ø"/>
                    <a:defRPr sz="2400" b="1">
                      <a:solidFill>
                        <a:schemeClr val="tx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tx2"/>
                    </a:buClr>
                    <a:buSzPct val="70000"/>
                    <a:buFont typeface="Wingdings" panose="05000000000000000000" pitchFamily="2" charset="2"/>
                    <a:buChar char="±"/>
                    <a:defRPr sz="2400" b="1">
                      <a:solidFill>
                        <a:schemeClr val="tx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Font typeface="Wingdings" panose="05000000000000000000" pitchFamily="2" charset="2"/>
                    <a:buChar char="¯"/>
                    <a:defRPr sz="2000" b="1">
                      <a:solidFill>
                        <a:schemeClr val="tx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Font typeface="Wingdings" panose="05000000000000000000" pitchFamily="2" charset="2"/>
                    <a:buChar char="¯"/>
                    <a:defRPr sz="2000" b="1">
                      <a:solidFill>
                        <a:schemeClr val="tx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¯"/>
                    <a:defRPr sz="2000" b="1">
                      <a:solidFill>
                        <a:schemeClr val="tx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¯"/>
                    <a:defRPr sz="2000" b="1">
                      <a:solidFill>
                        <a:schemeClr val="tx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¯"/>
                    <a:defRPr sz="2000" b="1">
                      <a:solidFill>
                        <a:schemeClr val="tx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¯"/>
                    <a:defRPr sz="2000" b="1">
                      <a:solidFill>
                        <a:schemeClr val="tx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  <a:buClrTx/>
                    <a:buSzTx/>
                    <a:buFontTx/>
                    <a:buNone/>
                  </a:pPr>
                  <a:r>
                    <a:rPr lang="zh-CN" altLang="en-US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 </a:t>
                  </a:r>
                  <a:r>
                    <a:rPr lang="zh-CN" altLang="en-US" sz="2400">
                      <a:solidFill>
                        <a:srgbClr val="FF0000"/>
                      </a:solidFill>
                    </a:rPr>
                    <a:t>∑ </a:t>
                  </a:r>
                  <a:r>
                    <a:rPr lang="zh-CN" altLang="en-US" sz="2400">
                      <a:solidFill>
                        <a:srgbClr val="FF0000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 </a:t>
                  </a:r>
                  <a:r>
                    <a:rPr lang="en-US" altLang="zh-CN" sz="2400">
                      <a:solidFill>
                        <a:srgbClr val="FF0000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A</a:t>
                  </a:r>
                </a:p>
              </p:txBody>
            </p:sp>
            <p:sp>
              <p:nvSpPr>
                <p:cNvPr id="86060" name="Line 59"/>
                <p:cNvSpPr>
                  <a:spLocks noChangeShapeType="1"/>
                </p:cNvSpPr>
                <p:nvPr/>
              </p:nvSpPr>
              <p:spPr bwMode="auto">
                <a:xfrm>
                  <a:off x="5424" y="1584"/>
                  <a:ext cx="144" cy="0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665677" name="Group 77"/>
            <p:cNvGrpSpPr>
              <a:grpSpLocks/>
            </p:cNvGrpSpPr>
            <p:nvPr/>
          </p:nvGrpSpPr>
          <p:grpSpPr bwMode="auto">
            <a:xfrm>
              <a:off x="5497513" y="2686822"/>
              <a:ext cx="1600200" cy="646113"/>
              <a:chOff x="3600" y="1705"/>
              <a:chExt cx="1008" cy="407"/>
            </a:xfrm>
          </p:grpSpPr>
          <p:sp>
            <p:nvSpPr>
              <p:cNvPr id="86044" name="Rectangle 78"/>
              <p:cNvSpPr>
                <a:spLocks noChangeArrowheads="1"/>
              </p:cNvSpPr>
              <p:nvPr/>
            </p:nvSpPr>
            <p:spPr bwMode="auto">
              <a:xfrm>
                <a:off x="3600" y="1728"/>
                <a:ext cx="1008" cy="384"/>
              </a:xfrm>
              <a:prstGeom prst="rect">
                <a:avLst/>
              </a:prstGeom>
              <a:solidFill>
                <a:srgbClr val="33CCCC"/>
              </a:solidFill>
              <a:ln w="381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003366"/>
                  </a:buClr>
                  <a:buSzPct val="80000"/>
                  <a:buFont typeface="Wingdings" panose="05000000000000000000" pitchFamily="2" charset="2"/>
                  <a:buChar char="l"/>
                  <a:defRPr sz="2800" b="1">
                    <a:solidFill>
                      <a:srgbClr val="00264C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SzPct val="80000"/>
                  <a:buFont typeface="Wingdings" panose="05000000000000000000" pitchFamily="2" charset="2"/>
                  <a:buChar char="Ø"/>
                  <a:defRPr sz="24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2"/>
                  </a:buClr>
                  <a:buSzPct val="70000"/>
                  <a:buFont typeface="Wingdings" panose="05000000000000000000" pitchFamily="2" charset="2"/>
                  <a:buChar char="±"/>
                  <a:defRPr sz="24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Wingdings" panose="05000000000000000000" pitchFamily="2" charset="2"/>
                  <a:buChar char="¯"/>
                  <a:defRPr sz="20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Wingdings" panose="05000000000000000000" pitchFamily="2" charset="2"/>
                  <a:buChar char="¯"/>
                  <a:defRPr sz="20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¯"/>
                  <a:defRPr sz="20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¯"/>
                  <a:defRPr sz="20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¯"/>
                  <a:defRPr sz="20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¯"/>
                  <a:defRPr sz="20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algn="ctr">
                  <a:buFont typeface="Wingdings" panose="05000000000000000000" pitchFamily="2" charset="2"/>
                  <a:buNone/>
                </a:pPr>
                <a:endParaRPr lang="zh-CN" altLang="en-US" sz="1800">
                  <a:solidFill>
                    <a:schemeClr val="tx1"/>
                  </a:solidFill>
                  <a:ea typeface="宋体" panose="02010600030101010101" pitchFamily="2" charset="-122"/>
                </a:endParaRPr>
              </a:p>
            </p:txBody>
          </p:sp>
          <p:sp>
            <p:nvSpPr>
              <p:cNvPr id="86045" name="Text Box 79"/>
              <p:cNvSpPr txBox="1">
                <a:spLocks noChangeArrowheads="1"/>
              </p:cNvSpPr>
              <p:nvPr/>
            </p:nvSpPr>
            <p:spPr bwMode="auto">
              <a:xfrm>
                <a:off x="3885" y="1705"/>
                <a:ext cx="337" cy="36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33CCCC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003366"/>
                  </a:buClr>
                  <a:buSzPct val="80000"/>
                  <a:buFont typeface="Wingdings" panose="05000000000000000000" pitchFamily="2" charset="2"/>
                  <a:buChar char="l"/>
                  <a:defRPr sz="2800" b="1">
                    <a:solidFill>
                      <a:srgbClr val="00264C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SzPct val="80000"/>
                  <a:buFont typeface="Wingdings" panose="05000000000000000000" pitchFamily="2" charset="2"/>
                  <a:buChar char="Ø"/>
                  <a:defRPr sz="24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2"/>
                  </a:buClr>
                  <a:buSzPct val="70000"/>
                  <a:buFont typeface="Wingdings" panose="05000000000000000000" pitchFamily="2" charset="2"/>
                  <a:buChar char="±"/>
                  <a:defRPr sz="24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Wingdings" panose="05000000000000000000" pitchFamily="2" charset="2"/>
                  <a:buChar char="¯"/>
                  <a:defRPr sz="20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Wingdings" panose="05000000000000000000" pitchFamily="2" charset="2"/>
                  <a:buChar char="¯"/>
                  <a:defRPr sz="20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¯"/>
                  <a:defRPr sz="20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¯"/>
                  <a:defRPr sz="20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¯"/>
                  <a:defRPr sz="20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¯"/>
                  <a:defRPr sz="20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zh-CN" altLang="en-US" sz="3200" dirty="0">
                    <a:solidFill>
                      <a:schemeClr val="tx1"/>
                    </a:solidFill>
                  </a:rPr>
                  <a:t>∑</a:t>
                </a:r>
              </a:p>
            </p:txBody>
          </p:sp>
        </p:grpSp>
      </p:grpSp>
      <p:sp>
        <p:nvSpPr>
          <p:cNvPr id="82" name="圆角矩形标注 81"/>
          <p:cNvSpPr/>
          <p:nvPr/>
        </p:nvSpPr>
        <p:spPr bwMode="auto">
          <a:xfrm>
            <a:off x="6858751" y="1117819"/>
            <a:ext cx="2074655" cy="836129"/>
          </a:xfrm>
          <a:prstGeom prst="wedgeRoundRectCallout">
            <a:avLst>
              <a:gd name="adj1" fmla="val -38827"/>
              <a:gd name="adj2" fmla="val 122594"/>
              <a:gd name="adj3" fmla="val 16667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r>
              <a:rPr kumimoji="0" lang="zh-CN" altLang="en-US" sz="14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ea typeface="宋体" panose="02010600030101010101" pitchFamily="2" charset="-122"/>
              </a:rPr>
              <a:t>对于运算器，感觉不到符号位的存在。</a:t>
            </a:r>
            <a:endParaRPr kumimoji="0" lang="en-US" altLang="zh-CN" sz="1400" b="1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ea typeface="宋体" panose="02010600030101010101" pitchFamily="2" charset="-122"/>
            </a:endParaRPr>
          </a:p>
          <a:p>
            <a:r>
              <a:rPr kumimoji="0" lang="zh-CN" altLang="en-US" sz="14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ea typeface="宋体" panose="02010600030101010101" pitchFamily="2" charset="-122"/>
              </a:rPr>
              <a:t>不区分数值位与符号位</a:t>
            </a:r>
          </a:p>
        </p:txBody>
      </p:sp>
    </p:spTree>
    <p:extLst>
      <p:ext uri="{BB962C8B-B14F-4D97-AF65-F5344CB8AC3E}">
        <p14:creationId xmlns:p14="http://schemas.microsoft.com/office/powerpoint/2010/main" val="50420544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441754" y="1031847"/>
            <a:ext cx="8260491" cy="2534313"/>
          </a:xfrm>
          <a:noFill/>
        </p:spPr>
        <p:txBody>
          <a:bodyPr anchor="t" anchorCtr="0"/>
          <a:lstStyle/>
          <a:p>
            <a:pPr algn="l">
              <a:lnSpc>
                <a:spcPct val="95000"/>
              </a:lnSpc>
            </a:pPr>
            <a:r>
              <a:rPr lang="en-US" altLang="zh-CN" sz="1600" dirty="0">
                <a:solidFill>
                  <a:srgbClr val="000000"/>
                </a:solidFill>
                <a:latin typeface="+mn-lt"/>
                <a:ea typeface="+mn-ea"/>
              </a:rPr>
              <a:t>#include &lt;</a:t>
            </a:r>
            <a:r>
              <a:rPr lang="en-US" altLang="zh-CN" sz="1600" dirty="0" err="1">
                <a:solidFill>
                  <a:srgbClr val="000000"/>
                </a:solidFill>
                <a:latin typeface="+mn-lt"/>
                <a:ea typeface="+mn-ea"/>
              </a:rPr>
              <a:t>stdio.h</a:t>
            </a:r>
            <a:r>
              <a:rPr lang="en-US" altLang="zh-CN" sz="1600" dirty="0">
                <a:solidFill>
                  <a:srgbClr val="000000"/>
                </a:solidFill>
                <a:latin typeface="+mn-lt"/>
                <a:ea typeface="+mn-ea"/>
              </a:rPr>
              <a:t>&gt;</a:t>
            </a:r>
            <a:br>
              <a:rPr lang="en-US" altLang="zh-CN" sz="1600" dirty="0">
                <a:solidFill>
                  <a:srgbClr val="000000"/>
                </a:solidFill>
                <a:latin typeface="+mn-lt"/>
                <a:ea typeface="+mn-ea"/>
              </a:rPr>
            </a:br>
            <a:r>
              <a:rPr lang="en-US" altLang="zh-CN" sz="1600" dirty="0" err="1">
                <a:solidFill>
                  <a:srgbClr val="000000"/>
                </a:solidFill>
                <a:latin typeface="+mn-lt"/>
                <a:ea typeface="+mn-ea"/>
              </a:rPr>
              <a:t>int</a:t>
            </a:r>
            <a:r>
              <a:rPr lang="en-US" altLang="zh-CN" sz="1600" dirty="0">
                <a:solidFill>
                  <a:srgbClr val="000000"/>
                </a:solidFill>
                <a:latin typeface="+mn-lt"/>
                <a:ea typeface="+mn-ea"/>
              </a:rPr>
              <a:t>  main</a:t>
            </a:r>
            <a:r>
              <a:rPr lang="zh-CN" altLang="en-US" sz="1600" dirty="0">
                <a:solidFill>
                  <a:srgbClr val="000000"/>
                </a:solidFill>
                <a:latin typeface="+mn-lt"/>
                <a:ea typeface="+mn-ea"/>
              </a:rPr>
              <a:t>（）</a:t>
            </a:r>
            <a:br>
              <a:rPr lang="zh-CN" altLang="en-US" sz="1600" dirty="0">
                <a:solidFill>
                  <a:srgbClr val="000000"/>
                </a:solidFill>
                <a:latin typeface="+mn-lt"/>
                <a:ea typeface="+mn-ea"/>
              </a:rPr>
            </a:br>
            <a:r>
              <a:rPr lang="zh-CN" altLang="en-US" sz="1600" dirty="0">
                <a:solidFill>
                  <a:srgbClr val="080808"/>
                </a:solidFill>
                <a:latin typeface="+mn-lt"/>
                <a:ea typeface="+mn-ea"/>
              </a:rPr>
              <a:t> </a:t>
            </a:r>
            <a:r>
              <a:rPr lang="en-US" altLang="zh-CN" sz="1600" dirty="0">
                <a:solidFill>
                  <a:srgbClr val="080808"/>
                </a:solidFill>
                <a:latin typeface="+mn-lt"/>
                <a:ea typeface="+mn-ea"/>
              </a:rPr>
              <a:t>{</a:t>
            </a:r>
            <a:br>
              <a:rPr lang="en-US" altLang="zh-CN" sz="1600" dirty="0">
                <a:solidFill>
                  <a:srgbClr val="080808"/>
                </a:solidFill>
                <a:latin typeface="+mn-lt"/>
                <a:ea typeface="+mn-ea"/>
              </a:rPr>
            </a:br>
            <a:r>
              <a:rPr lang="en-US" altLang="zh-CN" sz="1600" dirty="0">
                <a:solidFill>
                  <a:srgbClr val="080808"/>
                </a:solidFill>
                <a:latin typeface="+mn-lt"/>
                <a:ea typeface="+mn-ea"/>
              </a:rPr>
              <a:t>       </a:t>
            </a:r>
            <a:r>
              <a:rPr lang="en-US" altLang="zh-CN" sz="1600" dirty="0">
                <a:solidFill>
                  <a:srgbClr val="C00000"/>
                </a:solidFill>
                <a:latin typeface="+mn-lt"/>
                <a:ea typeface="+mn-ea"/>
              </a:rPr>
              <a:t>int </a:t>
            </a:r>
            <a:r>
              <a:rPr lang="en-US" altLang="zh-CN" sz="1600" dirty="0" err="1">
                <a:solidFill>
                  <a:srgbClr val="080808"/>
                </a:solidFill>
                <a:latin typeface="+mn-lt"/>
                <a:ea typeface="+mn-ea"/>
              </a:rPr>
              <a:t>a,b,c,d</a:t>
            </a:r>
            <a:r>
              <a:rPr lang="en-US" altLang="zh-CN" sz="1600" dirty="0">
                <a:solidFill>
                  <a:srgbClr val="080808"/>
                </a:solidFill>
                <a:latin typeface="+mn-lt"/>
                <a:ea typeface="+mn-ea"/>
              </a:rPr>
              <a:t>;         </a:t>
            </a:r>
            <a:r>
              <a:rPr lang="en-US" altLang="zh-CN" sz="1600" dirty="0">
                <a:solidFill>
                  <a:srgbClr val="000000"/>
                </a:solidFill>
                <a:latin typeface="+mn-lt"/>
                <a:ea typeface="+mn-ea"/>
              </a:rPr>
              <a:t>/*</a:t>
            </a:r>
            <a:r>
              <a:rPr lang="zh-CN" altLang="en-US" sz="1600" dirty="0">
                <a:solidFill>
                  <a:srgbClr val="000000"/>
                </a:solidFill>
                <a:latin typeface="+mn-lt"/>
                <a:ea typeface="+mn-ea"/>
              </a:rPr>
              <a:t>指定ａ、ｂ、ｃ、ｄ为整型变量*</a:t>
            </a:r>
            <a:r>
              <a:rPr lang="en-US" altLang="zh-CN" sz="1600" dirty="0">
                <a:solidFill>
                  <a:srgbClr val="000000"/>
                </a:solidFill>
                <a:latin typeface="+mn-lt"/>
                <a:ea typeface="+mn-ea"/>
              </a:rPr>
              <a:t>/</a:t>
            </a:r>
            <a:r>
              <a:rPr lang="zh-CN" altLang="en-US" sz="1600" dirty="0">
                <a:solidFill>
                  <a:srgbClr val="080808"/>
                </a:solidFill>
                <a:latin typeface="+mn-lt"/>
                <a:ea typeface="+mn-ea"/>
              </a:rPr>
              <a:t/>
            </a:r>
            <a:br>
              <a:rPr lang="zh-CN" altLang="en-US" sz="1600" dirty="0">
                <a:solidFill>
                  <a:srgbClr val="080808"/>
                </a:solidFill>
                <a:latin typeface="+mn-lt"/>
                <a:ea typeface="+mn-ea"/>
              </a:rPr>
            </a:br>
            <a:r>
              <a:rPr lang="zh-CN" altLang="en-US" sz="1600" dirty="0">
                <a:solidFill>
                  <a:srgbClr val="080808"/>
                </a:solidFill>
                <a:latin typeface="+mn-lt"/>
                <a:ea typeface="+mn-ea"/>
              </a:rPr>
              <a:t>       </a:t>
            </a:r>
            <a:r>
              <a:rPr lang="en-US" altLang="zh-CN" sz="1600" dirty="0">
                <a:solidFill>
                  <a:srgbClr val="C00000"/>
                </a:solidFill>
                <a:latin typeface="+mn-lt"/>
                <a:ea typeface="+mn-ea"/>
              </a:rPr>
              <a:t>unsigned</a:t>
            </a:r>
            <a:r>
              <a:rPr lang="en-US" altLang="zh-CN" sz="1600" dirty="0">
                <a:solidFill>
                  <a:srgbClr val="080808"/>
                </a:solidFill>
                <a:latin typeface="+mn-lt"/>
                <a:ea typeface="+mn-ea"/>
              </a:rPr>
              <a:t> </a:t>
            </a:r>
            <a:r>
              <a:rPr lang="zh-CN" altLang="en-US" sz="1600" dirty="0">
                <a:solidFill>
                  <a:srgbClr val="080808"/>
                </a:solidFill>
                <a:latin typeface="+mn-lt"/>
                <a:ea typeface="+mn-ea"/>
              </a:rPr>
              <a:t>ｕ；   </a:t>
            </a:r>
            <a:r>
              <a:rPr lang="en-US" altLang="zh-CN" sz="1600" dirty="0">
                <a:solidFill>
                  <a:srgbClr val="080808"/>
                </a:solidFill>
                <a:latin typeface="+mn-lt"/>
                <a:ea typeface="+mn-ea"/>
              </a:rPr>
              <a:t>/</a:t>
            </a:r>
            <a:r>
              <a:rPr lang="zh-CN" altLang="en-US" sz="1600" dirty="0">
                <a:solidFill>
                  <a:srgbClr val="080808"/>
                </a:solidFill>
                <a:latin typeface="+mn-lt"/>
                <a:ea typeface="+mn-ea"/>
              </a:rPr>
              <a:t>*指定ｕ为无符号整型变量*</a:t>
            </a:r>
            <a:r>
              <a:rPr lang="en-US" altLang="zh-CN" sz="1600" dirty="0">
                <a:solidFill>
                  <a:srgbClr val="080808"/>
                </a:solidFill>
                <a:latin typeface="+mn-lt"/>
                <a:ea typeface="+mn-ea"/>
              </a:rPr>
              <a:t>/</a:t>
            </a:r>
            <a:r>
              <a:rPr lang="zh-CN" altLang="en-US" sz="1600" dirty="0">
                <a:solidFill>
                  <a:srgbClr val="080808"/>
                </a:solidFill>
                <a:latin typeface="+mn-lt"/>
                <a:ea typeface="+mn-ea"/>
              </a:rPr>
              <a:t/>
            </a:r>
            <a:br>
              <a:rPr lang="zh-CN" altLang="en-US" sz="1600" dirty="0">
                <a:solidFill>
                  <a:srgbClr val="080808"/>
                </a:solidFill>
                <a:latin typeface="+mn-lt"/>
                <a:ea typeface="+mn-ea"/>
              </a:rPr>
            </a:br>
            <a:r>
              <a:rPr lang="zh-CN" altLang="en-US" sz="1600" dirty="0">
                <a:solidFill>
                  <a:srgbClr val="080808"/>
                </a:solidFill>
                <a:latin typeface="+mn-lt"/>
                <a:ea typeface="+mn-ea"/>
              </a:rPr>
              <a:t>       </a:t>
            </a:r>
            <a:r>
              <a:rPr lang="en-US" altLang="zh-CN" sz="1600" dirty="0">
                <a:solidFill>
                  <a:srgbClr val="000000"/>
                </a:solidFill>
                <a:latin typeface="+mn-lt"/>
                <a:ea typeface="+mn-ea"/>
              </a:rPr>
              <a:t>a=12; b= -24; u=10</a:t>
            </a:r>
            <a:r>
              <a:rPr lang="zh-CN" altLang="en-US" sz="1600" dirty="0">
                <a:solidFill>
                  <a:srgbClr val="000000"/>
                </a:solidFill>
                <a:latin typeface="+mn-lt"/>
                <a:ea typeface="+mn-ea"/>
              </a:rPr>
              <a:t>；</a:t>
            </a:r>
            <a:br>
              <a:rPr lang="zh-CN" altLang="en-US" sz="1600" dirty="0">
                <a:solidFill>
                  <a:srgbClr val="000000"/>
                </a:solidFill>
                <a:latin typeface="+mn-lt"/>
                <a:ea typeface="+mn-ea"/>
              </a:rPr>
            </a:br>
            <a:r>
              <a:rPr lang="zh-CN" altLang="en-US" sz="1600" dirty="0">
                <a:solidFill>
                  <a:srgbClr val="000000"/>
                </a:solidFill>
                <a:latin typeface="+mn-lt"/>
                <a:ea typeface="+mn-ea"/>
              </a:rPr>
              <a:t>       </a:t>
            </a:r>
            <a:r>
              <a:rPr lang="en-US" altLang="zh-CN" sz="1600" dirty="0">
                <a:solidFill>
                  <a:srgbClr val="000000"/>
                </a:solidFill>
                <a:latin typeface="+mn-lt"/>
                <a:ea typeface="+mn-ea"/>
              </a:rPr>
              <a:t>c=</a:t>
            </a:r>
            <a:r>
              <a:rPr lang="en-US" altLang="zh-CN" sz="1600" dirty="0" err="1">
                <a:solidFill>
                  <a:srgbClr val="000000"/>
                </a:solidFill>
                <a:latin typeface="+mn-lt"/>
                <a:ea typeface="+mn-ea"/>
              </a:rPr>
              <a:t>a+b</a:t>
            </a:r>
            <a:r>
              <a:rPr lang="en-US" altLang="zh-CN" sz="1600" dirty="0">
                <a:solidFill>
                  <a:srgbClr val="000000"/>
                </a:solidFill>
                <a:latin typeface="+mn-lt"/>
                <a:ea typeface="+mn-ea"/>
              </a:rPr>
              <a:t>; </a:t>
            </a:r>
            <a:br>
              <a:rPr lang="en-US" altLang="zh-CN" sz="1600" dirty="0">
                <a:solidFill>
                  <a:srgbClr val="000000"/>
                </a:solidFill>
                <a:latin typeface="+mn-lt"/>
                <a:ea typeface="+mn-ea"/>
              </a:rPr>
            </a:br>
            <a:r>
              <a:rPr lang="en-US" altLang="zh-CN" sz="1600" dirty="0">
                <a:solidFill>
                  <a:srgbClr val="000000"/>
                </a:solidFill>
                <a:latin typeface="+mn-lt"/>
                <a:ea typeface="+mn-ea"/>
              </a:rPr>
              <a:t>       d=</a:t>
            </a:r>
            <a:r>
              <a:rPr lang="en-US" altLang="zh-CN" sz="1600" dirty="0" err="1">
                <a:solidFill>
                  <a:srgbClr val="000000"/>
                </a:solidFill>
                <a:latin typeface="+mn-lt"/>
                <a:ea typeface="+mn-ea"/>
              </a:rPr>
              <a:t>a+u</a:t>
            </a:r>
            <a:r>
              <a:rPr lang="en-US" altLang="zh-CN" sz="1600" dirty="0">
                <a:solidFill>
                  <a:srgbClr val="000000"/>
                </a:solidFill>
                <a:latin typeface="+mn-lt"/>
                <a:ea typeface="+mn-ea"/>
              </a:rPr>
              <a:t>;</a:t>
            </a:r>
            <a:r>
              <a:rPr lang="zh-CN" altLang="en-US" sz="1600" dirty="0">
                <a:solidFill>
                  <a:srgbClr val="000000"/>
                </a:solidFill>
                <a:latin typeface="+mn-lt"/>
                <a:ea typeface="+mn-ea"/>
              </a:rPr>
              <a:t>  </a:t>
            </a:r>
            <a:r>
              <a:rPr lang="en-US" altLang="zh-CN" sz="1600" dirty="0">
                <a:solidFill>
                  <a:srgbClr val="000000"/>
                </a:solidFill>
                <a:latin typeface="+mn-lt"/>
                <a:ea typeface="+mn-ea"/>
              </a:rPr>
              <a:t/>
            </a:r>
            <a:br>
              <a:rPr lang="en-US" altLang="zh-CN" sz="1600" dirty="0">
                <a:solidFill>
                  <a:srgbClr val="000000"/>
                </a:solidFill>
                <a:latin typeface="+mn-lt"/>
                <a:ea typeface="+mn-ea"/>
              </a:rPr>
            </a:br>
            <a:r>
              <a:rPr lang="en-US" altLang="zh-CN" sz="1600" dirty="0">
                <a:solidFill>
                  <a:srgbClr val="000000"/>
                </a:solidFill>
                <a:latin typeface="+mn-lt"/>
                <a:ea typeface="+mn-ea"/>
              </a:rPr>
              <a:t>    </a:t>
            </a:r>
            <a:r>
              <a:rPr lang="zh-CN" altLang="en-US" sz="1600" dirty="0">
                <a:solidFill>
                  <a:srgbClr val="000000"/>
                </a:solidFill>
                <a:latin typeface="+mn-lt"/>
                <a:ea typeface="+mn-ea"/>
              </a:rPr>
              <a:t>   </a:t>
            </a:r>
            <a:r>
              <a:rPr lang="en-US" altLang="zh-CN" sz="1600" dirty="0" err="1">
                <a:solidFill>
                  <a:srgbClr val="000000"/>
                </a:solidFill>
                <a:latin typeface="+mn-lt"/>
                <a:ea typeface="+mn-ea"/>
              </a:rPr>
              <a:t>printf</a:t>
            </a:r>
            <a:r>
              <a:rPr lang="zh-CN" altLang="en-US" sz="1600" dirty="0" smtClean="0">
                <a:solidFill>
                  <a:srgbClr val="000000"/>
                </a:solidFill>
                <a:latin typeface="+mn-lt"/>
                <a:ea typeface="+mn-ea"/>
              </a:rPr>
              <a:t>（</a:t>
            </a:r>
            <a:r>
              <a:rPr lang="en-US" altLang="zh-CN" sz="1600" dirty="0" smtClean="0">
                <a:solidFill>
                  <a:srgbClr val="000000"/>
                </a:solidFill>
                <a:latin typeface="+mn-lt"/>
                <a:ea typeface="+mn-ea"/>
              </a:rPr>
              <a:t>"</a:t>
            </a:r>
            <a:r>
              <a:rPr lang="en-US" altLang="zh-CN" sz="1600" dirty="0" err="1" smtClean="0">
                <a:solidFill>
                  <a:srgbClr val="000000"/>
                </a:solidFill>
                <a:latin typeface="+mn-lt"/>
                <a:ea typeface="+mn-ea"/>
              </a:rPr>
              <a:t>a+b</a:t>
            </a:r>
            <a:r>
              <a:rPr lang="en-US" altLang="zh-CN" sz="1600" dirty="0">
                <a:solidFill>
                  <a:srgbClr val="000000"/>
                </a:solidFill>
                <a:latin typeface="+mn-lt"/>
                <a:ea typeface="+mn-ea"/>
              </a:rPr>
              <a:t>=%d, </a:t>
            </a:r>
            <a:r>
              <a:rPr lang="en-US" altLang="zh-CN" sz="1600" dirty="0" err="1">
                <a:solidFill>
                  <a:srgbClr val="000000"/>
                </a:solidFill>
                <a:latin typeface="+mn-lt"/>
                <a:ea typeface="+mn-ea"/>
              </a:rPr>
              <a:t>a+u</a:t>
            </a:r>
            <a:r>
              <a:rPr lang="en-US" altLang="zh-CN" sz="1600" dirty="0">
                <a:solidFill>
                  <a:srgbClr val="000000"/>
                </a:solidFill>
                <a:latin typeface="+mn-lt"/>
                <a:ea typeface="+mn-ea"/>
              </a:rPr>
              <a:t>=%</a:t>
            </a:r>
            <a:r>
              <a:rPr lang="en-US" altLang="zh-CN" sz="1600" dirty="0" smtClean="0">
                <a:solidFill>
                  <a:srgbClr val="000000"/>
                </a:solidFill>
                <a:latin typeface="+mn-lt"/>
                <a:ea typeface="+mn-ea"/>
              </a:rPr>
              <a:t>d\n", </a:t>
            </a:r>
            <a:r>
              <a:rPr lang="en-US" altLang="zh-CN" sz="1600" dirty="0" err="1">
                <a:solidFill>
                  <a:srgbClr val="000000"/>
                </a:solidFill>
                <a:latin typeface="+mn-lt"/>
                <a:ea typeface="+mn-ea"/>
              </a:rPr>
              <a:t>c,d</a:t>
            </a:r>
            <a:r>
              <a:rPr lang="en-US" altLang="zh-CN" sz="1600" dirty="0">
                <a:solidFill>
                  <a:srgbClr val="000000"/>
                </a:solidFill>
                <a:latin typeface="+mn-lt"/>
                <a:ea typeface="+mn-ea"/>
              </a:rPr>
              <a:t>);</a:t>
            </a:r>
            <a:br>
              <a:rPr lang="en-US" altLang="zh-CN" sz="1600" dirty="0">
                <a:solidFill>
                  <a:srgbClr val="000000"/>
                </a:solidFill>
                <a:latin typeface="+mn-lt"/>
                <a:ea typeface="+mn-ea"/>
              </a:rPr>
            </a:br>
            <a:r>
              <a:rPr lang="en-US" altLang="zh-CN" sz="1600" dirty="0">
                <a:solidFill>
                  <a:srgbClr val="000000"/>
                </a:solidFill>
                <a:latin typeface="+mn-lt"/>
                <a:ea typeface="+mn-ea"/>
              </a:rPr>
              <a:t>       return 0;</a:t>
            </a:r>
            <a:r>
              <a:rPr lang="zh-CN" altLang="en-US" sz="1600" dirty="0">
                <a:solidFill>
                  <a:srgbClr val="080808"/>
                </a:solidFill>
                <a:latin typeface="+mn-lt"/>
                <a:ea typeface="+mn-ea"/>
              </a:rPr>
              <a:t/>
            </a:r>
            <a:br>
              <a:rPr lang="zh-CN" altLang="en-US" sz="1600" dirty="0">
                <a:solidFill>
                  <a:srgbClr val="080808"/>
                </a:solidFill>
                <a:latin typeface="+mn-lt"/>
                <a:ea typeface="+mn-ea"/>
              </a:rPr>
            </a:br>
            <a:r>
              <a:rPr lang="zh-CN" altLang="en-US" sz="1600" dirty="0">
                <a:solidFill>
                  <a:srgbClr val="080808"/>
                </a:solidFill>
                <a:latin typeface="+mn-lt"/>
                <a:ea typeface="+mn-ea"/>
              </a:rPr>
              <a:t> ｝</a:t>
            </a:r>
          </a:p>
        </p:txBody>
      </p:sp>
      <p:sp>
        <p:nvSpPr>
          <p:cNvPr id="36868" name="Rectangle 4"/>
          <p:cNvSpPr>
            <a:spLocks noChangeArrowheads="1"/>
          </p:cNvSpPr>
          <p:nvPr/>
        </p:nvSpPr>
        <p:spPr bwMode="auto">
          <a:xfrm>
            <a:off x="5325049" y="1154861"/>
            <a:ext cx="3460913" cy="429242"/>
          </a:xfrm>
          <a:prstGeom prst="rect">
            <a:avLst/>
          </a:prstGeom>
          <a:noFill/>
          <a:ln w="9525">
            <a:solidFill>
              <a:srgbClr val="FF0066"/>
            </a:solidFill>
            <a:miter lim="800000"/>
            <a:headEnd/>
            <a:tailEnd/>
          </a:ln>
          <a:effectLst/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lnSpc>
                <a:spcPct val="120000"/>
              </a:lnSpc>
              <a:spcBef>
                <a:spcPct val="5000"/>
              </a:spcBef>
              <a:buFontTx/>
              <a:buNone/>
            </a:pPr>
            <a:r>
              <a:rPr lang="zh-CN" altLang="en-US" sz="1800" b="1" dirty="0">
                <a:solidFill>
                  <a:srgbClr val="0000CC"/>
                </a:solidFill>
                <a:latin typeface="+mn-lt"/>
                <a:ea typeface="+mn-ea"/>
              </a:rPr>
              <a:t>运行结果： </a:t>
            </a:r>
            <a:r>
              <a:rPr lang="en-US" altLang="zh-CN" sz="1800" b="1" dirty="0" err="1">
                <a:solidFill>
                  <a:srgbClr val="0000CC"/>
                </a:solidFill>
                <a:latin typeface="+mn-lt"/>
                <a:ea typeface="+mn-ea"/>
              </a:rPr>
              <a:t>a+b</a:t>
            </a:r>
            <a:r>
              <a:rPr lang="en-US" altLang="zh-CN" sz="1800" b="1" dirty="0">
                <a:solidFill>
                  <a:srgbClr val="0000CC"/>
                </a:solidFill>
                <a:latin typeface="+mn-lt"/>
                <a:ea typeface="+mn-ea"/>
              </a:rPr>
              <a:t>= -12,  </a:t>
            </a:r>
            <a:r>
              <a:rPr lang="en-US" altLang="zh-CN" sz="1800" b="1" dirty="0" err="1">
                <a:solidFill>
                  <a:srgbClr val="0000CC"/>
                </a:solidFill>
                <a:latin typeface="+mn-lt"/>
                <a:ea typeface="+mn-ea"/>
              </a:rPr>
              <a:t>a+u</a:t>
            </a:r>
            <a:r>
              <a:rPr lang="en-US" altLang="zh-CN" sz="1800" b="1" dirty="0">
                <a:solidFill>
                  <a:srgbClr val="0000CC"/>
                </a:solidFill>
                <a:latin typeface="+mn-lt"/>
                <a:ea typeface="+mn-ea"/>
              </a:rPr>
              <a:t>=22</a:t>
            </a:r>
            <a:endParaRPr lang="zh-CN" altLang="en-US" b="1" dirty="0">
              <a:solidFill>
                <a:srgbClr val="0000CC"/>
              </a:solidFill>
              <a:latin typeface="+mn-lt"/>
              <a:ea typeface="+mn-ea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95416" y="324296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2800" dirty="0">
                <a:solidFill>
                  <a:srgbClr val="1A93C8"/>
                </a:solidFill>
                <a:latin typeface="+mj-lt"/>
                <a:ea typeface="+mj-ea"/>
                <a:cs typeface="+mj-cs"/>
              </a:rPr>
              <a:t>整型变量的定义与使用</a:t>
            </a:r>
          </a:p>
        </p:txBody>
      </p:sp>
      <p:sp>
        <p:nvSpPr>
          <p:cNvPr id="3" name="圆角矩形标注 2"/>
          <p:cNvSpPr/>
          <p:nvPr/>
        </p:nvSpPr>
        <p:spPr bwMode="auto">
          <a:xfrm>
            <a:off x="4488384" y="2285989"/>
            <a:ext cx="4510424" cy="1124723"/>
          </a:xfrm>
          <a:prstGeom prst="wedgeRoundRectCallout">
            <a:avLst>
              <a:gd name="adj1" fmla="val -62484"/>
              <a:gd name="adj2" fmla="val 25867"/>
              <a:gd name="adj3" fmla="val 16667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r>
              <a:rPr kumimoji="0" lang="zh-CN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ea typeface="宋体" panose="02010600030101010101" pitchFamily="2" charset="-122"/>
              </a:rPr>
              <a:t>思考：</a:t>
            </a:r>
            <a:r>
              <a:rPr lang="en-US" altLang="zh-CN" sz="1600" dirty="0">
                <a:solidFill>
                  <a:srgbClr val="000000"/>
                </a:solidFill>
                <a:ea typeface="宋体" panose="02010600030101010101" pitchFamily="2" charset="-122"/>
              </a:rPr>
              <a:t>d=</a:t>
            </a:r>
            <a:r>
              <a:rPr lang="en-US" altLang="zh-CN" sz="1600" dirty="0" err="1">
                <a:solidFill>
                  <a:srgbClr val="000000"/>
                </a:solidFill>
                <a:ea typeface="宋体" panose="02010600030101010101" pitchFamily="2" charset="-122"/>
              </a:rPr>
              <a:t>a+u</a:t>
            </a:r>
            <a:r>
              <a:rPr lang="en-US" altLang="zh-CN" sz="1600" dirty="0">
                <a:solidFill>
                  <a:srgbClr val="000000"/>
                </a:solidFill>
                <a:ea typeface="宋体" panose="02010600030101010101" pitchFamily="2" charset="-122"/>
              </a:rPr>
              <a:t>; </a:t>
            </a:r>
            <a:endParaRPr kumimoji="0" lang="en-US" altLang="zh-CN" sz="16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lang="en-US" altLang="zh-CN" sz="1600" dirty="0" smtClean="0">
                <a:solidFill>
                  <a:srgbClr val="000000"/>
                </a:solidFill>
                <a:ea typeface="宋体" panose="02010600030101010101" pitchFamily="2" charset="-122"/>
              </a:rPr>
              <a:t>1</a:t>
            </a:r>
            <a:r>
              <a:rPr lang="zh-CN" altLang="en-US" sz="1600" dirty="0" smtClean="0">
                <a:solidFill>
                  <a:srgbClr val="000000"/>
                </a:solidFill>
                <a:ea typeface="宋体" panose="02010600030101010101" pitchFamily="2" charset="-122"/>
              </a:rPr>
              <a:t>、</a:t>
            </a:r>
            <a:r>
              <a:rPr lang="en-US" altLang="zh-CN" sz="1600" dirty="0" smtClean="0">
                <a:solidFill>
                  <a:srgbClr val="000000"/>
                </a:solidFill>
                <a:ea typeface="宋体" panose="02010600030101010101" pitchFamily="2" charset="-122"/>
              </a:rPr>
              <a:t>a</a:t>
            </a:r>
            <a:r>
              <a:rPr lang="zh-CN" altLang="en-US" sz="1600" dirty="0" smtClean="0">
                <a:solidFill>
                  <a:srgbClr val="000000"/>
                </a:solidFill>
                <a:ea typeface="宋体" panose="02010600030101010101" pitchFamily="2" charset="-122"/>
              </a:rPr>
              <a:t>与</a:t>
            </a:r>
            <a:r>
              <a:rPr lang="en-US" altLang="zh-CN" sz="1600" dirty="0" smtClean="0">
                <a:solidFill>
                  <a:srgbClr val="000000"/>
                </a:solidFill>
                <a:ea typeface="宋体" panose="02010600030101010101" pitchFamily="2" charset="-122"/>
              </a:rPr>
              <a:t>u</a:t>
            </a:r>
            <a:r>
              <a:rPr lang="zh-CN" altLang="en-US" sz="1600" dirty="0" smtClean="0">
                <a:solidFill>
                  <a:srgbClr val="000000"/>
                </a:solidFill>
                <a:ea typeface="宋体" panose="02010600030101010101" pitchFamily="2" charset="-122"/>
              </a:rPr>
              <a:t>的补码相加，和赋给变量</a:t>
            </a:r>
            <a:r>
              <a:rPr lang="en-US" altLang="zh-CN" sz="1600" dirty="0" smtClean="0">
                <a:solidFill>
                  <a:srgbClr val="000000"/>
                </a:solidFill>
                <a:ea typeface="宋体" panose="02010600030101010101" pitchFamily="2" charset="-122"/>
              </a:rPr>
              <a:t>d</a:t>
            </a:r>
          </a:p>
          <a:p>
            <a:r>
              <a:rPr kumimoji="0" lang="en-US" altLang="zh-CN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ea typeface="宋体" panose="02010600030101010101" pitchFamily="2" charset="-122"/>
              </a:rPr>
              <a:t>2</a:t>
            </a:r>
            <a:r>
              <a:rPr kumimoji="0" lang="zh-CN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ea typeface="宋体" panose="02010600030101010101" pitchFamily="2" charset="-122"/>
              </a:rPr>
              <a:t>、</a:t>
            </a:r>
            <a:r>
              <a:rPr kumimoji="0" lang="en-US" altLang="zh-CN" sz="16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ea typeface="宋体" panose="02010600030101010101" pitchFamily="2" charset="-122"/>
              </a:rPr>
              <a:t>a+u</a:t>
            </a:r>
            <a:r>
              <a:rPr kumimoji="0" lang="zh-CN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ea typeface="宋体" panose="02010600030101010101" pitchFamily="2" charset="-122"/>
              </a:rPr>
              <a:t>的和是补码形式，由于</a:t>
            </a:r>
            <a:r>
              <a:rPr kumimoji="0" lang="en-US" altLang="zh-CN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ea typeface="宋体" panose="02010600030101010101" pitchFamily="2" charset="-122"/>
              </a:rPr>
              <a:t>d</a:t>
            </a:r>
            <a:r>
              <a:rPr kumimoji="0" lang="zh-CN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ea typeface="宋体" panose="02010600030101010101" pitchFamily="2" charset="-122"/>
              </a:rPr>
              <a:t>是有符号数，则按照有</a:t>
            </a:r>
            <a:r>
              <a:rPr lang="zh-CN" altLang="en-US" sz="1600" dirty="0">
                <a:solidFill>
                  <a:srgbClr val="000000"/>
                </a:solidFill>
                <a:ea typeface="宋体" panose="02010600030101010101" pitchFamily="2" charset="-122"/>
              </a:rPr>
              <a:t>符号解释和的</a:t>
            </a:r>
            <a:r>
              <a:rPr lang="zh-CN" altLang="en-US" sz="1600" dirty="0" smtClean="0">
                <a:solidFill>
                  <a:srgbClr val="000000"/>
                </a:solidFill>
                <a:ea typeface="宋体" panose="02010600030101010101" pitchFamily="2" charset="-122"/>
              </a:rPr>
              <a:t>补码形式</a:t>
            </a: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ea typeface="宋体" panose="02010600030101010101" pitchFamily="2" charset="-122"/>
            </a:endParaRP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A221753B-02CF-4445-A516-E1EE3DC7F9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194" y="3715410"/>
            <a:ext cx="8336486" cy="2210270"/>
          </a:xfrm>
          <a:prstGeom prst="rect">
            <a:avLst/>
          </a:prstGeom>
          <a:solidFill>
            <a:schemeClr val="bg1"/>
          </a:solidFill>
          <a:ln w="9525">
            <a:solidFill>
              <a:srgbClr val="000099"/>
            </a:solidFill>
            <a:miter lim="800000"/>
            <a:headEnd/>
            <a:tailEnd/>
          </a:ln>
          <a:effectLst>
            <a:outerShdw dist="107763" dir="18900000" algn="ctr" rotWithShape="0">
              <a:schemeClr val="bg2"/>
            </a:outerShdw>
          </a:effec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lnSpc>
                <a:spcPct val="120000"/>
              </a:lnSpc>
              <a:spcBef>
                <a:spcPct val="5000"/>
              </a:spcBef>
            </a:pPr>
            <a:r>
              <a:rPr lang="zh-CN" altLang="en-US" sz="1600" dirty="0">
                <a:solidFill>
                  <a:srgbClr val="000000"/>
                </a:solidFill>
                <a:latin typeface="+mn-ea"/>
              </a:rPr>
              <a:t>因为补码加减运算中，</a:t>
            </a:r>
            <a:r>
              <a:rPr lang="zh-CN" altLang="en-US" sz="1600" b="1" dirty="0">
                <a:solidFill>
                  <a:srgbClr val="0303DF"/>
                </a:solidFill>
                <a:latin typeface="+mn-ea"/>
              </a:rPr>
              <a:t>符号位与数值位一起参与运算</a:t>
            </a:r>
            <a:r>
              <a:rPr lang="zh-CN" altLang="en-US" sz="1600" dirty="0">
                <a:solidFill>
                  <a:srgbClr val="000000"/>
                </a:solidFill>
                <a:latin typeface="+mn-ea"/>
              </a:rPr>
              <a:t>（符号位被当做数值位参与运算）</a:t>
            </a:r>
            <a:endParaRPr lang="en-US" altLang="zh-CN" sz="1600" b="1" dirty="0" smtClean="0">
              <a:solidFill>
                <a:srgbClr val="FF0000"/>
              </a:solidFill>
              <a:latin typeface="+mn-ea"/>
              <a:ea typeface="+mn-ea"/>
            </a:endParaRPr>
          </a:p>
          <a:p>
            <a:pPr>
              <a:lnSpc>
                <a:spcPct val="120000"/>
              </a:lnSpc>
              <a:spcBef>
                <a:spcPct val="5000"/>
              </a:spcBef>
            </a:pPr>
            <a:r>
              <a:rPr lang="zh-CN" altLang="en-US" sz="1600" b="1" dirty="0" smtClean="0">
                <a:solidFill>
                  <a:srgbClr val="FF0000"/>
                </a:solidFill>
                <a:latin typeface="+mn-ea"/>
                <a:ea typeface="+mn-ea"/>
              </a:rPr>
              <a:t>因此，硬件</a:t>
            </a:r>
            <a:r>
              <a:rPr lang="zh-CN" altLang="en-US" sz="1600" b="1" dirty="0">
                <a:solidFill>
                  <a:srgbClr val="FF0000"/>
                </a:solidFill>
                <a:latin typeface="+mn-ea"/>
                <a:ea typeface="+mn-ea"/>
              </a:rPr>
              <a:t>（运算器）在运算时，没有符号位的概念</a:t>
            </a:r>
            <a:r>
              <a:rPr lang="zh-CN" altLang="en-US" sz="1600" dirty="0">
                <a:solidFill>
                  <a:srgbClr val="000000"/>
                </a:solidFill>
                <a:latin typeface="+mn-ea"/>
                <a:ea typeface="+mn-ea"/>
              </a:rPr>
              <a:t>；</a:t>
            </a:r>
            <a:r>
              <a:rPr lang="zh-CN" altLang="en-US" sz="1600" dirty="0">
                <a:solidFill>
                  <a:srgbClr val="0000CC"/>
                </a:solidFill>
                <a:latin typeface="+mn-ea"/>
                <a:ea typeface="+mn-ea"/>
              </a:rPr>
              <a:t>只是将两串二进制序列做加法运算</a:t>
            </a:r>
            <a:r>
              <a:rPr lang="zh-CN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；</a:t>
            </a:r>
            <a:r>
              <a:rPr lang="zh-CN" altLang="en-US" sz="1600" b="1" u="sng" dirty="0" smtClean="0">
                <a:solidFill>
                  <a:srgbClr val="7030A0"/>
                </a:solidFill>
                <a:latin typeface="+mn-ea"/>
                <a:ea typeface="+mn-ea"/>
              </a:rPr>
              <a:t>做</a:t>
            </a:r>
            <a:r>
              <a:rPr lang="zh-CN" altLang="en-US" sz="1600" b="1" u="sng" dirty="0">
                <a:solidFill>
                  <a:srgbClr val="7030A0"/>
                </a:solidFill>
                <a:latin typeface="+mn-ea"/>
                <a:ea typeface="+mn-ea"/>
              </a:rPr>
              <a:t>减法时，将加数变反送加法器，且最低进位为</a:t>
            </a:r>
            <a:r>
              <a:rPr lang="en-US" altLang="zh-CN" sz="1600" b="1" u="sng" dirty="0">
                <a:solidFill>
                  <a:srgbClr val="7030A0"/>
                </a:solidFill>
                <a:latin typeface="+mn-ea"/>
                <a:ea typeface="+mn-ea"/>
              </a:rPr>
              <a:t>1</a:t>
            </a:r>
            <a:r>
              <a:rPr lang="zh-CN" altLang="en-US" sz="1600" dirty="0">
                <a:solidFill>
                  <a:srgbClr val="000000"/>
                </a:solidFill>
                <a:latin typeface="+mn-ea"/>
                <a:ea typeface="+mn-ea"/>
              </a:rPr>
              <a:t>；</a:t>
            </a:r>
            <a:endParaRPr lang="en-US" altLang="zh-CN" sz="1600" dirty="0">
              <a:solidFill>
                <a:srgbClr val="000000"/>
              </a:solidFill>
              <a:latin typeface="+mn-ea"/>
              <a:ea typeface="+mn-ea"/>
            </a:endParaRPr>
          </a:p>
          <a:p>
            <a:pPr lvl="1">
              <a:lnSpc>
                <a:spcPct val="120000"/>
              </a:lnSpc>
              <a:spcBef>
                <a:spcPct val="5000"/>
              </a:spcBef>
              <a:buFont typeface="Wingdings" panose="05000000000000000000" pitchFamily="2" charset="2"/>
              <a:buChar char="ü"/>
            </a:pPr>
            <a:r>
              <a:rPr lang="en-US" altLang="zh-CN" sz="1400" b="1" dirty="0">
                <a:solidFill>
                  <a:srgbClr val="006600"/>
                </a:solidFill>
              </a:rPr>
              <a:t>[x-y]</a:t>
            </a:r>
            <a:r>
              <a:rPr lang="zh-CN" altLang="en-US" sz="1400" b="1" baseline="-25000" dirty="0">
                <a:solidFill>
                  <a:srgbClr val="006600"/>
                </a:solidFill>
              </a:rPr>
              <a:t>补</a:t>
            </a:r>
            <a:r>
              <a:rPr lang="en-US" altLang="zh-CN" sz="1400" b="1" dirty="0">
                <a:solidFill>
                  <a:srgbClr val="006600"/>
                </a:solidFill>
              </a:rPr>
              <a:t>=[x]</a:t>
            </a:r>
            <a:r>
              <a:rPr lang="zh-CN" altLang="en-US" sz="1400" b="1" baseline="-25000" dirty="0">
                <a:solidFill>
                  <a:srgbClr val="006600"/>
                </a:solidFill>
              </a:rPr>
              <a:t>补</a:t>
            </a:r>
            <a:r>
              <a:rPr lang="en-US" altLang="zh-CN" sz="1400" b="1" dirty="0">
                <a:solidFill>
                  <a:srgbClr val="006600"/>
                </a:solidFill>
              </a:rPr>
              <a:t>+[-y]</a:t>
            </a:r>
            <a:r>
              <a:rPr lang="zh-CN" altLang="en-US" sz="1400" b="1" baseline="-25000" dirty="0">
                <a:solidFill>
                  <a:srgbClr val="006600"/>
                </a:solidFill>
              </a:rPr>
              <a:t>补</a:t>
            </a:r>
            <a:r>
              <a:rPr lang="en-US" altLang="zh-CN" sz="1400" b="1" dirty="0">
                <a:solidFill>
                  <a:srgbClr val="006600"/>
                </a:solidFill>
              </a:rPr>
              <a:t> =[x]</a:t>
            </a:r>
            <a:r>
              <a:rPr lang="zh-CN" altLang="en-US" sz="1400" b="1" baseline="-25000" dirty="0">
                <a:solidFill>
                  <a:srgbClr val="006600"/>
                </a:solidFill>
              </a:rPr>
              <a:t>补</a:t>
            </a:r>
            <a:r>
              <a:rPr lang="en-US" altLang="zh-CN" sz="1400" b="1" dirty="0">
                <a:solidFill>
                  <a:srgbClr val="006600"/>
                </a:solidFill>
              </a:rPr>
              <a:t>+</a:t>
            </a:r>
            <a:r>
              <a:rPr lang="zh-CN" altLang="en-US" sz="1400" b="1" dirty="0">
                <a:solidFill>
                  <a:srgbClr val="006600"/>
                </a:solidFill>
              </a:rPr>
              <a:t>将</a:t>
            </a:r>
            <a:r>
              <a:rPr lang="en-US" altLang="zh-CN" sz="1400" b="1" dirty="0">
                <a:solidFill>
                  <a:srgbClr val="006600"/>
                </a:solidFill>
              </a:rPr>
              <a:t>[y]</a:t>
            </a:r>
            <a:r>
              <a:rPr lang="zh-CN" altLang="en-US" sz="1400" b="1" baseline="-25000" dirty="0" smtClean="0">
                <a:solidFill>
                  <a:srgbClr val="006600"/>
                </a:solidFill>
              </a:rPr>
              <a:t>补</a:t>
            </a:r>
            <a:r>
              <a:rPr lang="zh-CN" altLang="en-US" sz="1400" b="1" dirty="0" smtClean="0">
                <a:solidFill>
                  <a:srgbClr val="006600"/>
                </a:solidFill>
              </a:rPr>
              <a:t>连同符号位每位变</a:t>
            </a:r>
            <a:r>
              <a:rPr lang="zh-CN" altLang="en-US" sz="1400" b="1" dirty="0">
                <a:solidFill>
                  <a:srgbClr val="006600"/>
                </a:solidFill>
              </a:rPr>
              <a:t>反</a:t>
            </a:r>
            <a:r>
              <a:rPr lang="en-US" altLang="zh-CN" sz="1400" b="1" dirty="0">
                <a:solidFill>
                  <a:srgbClr val="006600"/>
                </a:solidFill>
              </a:rPr>
              <a:t>+</a:t>
            </a:r>
            <a:r>
              <a:rPr lang="zh-CN" altLang="en-US" sz="1400" b="1" dirty="0">
                <a:solidFill>
                  <a:srgbClr val="006600"/>
                </a:solidFill>
              </a:rPr>
              <a:t>末位</a:t>
            </a:r>
            <a:r>
              <a:rPr lang="en-US" altLang="zh-CN" sz="1400" b="1" dirty="0">
                <a:solidFill>
                  <a:srgbClr val="006600"/>
                </a:solidFill>
              </a:rPr>
              <a:t>1</a:t>
            </a:r>
          </a:p>
          <a:p>
            <a:pPr>
              <a:lnSpc>
                <a:spcPct val="120000"/>
              </a:lnSpc>
              <a:spcBef>
                <a:spcPct val="5000"/>
              </a:spcBef>
            </a:pPr>
            <a:r>
              <a:rPr lang="zh-CN" altLang="en-US" sz="1600" b="1" dirty="0" smtClean="0">
                <a:solidFill>
                  <a:srgbClr val="000000"/>
                </a:solidFill>
                <a:latin typeface="+mn-ea"/>
                <a:ea typeface="+mn-ea"/>
              </a:rPr>
              <a:t>运算结果是什么？取决于对机器数的解析</a:t>
            </a:r>
            <a:endParaRPr lang="en-US" altLang="zh-CN" sz="1600" b="1" dirty="0">
              <a:solidFill>
                <a:srgbClr val="000000"/>
              </a:solidFill>
              <a:latin typeface="+mn-ea"/>
              <a:ea typeface="+mn-ea"/>
            </a:endParaRPr>
          </a:p>
          <a:p>
            <a:pPr lvl="1">
              <a:lnSpc>
                <a:spcPct val="120000"/>
              </a:lnSpc>
              <a:spcBef>
                <a:spcPct val="5000"/>
              </a:spcBef>
            </a:pPr>
            <a:r>
              <a:rPr lang="zh-CN" altLang="en-US" sz="1400" b="1" dirty="0">
                <a:solidFill>
                  <a:srgbClr val="000000"/>
                </a:solidFill>
                <a:latin typeface="+mn-ea"/>
              </a:rPr>
              <a:t>如果将结果视为</a:t>
            </a:r>
            <a:r>
              <a:rPr lang="zh-CN" altLang="en-US" sz="1400" b="1" dirty="0">
                <a:solidFill>
                  <a:srgbClr val="0303DF"/>
                </a:solidFill>
                <a:latin typeface="+mn-ea"/>
              </a:rPr>
              <a:t>有符号数</a:t>
            </a:r>
            <a:r>
              <a:rPr lang="zh-CN" altLang="en-US" sz="1400" b="1" dirty="0">
                <a:solidFill>
                  <a:srgbClr val="000000"/>
                </a:solidFill>
                <a:latin typeface="+mn-ea"/>
              </a:rPr>
              <a:t>，则最高位视为</a:t>
            </a:r>
            <a:r>
              <a:rPr lang="zh-CN" altLang="en-US" sz="1400" b="1" dirty="0">
                <a:solidFill>
                  <a:srgbClr val="FF0000"/>
                </a:solidFill>
                <a:latin typeface="+mn-ea"/>
              </a:rPr>
              <a:t>符号位</a:t>
            </a:r>
            <a:r>
              <a:rPr lang="zh-CN" altLang="en-US" sz="1400" b="1" dirty="0" smtClean="0">
                <a:solidFill>
                  <a:srgbClr val="000000"/>
                </a:solidFill>
                <a:latin typeface="+mn-ea"/>
              </a:rPr>
              <a:t>；</a:t>
            </a:r>
            <a:endParaRPr lang="en-US" altLang="zh-CN" sz="1400" b="1" dirty="0" smtClean="0">
              <a:solidFill>
                <a:srgbClr val="000000"/>
              </a:solidFill>
              <a:latin typeface="+mn-ea"/>
            </a:endParaRPr>
          </a:p>
          <a:p>
            <a:pPr lvl="1">
              <a:lnSpc>
                <a:spcPct val="120000"/>
              </a:lnSpc>
              <a:spcBef>
                <a:spcPct val="5000"/>
              </a:spcBef>
            </a:pPr>
            <a:r>
              <a:rPr lang="zh-CN" altLang="en-US" sz="1400" b="1" dirty="0" smtClean="0">
                <a:solidFill>
                  <a:srgbClr val="000000"/>
                </a:solidFill>
                <a:latin typeface="+mn-ea"/>
              </a:rPr>
              <a:t>如果</a:t>
            </a:r>
            <a:r>
              <a:rPr lang="zh-CN" altLang="en-US" sz="1400" b="1" dirty="0">
                <a:solidFill>
                  <a:srgbClr val="000000"/>
                </a:solidFill>
                <a:latin typeface="+mn-ea"/>
              </a:rPr>
              <a:t>将结果视为</a:t>
            </a:r>
            <a:r>
              <a:rPr lang="zh-CN" altLang="en-US" sz="1400" b="1" dirty="0">
                <a:solidFill>
                  <a:srgbClr val="0303DF"/>
                </a:solidFill>
                <a:latin typeface="+mn-ea"/>
              </a:rPr>
              <a:t>无符号数</a:t>
            </a:r>
            <a:r>
              <a:rPr lang="zh-CN" altLang="en-US" sz="1400" b="1" dirty="0">
                <a:solidFill>
                  <a:srgbClr val="000000"/>
                </a:solidFill>
                <a:latin typeface="+mn-ea"/>
              </a:rPr>
              <a:t>，最高位视为</a:t>
            </a:r>
            <a:r>
              <a:rPr lang="zh-CN" altLang="en-US" sz="1400" b="1" dirty="0">
                <a:solidFill>
                  <a:srgbClr val="FF0000"/>
                </a:solidFill>
                <a:latin typeface="+mn-ea"/>
              </a:rPr>
              <a:t>数值位</a:t>
            </a:r>
            <a:r>
              <a:rPr lang="zh-CN" altLang="en-US" sz="1400" b="1" dirty="0">
                <a:solidFill>
                  <a:srgbClr val="000000"/>
                </a:solidFill>
                <a:latin typeface="+mn-ea"/>
              </a:rPr>
              <a:t>。</a:t>
            </a:r>
            <a:endParaRPr lang="en-US" altLang="zh-CN" sz="1400" b="1" dirty="0">
              <a:solidFill>
                <a:srgbClr val="000000"/>
              </a:solidFill>
              <a:latin typeface="+mn-ea"/>
            </a:endParaRPr>
          </a:p>
          <a:p>
            <a:pPr>
              <a:lnSpc>
                <a:spcPct val="120000"/>
              </a:lnSpc>
              <a:spcBef>
                <a:spcPct val="5000"/>
              </a:spcBef>
            </a:pPr>
            <a:endParaRPr lang="en-US" altLang="zh-CN" sz="1600" dirty="0">
              <a:solidFill>
                <a:srgbClr val="000000"/>
              </a:solidFill>
              <a:latin typeface="+mn-ea"/>
            </a:endParaRPr>
          </a:p>
          <a:p>
            <a:pPr>
              <a:lnSpc>
                <a:spcPct val="120000"/>
              </a:lnSpc>
              <a:spcBef>
                <a:spcPct val="5000"/>
              </a:spcBef>
            </a:pPr>
            <a:endParaRPr lang="en-US" altLang="zh-CN" sz="1600" dirty="0">
              <a:solidFill>
                <a:srgbClr val="00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62720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68" grpId="0" animBg="1"/>
      <p:bldP spid="3" grpId="0" animBg="1"/>
      <p:bldP spid="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6866" name="Rectangle 2"/>
              <p:cNvSpPr>
                <a:spLocks noGrp="1" noChangeArrowheads="1"/>
              </p:cNvSpPr>
              <p:nvPr>
                <p:ph type="title"/>
              </p:nvPr>
            </p:nvSpPr>
            <p:spPr>
              <a:xfrm>
                <a:off x="441754" y="1031846"/>
                <a:ext cx="8482790" cy="2949949"/>
              </a:xfrm>
              <a:noFill/>
            </p:spPr>
            <p:txBody>
              <a:bodyPr anchor="t" anchorCtr="0"/>
              <a:lstStyle/>
              <a:p>
                <a:pPr>
                  <a:lnSpc>
                    <a:spcPct val="95000"/>
                  </a:lnSpc>
                </a:pPr>
                <a:r>
                  <a:rPr lang="en-US" altLang="zh-CN" sz="1600" dirty="0" smtClean="0">
                    <a:solidFill>
                      <a:srgbClr val="000000"/>
                    </a:solidFill>
                    <a:latin typeface="+mn-lt"/>
                  </a:rPr>
                  <a:t>#include &lt;</a:t>
                </a:r>
                <a:r>
                  <a:rPr lang="en-US" altLang="zh-CN" sz="1600" dirty="0" err="1">
                    <a:solidFill>
                      <a:srgbClr val="000000"/>
                    </a:solidFill>
                    <a:latin typeface="+mn-lt"/>
                  </a:rPr>
                  <a:t>stdio.h</a:t>
                </a:r>
                <a:r>
                  <a:rPr lang="en-US" altLang="zh-CN" sz="1600" dirty="0">
                    <a:solidFill>
                      <a:srgbClr val="000000"/>
                    </a:solidFill>
                    <a:latin typeface="+mn-lt"/>
                  </a:rPr>
                  <a:t>&gt;</a:t>
                </a:r>
                <a:br>
                  <a:rPr lang="en-US" altLang="zh-CN" sz="1600" dirty="0">
                    <a:solidFill>
                      <a:srgbClr val="000000"/>
                    </a:solidFill>
                    <a:latin typeface="+mn-lt"/>
                  </a:rPr>
                </a:br>
                <a:r>
                  <a:rPr lang="en-US" altLang="zh-CN" sz="1600" dirty="0">
                    <a:solidFill>
                      <a:srgbClr val="000000"/>
                    </a:solidFill>
                    <a:latin typeface="+mn-lt"/>
                  </a:rPr>
                  <a:t>#include &lt;</a:t>
                </a:r>
                <a:r>
                  <a:rPr lang="en-US" altLang="zh-CN" sz="1600" dirty="0" err="1">
                    <a:solidFill>
                      <a:srgbClr val="000000"/>
                    </a:solidFill>
                    <a:latin typeface="+mn-lt"/>
                  </a:rPr>
                  <a:t>math.h</a:t>
                </a:r>
                <a:r>
                  <a:rPr lang="en-US" altLang="zh-CN" sz="1600" dirty="0">
                    <a:solidFill>
                      <a:srgbClr val="000000"/>
                    </a:solidFill>
                    <a:latin typeface="+mn-lt"/>
                  </a:rPr>
                  <a:t>&gt;</a:t>
                </a:r>
                <a:br>
                  <a:rPr lang="en-US" altLang="zh-CN" sz="1600" dirty="0">
                    <a:solidFill>
                      <a:srgbClr val="000000"/>
                    </a:solidFill>
                    <a:latin typeface="+mn-lt"/>
                  </a:rPr>
                </a:br>
                <a:r>
                  <a:rPr lang="en-US" altLang="zh-CN" sz="1600" dirty="0">
                    <a:solidFill>
                      <a:srgbClr val="000000"/>
                    </a:solidFill>
                    <a:latin typeface="+mn-lt"/>
                  </a:rPr>
                  <a:t>int  main</a:t>
                </a:r>
                <a:r>
                  <a:rPr lang="zh-CN" altLang="en-US" sz="1600" dirty="0">
                    <a:solidFill>
                      <a:srgbClr val="000000"/>
                    </a:solidFill>
                    <a:latin typeface="+mn-lt"/>
                  </a:rPr>
                  <a:t>（）</a:t>
                </a:r>
                <a:br>
                  <a:rPr lang="zh-CN" altLang="en-US" sz="1600" dirty="0">
                    <a:solidFill>
                      <a:srgbClr val="000000"/>
                    </a:solidFill>
                    <a:latin typeface="+mn-lt"/>
                  </a:rPr>
                </a:br>
                <a:r>
                  <a:rPr lang="zh-CN" altLang="en-US" sz="1600" dirty="0">
                    <a:solidFill>
                      <a:srgbClr val="080808"/>
                    </a:solidFill>
                    <a:latin typeface="+mn-lt"/>
                  </a:rPr>
                  <a:t> </a:t>
                </a:r>
                <a:r>
                  <a:rPr lang="en-US" altLang="zh-CN" sz="1600" dirty="0">
                    <a:solidFill>
                      <a:srgbClr val="080808"/>
                    </a:solidFill>
                    <a:latin typeface="+mn-lt"/>
                  </a:rPr>
                  <a:t>{</a:t>
                </a:r>
                <a:br>
                  <a:rPr lang="en-US" altLang="zh-CN" sz="1600" dirty="0">
                    <a:solidFill>
                      <a:srgbClr val="080808"/>
                    </a:solidFill>
                    <a:latin typeface="+mn-lt"/>
                  </a:rPr>
                </a:br>
                <a:r>
                  <a:rPr lang="en-US" altLang="zh-CN" sz="1600" dirty="0">
                    <a:solidFill>
                      <a:srgbClr val="080808"/>
                    </a:solidFill>
                    <a:latin typeface="+mn-lt"/>
                  </a:rPr>
                  <a:t>       </a:t>
                </a:r>
                <a:r>
                  <a:rPr lang="en-US" altLang="zh-CN" sz="1600" dirty="0" err="1">
                    <a:solidFill>
                      <a:srgbClr val="C00000"/>
                    </a:solidFill>
                    <a:latin typeface="+mn-lt"/>
                  </a:rPr>
                  <a:t>int</a:t>
                </a:r>
                <a:r>
                  <a:rPr lang="en-US" altLang="zh-CN" sz="1600" dirty="0">
                    <a:solidFill>
                      <a:srgbClr val="C00000"/>
                    </a:solidFill>
                    <a:latin typeface="+mn-lt"/>
                  </a:rPr>
                  <a:t> </a:t>
                </a:r>
                <a:r>
                  <a:rPr lang="en-US" altLang="zh-CN" sz="1600" dirty="0" smtClean="0">
                    <a:solidFill>
                      <a:srgbClr val="080808"/>
                    </a:solidFill>
                    <a:latin typeface="+mn-lt"/>
                  </a:rPr>
                  <a:t>a = -pow(2,31</a:t>
                </a:r>
                <a:r>
                  <a:rPr lang="en-US" altLang="zh-CN" sz="1600" dirty="0">
                    <a:solidFill>
                      <a:srgbClr val="080808"/>
                    </a:solidFill>
                    <a:latin typeface="+mn-lt"/>
                  </a:rPr>
                  <a:t>);   </a:t>
                </a:r>
                <a:r>
                  <a:rPr lang="en-US" altLang="zh-CN" sz="1600" dirty="0" smtClean="0">
                    <a:solidFill>
                      <a:srgbClr val="080808"/>
                    </a:solidFill>
                    <a:latin typeface="+mn-lt"/>
                  </a:rPr>
                  <a:t>//</a:t>
                </a:r>
                <a14:m>
                  <m:oMath xmlns:m="http://schemas.openxmlformats.org/officeDocument/2006/math">
                    <m:r>
                      <a:rPr lang="en-US" altLang="zh-CN" sz="1600" b="0" i="0" smtClean="0">
                        <a:solidFill>
                          <a:srgbClr val="0000CC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1600" b="1">
                        <a:solidFill>
                          <a:srgbClr val="0000CC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altLang="zh-CN" sz="1600" b="1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600" b="1" i="0" smtClean="0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1600" b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CN" sz="1600" b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  <m:t>31</m:t>
                        </m:r>
                      </m:sup>
                    </m:sSup>
                    <m:r>
                      <a:rPr lang="en-US" altLang="zh-CN" sz="1600" b="1">
                        <a:solidFill>
                          <a:srgbClr val="0000CC"/>
                        </a:solidFill>
                        <a:latin typeface="Cambria Math" panose="02040503050406030204" pitchFamily="18" charset="0"/>
                      </a:rPr>
                      <m:t>=0</m:t>
                    </m:r>
                    <m:r>
                      <m:rPr>
                        <m:sty m:val="p"/>
                      </m:rPr>
                      <a:rPr lang="en-US" altLang="zh-CN" sz="1600" b="1">
                        <a:solidFill>
                          <a:srgbClr val="0000CC"/>
                        </a:solidFill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r>
                  <a:rPr lang="en-US" altLang="zh-CN" sz="1600" b="1" dirty="0">
                    <a:solidFill>
                      <a:srgbClr val="0000CC"/>
                    </a:solidFill>
                  </a:rPr>
                  <a:t>80 00 00 00 </a:t>
                </a:r>
                <a:r>
                  <a:rPr lang="en-US" altLang="zh-CN" sz="1600" dirty="0">
                    <a:solidFill>
                      <a:srgbClr val="080808"/>
                    </a:solidFill>
                    <a:latin typeface="+mn-lt"/>
                  </a:rPr>
                  <a:t>= </a:t>
                </a:r>
                <a:r>
                  <a:rPr lang="en-US" altLang="zh-CN" sz="1600" dirty="0" smtClean="0">
                    <a:solidFill>
                      <a:srgbClr val="080808"/>
                    </a:solidFill>
                    <a:latin typeface="+mn-lt"/>
                  </a:rPr>
                  <a:t>- </a:t>
                </a:r>
                <a:r>
                  <a:rPr lang="en-US" altLang="zh-CN" sz="1600" b="1" dirty="0" smtClean="0">
                    <a:solidFill>
                      <a:srgbClr val="0000CC"/>
                    </a:solidFill>
                  </a:rPr>
                  <a:t>2147483648</a:t>
                </a:r>
                <a:br>
                  <a:rPr lang="en-US" altLang="zh-CN" sz="1600" b="1" dirty="0" smtClean="0">
                    <a:solidFill>
                      <a:srgbClr val="0000CC"/>
                    </a:solidFill>
                  </a:rPr>
                </a:br>
                <a:r>
                  <a:rPr lang="en-US" altLang="zh-CN" sz="1600" b="1" dirty="0" smtClean="0">
                    <a:solidFill>
                      <a:srgbClr val="0000CC"/>
                    </a:solidFill>
                  </a:rPr>
                  <a:t>       //a = -2147483648  </a:t>
                </a:r>
                <a:r>
                  <a:rPr lang="en-US" altLang="zh-CN" sz="1600" dirty="0" smtClean="0">
                    <a:solidFill>
                      <a:srgbClr val="006600"/>
                    </a:solidFill>
                  </a:rPr>
                  <a:t>//</a:t>
                </a:r>
                <a:r>
                  <a:rPr lang="zh-CN" altLang="en-US" sz="1600" dirty="0" smtClean="0">
                    <a:solidFill>
                      <a:srgbClr val="006600"/>
                    </a:solidFill>
                  </a:rPr>
                  <a:t>将</a:t>
                </a:r>
                <a14:m>
                  <m:oMath xmlns:m="http://schemas.openxmlformats.org/officeDocument/2006/math">
                    <m:r>
                      <a:rPr lang="en-US" altLang="zh-CN" sz="1600" b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altLang="zh-CN" sz="1600" dirty="0">
                    <a:solidFill>
                      <a:srgbClr val="006600"/>
                    </a:solidFill>
                  </a:rPr>
                  <a:t>2147483648 </a:t>
                </a:r>
                <a:r>
                  <a:rPr lang="zh-CN" altLang="en-US" sz="1600" dirty="0" smtClean="0">
                    <a:solidFill>
                      <a:srgbClr val="006600"/>
                    </a:solidFill>
                  </a:rPr>
                  <a:t>化成二进制的补码形式存储到变量</a:t>
                </a:r>
                <a:r>
                  <a:rPr lang="en-US" altLang="zh-CN" sz="1600" dirty="0" smtClean="0">
                    <a:solidFill>
                      <a:srgbClr val="006600"/>
                    </a:solidFill>
                  </a:rPr>
                  <a:t>a</a:t>
                </a:r>
                <a:r>
                  <a:rPr lang="zh-CN" altLang="en-US" sz="1600" dirty="0" smtClean="0">
                    <a:solidFill>
                      <a:srgbClr val="006600"/>
                    </a:solidFill>
                  </a:rPr>
                  <a:t>的</a:t>
                </a:r>
                <a:r>
                  <a:rPr lang="en-US" altLang="zh-CN" sz="1600" dirty="0" smtClean="0">
                    <a:solidFill>
                      <a:srgbClr val="006600"/>
                    </a:solidFill>
                  </a:rPr>
                  <a:t>4</a:t>
                </a:r>
                <a:r>
                  <a:rPr lang="zh-CN" altLang="en-US" sz="1600" dirty="0" smtClean="0">
                    <a:solidFill>
                      <a:srgbClr val="006600"/>
                    </a:solidFill>
                  </a:rPr>
                  <a:t>个字节中</a:t>
                </a:r>
                <a:r>
                  <a:rPr lang="en-US" altLang="zh-CN" sz="1600" dirty="0">
                    <a:solidFill>
                      <a:srgbClr val="006600"/>
                    </a:solidFill>
                  </a:rPr>
                  <a:t/>
                </a:r>
                <a:br>
                  <a:rPr lang="en-US" altLang="zh-CN" sz="1600" dirty="0">
                    <a:solidFill>
                      <a:srgbClr val="006600"/>
                    </a:solidFill>
                  </a:rPr>
                </a:br>
                <a:r>
                  <a:rPr lang="en-US" altLang="zh-CN" sz="1600" b="1" dirty="0">
                    <a:solidFill>
                      <a:srgbClr val="0000CC"/>
                    </a:solidFill>
                  </a:rPr>
                  <a:t> </a:t>
                </a:r>
                <a:r>
                  <a:rPr lang="en-US" altLang="zh-CN" sz="1600" b="1" dirty="0" smtClean="0">
                    <a:solidFill>
                      <a:srgbClr val="0000CC"/>
                    </a:solidFill>
                  </a:rPr>
                  <a:t>      //a=</a:t>
                </a:r>
                <a:r>
                  <a:rPr lang="en-US" altLang="zh-CN" sz="1600" b="1" dirty="0">
                    <a:solidFill>
                      <a:srgbClr val="0000CC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600" b="1">
                        <a:solidFill>
                          <a:srgbClr val="0000CC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m:rPr>
                        <m:sty m:val="p"/>
                      </m:rPr>
                      <a:rPr lang="en-US" altLang="zh-CN" sz="1600" b="1">
                        <a:solidFill>
                          <a:srgbClr val="0000CC"/>
                        </a:solidFill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r>
                  <a:rPr lang="en-US" altLang="zh-CN" sz="1600" b="1" dirty="0">
                    <a:solidFill>
                      <a:srgbClr val="0000CC"/>
                    </a:solidFill>
                  </a:rPr>
                  <a:t>80</a:t>
                </a:r>
                <a:r>
                  <a:rPr lang="en-US" altLang="zh-CN" sz="1600" b="1" dirty="0" smtClean="0">
                    <a:solidFill>
                      <a:srgbClr val="0000CC"/>
                    </a:solidFill>
                  </a:rPr>
                  <a:t>000000;  </a:t>
                </a:r>
                <a:r>
                  <a:rPr lang="en-US" altLang="zh-CN" sz="1600" dirty="0" smtClean="0">
                    <a:solidFill>
                      <a:srgbClr val="7030A0"/>
                    </a:solidFill>
                  </a:rPr>
                  <a:t>//</a:t>
                </a:r>
                <a:r>
                  <a:rPr lang="zh-CN" altLang="en-US" sz="1600" dirty="0" smtClean="0">
                    <a:solidFill>
                      <a:srgbClr val="7030A0"/>
                    </a:solidFill>
                  </a:rPr>
                  <a:t>直接将</a:t>
                </a:r>
                <a:r>
                  <a:rPr lang="en-US" altLang="zh-CN" sz="1600" dirty="0" smtClean="0">
                    <a:solidFill>
                      <a:srgbClr val="7030A0"/>
                    </a:solidFill>
                  </a:rPr>
                  <a:t>16</a:t>
                </a:r>
                <a:r>
                  <a:rPr lang="zh-CN" altLang="en-US" sz="1600" dirty="0" smtClean="0">
                    <a:solidFill>
                      <a:srgbClr val="7030A0"/>
                    </a:solidFill>
                  </a:rPr>
                  <a:t>进制数作为机器数存储到变量</a:t>
                </a:r>
                <a:r>
                  <a:rPr lang="en-US" altLang="zh-CN" sz="1600" dirty="0" smtClean="0">
                    <a:solidFill>
                      <a:srgbClr val="7030A0"/>
                    </a:solidFill>
                  </a:rPr>
                  <a:t>a</a:t>
                </a:r>
                <a:r>
                  <a:rPr lang="zh-CN" altLang="en-US" sz="1600" dirty="0" smtClean="0">
                    <a:solidFill>
                      <a:srgbClr val="7030A0"/>
                    </a:solidFill>
                  </a:rPr>
                  <a:t>的</a:t>
                </a:r>
                <a:r>
                  <a:rPr lang="en-US" altLang="zh-CN" sz="1600" dirty="0" smtClean="0">
                    <a:solidFill>
                      <a:srgbClr val="7030A0"/>
                    </a:solidFill>
                  </a:rPr>
                  <a:t>4</a:t>
                </a:r>
                <a:r>
                  <a:rPr lang="zh-CN" altLang="en-US" sz="1600" dirty="0" smtClean="0">
                    <a:solidFill>
                      <a:srgbClr val="7030A0"/>
                    </a:solidFill>
                  </a:rPr>
                  <a:t>个字节中</a:t>
                </a:r>
                <a:r>
                  <a:rPr lang="en-US" altLang="zh-CN" sz="1600" dirty="0" smtClean="0">
                    <a:solidFill>
                      <a:srgbClr val="7030A0"/>
                    </a:solidFill>
                  </a:rPr>
                  <a:t/>
                </a:r>
                <a:br>
                  <a:rPr lang="en-US" altLang="zh-CN" sz="1600" dirty="0" smtClean="0">
                    <a:solidFill>
                      <a:srgbClr val="7030A0"/>
                    </a:solidFill>
                  </a:rPr>
                </a:br>
                <a:r>
                  <a:rPr lang="en-US" altLang="zh-CN" sz="1600" dirty="0">
                    <a:solidFill>
                      <a:srgbClr val="7030A0"/>
                    </a:solidFill>
                  </a:rPr>
                  <a:t> </a:t>
                </a:r>
                <a:r>
                  <a:rPr lang="en-US" altLang="zh-CN" sz="1600" dirty="0" smtClean="0">
                    <a:solidFill>
                      <a:srgbClr val="7030A0"/>
                    </a:solidFill>
                  </a:rPr>
                  <a:t>                                     </a:t>
                </a:r>
                <a:r>
                  <a:rPr lang="en-US" altLang="zh-CN" sz="1600" dirty="0" smtClean="0">
                    <a:solidFill>
                      <a:srgbClr val="C00000"/>
                    </a:solidFill>
                  </a:rPr>
                  <a:t>//</a:t>
                </a:r>
                <a:r>
                  <a:rPr lang="zh-CN" altLang="en-US" sz="1600" dirty="0" smtClean="0">
                    <a:solidFill>
                      <a:srgbClr val="C00000"/>
                    </a:solidFill>
                  </a:rPr>
                  <a:t>利用</a:t>
                </a:r>
                <a:r>
                  <a:rPr lang="en-US" altLang="zh-CN" sz="1600" dirty="0" smtClean="0">
                    <a:solidFill>
                      <a:srgbClr val="C00000"/>
                    </a:solidFill>
                  </a:rPr>
                  <a:t>16</a:t>
                </a:r>
                <a:r>
                  <a:rPr lang="zh-CN" altLang="en-US" sz="1600" dirty="0" smtClean="0">
                    <a:solidFill>
                      <a:srgbClr val="C00000"/>
                    </a:solidFill>
                  </a:rPr>
                  <a:t>进制输出也是输出整型变量的机器数</a:t>
                </a:r>
                <a:r>
                  <a:rPr lang="en-US" altLang="zh-CN" sz="1600" dirty="0">
                    <a:solidFill>
                      <a:srgbClr val="C00000"/>
                    </a:solidFill>
                    <a:latin typeface="+mn-lt"/>
                  </a:rPr>
                  <a:t/>
                </a:r>
                <a:br>
                  <a:rPr lang="en-US" altLang="zh-CN" sz="1600" dirty="0">
                    <a:solidFill>
                      <a:srgbClr val="C00000"/>
                    </a:solidFill>
                    <a:latin typeface="+mn-lt"/>
                  </a:rPr>
                </a:br>
                <a:r>
                  <a:rPr lang="en-US" altLang="zh-CN" sz="1600" dirty="0">
                    <a:solidFill>
                      <a:srgbClr val="080808"/>
                    </a:solidFill>
                    <a:latin typeface="+mn-lt"/>
                  </a:rPr>
                  <a:t>       </a:t>
                </a:r>
                <a:r>
                  <a:rPr lang="en-US" altLang="zh-CN" sz="1600" dirty="0">
                    <a:solidFill>
                      <a:srgbClr val="C00000"/>
                    </a:solidFill>
                    <a:latin typeface="+mn-lt"/>
                  </a:rPr>
                  <a:t>int</a:t>
                </a:r>
                <a:r>
                  <a:rPr lang="en-US" altLang="zh-CN" sz="1600" dirty="0">
                    <a:solidFill>
                      <a:srgbClr val="080808"/>
                    </a:solidFill>
                    <a:latin typeface="+mn-lt"/>
                  </a:rPr>
                  <a:t> b=1;         </a:t>
                </a:r>
                <a:r>
                  <a:rPr lang="zh-CN" altLang="en-US" sz="1600" dirty="0">
                    <a:solidFill>
                      <a:srgbClr val="080808"/>
                    </a:solidFill>
                    <a:latin typeface="+mn-lt"/>
                  </a:rPr>
                  <a:t/>
                </a:r>
                <a:br>
                  <a:rPr lang="zh-CN" altLang="en-US" sz="1600" dirty="0">
                    <a:solidFill>
                      <a:srgbClr val="080808"/>
                    </a:solidFill>
                    <a:latin typeface="+mn-lt"/>
                  </a:rPr>
                </a:br>
                <a:r>
                  <a:rPr lang="zh-CN" altLang="en-US" sz="1600" dirty="0">
                    <a:solidFill>
                      <a:srgbClr val="080808"/>
                    </a:solidFill>
                    <a:latin typeface="+mn-lt"/>
                  </a:rPr>
                  <a:t>       </a:t>
                </a:r>
                <a:r>
                  <a:rPr lang="en-US" altLang="zh-CN" sz="1600" dirty="0">
                    <a:solidFill>
                      <a:srgbClr val="C00000"/>
                    </a:solidFill>
                    <a:latin typeface="+mn-lt"/>
                  </a:rPr>
                  <a:t>unsigned</a:t>
                </a:r>
                <a:r>
                  <a:rPr lang="en-US" altLang="zh-CN" sz="1600" dirty="0">
                    <a:solidFill>
                      <a:srgbClr val="080808"/>
                    </a:solidFill>
                    <a:latin typeface="+mn-lt"/>
                  </a:rPr>
                  <a:t> u=</a:t>
                </a:r>
                <a:r>
                  <a:rPr lang="en-US" altLang="zh-CN" sz="1600" dirty="0" err="1">
                    <a:solidFill>
                      <a:srgbClr val="080808"/>
                    </a:solidFill>
                    <a:latin typeface="+mn-lt"/>
                  </a:rPr>
                  <a:t>a+b</a:t>
                </a:r>
                <a:r>
                  <a:rPr lang="en-US" altLang="zh-CN" sz="1600" dirty="0">
                    <a:solidFill>
                      <a:srgbClr val="080808"/>
                    </a:solidFill>
                    <a:latin typeface="+mn-lt"/>
                  </a:rPr>
                  <a:t>; </a:t>
                </a:r>
                <a:r>
                  <a:rPr lang="en-US" altLang="zh-CN" sz="1600" dirty="0" smtClean="0">
                    <a:solidFill>
                      <a:srgbClr val="080808"/>
                    </a:solidFill>
                    <a:latin typeface="+mn-lt"/>
                  </a:rPr>
                  <a:t>//</a:t>
                </a:r>
                <a:r>
                  <a:rPr lang="zh-CN" altLang="en-US" sz="1600" dirty="0" smtClean="0">
                    <a:solidFill>
                      <a:srgbClr val="7030A0"/>
                    </a:solidFill>
                    <a:latin typeface="+mn-lt"/>
                  </a:rPr>
                  <a:t>两数补码相加，和按照无符号数解释</a:t>
                </a:r>
                <a:r>
                  <a:rPr lang="zh-CN" altLang="en-US" sz="1600" dirty="0" smtClean="0">
                    <a:solidFill>
                      <a:srgbClr val="080808"/>
                    </a:solidFill>
                    <a:latin typeface="+mn-lt"/>
                  </a:rPr>
                  <a:t>：</a:t>
                </a:r>
                <a14:m>
                  <m:oMath xmlns:m="http://schemas.openxmlformats.org/officeDocument/2006/math">
                    <m:r>
                      <a:rPr lang="en-US" altLang="zh-CN" sz="1600" b="1" i="1" smtClean="0">
                        <a:solidFill>
                          <a:srgbClr val="0000CC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altLang="zh-CN" sz="1600" b="1" i="1">
                        <a:solidFill>
                          <a:srgbClr val="0000CC"/>
                        </a:solidFill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altLang="zh-CN" sz="1600" b="1" dirty="0">
                    <a:solidFill>
                      <a:srgbClr val="0000CC"/>
                    </a:solidFill>
                  </a:rPr>
                  <a:t>80 00 00 0</a:t>
                </a:r>
                <a:r>
                  <a:rPr lang="en-US" altLang="zh-CN" sz="1600" b="1" dirty="0">
                    <a:solidFill>
                      <a:srgbClr val="C00000"/>
                    </a:solidFill>
                  </a:rPr>
                  <a:t>0</a:t>
                </a:r>
                <a:r>
                  <a:rPr lang="en-US" altLang="zh-CN" sz="1600" b="1" dirty="0">
                    <a:solidFill>
                      <a:srgbClr val="0000CC"/>
                    </a:solidFill>
                  </a:rPr>
                  <a:t>+1= </a:t>
                </a:r>
                <a14:m>
                  <m:oMath xmlns:m="http://schemas.openxmlformats.org/officeDocument/2006/math">
                    <m:r>
                      <a:rPr lang="en-US" altLang="zh-CN" sz="1600" b="1" i="1">
                        <a:solidFill>
                          <a:srgbClr val="0000CC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altLang="zh-CN" sz="1600" b="1" i="1">
                        <a:solidFill>
                          <a:srgbClr val="0000CC"/>
                        </a:solidFill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altLang="zh-CN" sz="1600" b="1" dirty="0">
                    <a:solidFill>
                      <a:srgbClr val="0000CC"/>
                    </a:solidFill>
                  </a:rPr>
                  <a:t>80 00 00 0</a:t>
                </a:r>
                <a:r>
                  <a:rPr lang="en-US" altLang="zh-CN" sz="1600" b="1" dirty="0">
                    <a:solidFill>
                      <a:srgbClr val="C00000"/>
                    </a:solidFill>
                  </a:rPr>
                  <a:t>1</a:t>
                </a:r>
                <a:r>
                  <a:rPr lang="en-US" altLang="zh-CN" sz="1600" b="1" dirty="0">
                    <a:solidFill>
                      <a:srgbClr val="0000CC"/>
                    </a:solidFill>
                  </a:rPr>
                  <a:t> </a:t>
                </a:r>
                <a:r>
                  <a:rPr lang="zh-CN" altLang="en-US" sz="1600" dirty="0">
                    <a:solidFill>
                      <a:srgbClr val="000000"/>
                    </a:solidFill>
                    <a:latin typeface="+mn-lt"/>
                  </a:rPr>
                  <a:t/>
                </a:r>
                <a:br>
                  <a:rPr lang="zh-CN" altLang="en-US" sz="1600" dirty="0">
                    <a:solidFill>
                      <a:srgbClr val="000000"/>
                    </a:solidFill>
                    <a:latin typeface="+mn-lt"/>
                  </a:rPr>
                </a:br>
                <a:r>
                  <a:rPr lang="zh-CN" altLang="en-US" sz="1600" dirty="0">
                    <a:solidFill>
                      <a:srgbClr val="000000"/>
                    </a:solidFill>
                    <a:latin typeface="+mn-lt"/>
                  </a:rPr>
                  <a:t>       </a:t>
                </a:r>
                <a:r>
                  <a:rPr lang="en-US" altLang="zh-CN" sz="1600" dirty="0" err="1">
                    <a:solidFill>
                      <a:srgbClr val="000000"/>
                    </a:solidFill>
                    <a:latin typeface="+mn-lt"/>
                  </a:rPr>
                  <a:t>printf</a:t>
                </a:r>
                <a:r>
                  <a:rPr lang="zh-CN" altLang="en-US" sz="1600" dirty="0" smtClean="0">
                    <a:solidFill>
                      <a:srgbClr val="000000"/>
                    </a:solidFill>
                    <a:latin typeface="+mn-lt"/>
                  </a:rPr>
                  <a:t>（</a:t>
                </a:r>
                <a:r>
                  <a:rPr lang="en-US" altLang="zh-CN" sz="1600" dirty="0" smtClean="0">
                    <a:solidFill>
                      <a:srgbClr val="000000"/>
                    </a:solidFill>
                    <a:latin typeface="+mn-lt"/>
                  </a:rPr>
                  <a:t>"u</a:t>
                </a:r>
                <a:r>
                  <a:rPr lang="en-US" altLang="zh-CN" sz="1600" dirty="0">
                    <a:solidFill>
                      <a:srgbClr val="000000"/>
                    </a:solidFill>
                    <a:latin typeface="+mn-lt"/>
                  </a:rPr>
                  <a:t>= </a:t>
                </a:r>
                <a:r>
                  <a:rPr lang="en-US" altLang="zh-CN" sz="1600" dirty="0">
                    <a:solidFill>
                      <a:srgbClr val="7030A0"/>
                    </a:solidFill>
                    <a:latin typeface="+mn-lt"/>
                  </a:rPr>
                  <a:t>%d</a:t>
                </a:r>
                <a:r>
                  <a:rPr lang="en-US" altLang="zh-CN" sz="1600" dirty="0">
                    <a:solidFill>
                      <a:srgbClr val="000000"/>
                    </a:solidFill>
                    <a:latin typeface="+mn-lt"/>
                  </a:rPr>
                  <a:t>, </a:t>
                </a:r>
                <a:r>
                  <a:rPr lang="en-US" altLang="zh-CN" sz="1600" dirty="0">
                    <a:solidFill>
                      <a:srgbClr val="7030A0"/>
                    </a:solidFill>
                    <a:latin typeface="+mn-lt"/>
                  </a:rPr>
                  <a:t>%u</a:t>
                </a:r>
                <a:r>
                  <a:rPr lang="en-US" altLang="zh-CN" sz="1600" dirty="0">
                    <a:solidFill>
                      <a:srgbClr val="000000"/>
                    </a:solidFill>
                    <a:latin typeface="+mn-lt"/>
                  </a:rPr>
                  <a:t>, </a:t>
                </a:r>
                <a:r>
                  <a:rPr lang="en-US" altLang="zh-CN" sz="1600" dirty="0" smtClean="0">
                    <a:solidFill>
                      <a:srgbClr val="000000"/>
                    </a:solidFill>
                    <a:latin typeface="+mn-lt"/>
                  </a:rPr>
                  <a:t>0x</a:t>
                </a:r>
                <a:r>
                  <a:rPr lang="en-US" altLang="zh-CN" sz="1600" dirty="0" smtClean="0">
                    <a:solidFill>
                      <a:srgbClr val="7030A0"/>
                    </a:solidFill>
                    <a:latin typeface="+mn-lt"/>
                  </a:rPr>
                  <a:t>%X</a:t>
                </a:r>
                <a:r>
                  <a:rPr lang="en-US" altLang="zh-CN" sz="1600" dirty="0" smtClean="0">
                    <a:solidFill>
                      <a:srgbClr val="000000"/>
                    </a:solidFill>
                    <a:latin typeface="+mn-lt"/>
                  </a:rPr>
                  <a:t>\n", </a:t>
                </a:r>
                <a:r>
                  <a:rPr lang="en-US" altLang="zh-CN" sz="1600" dirty="0" err="1">
                    <a:solidFill>
                      <a:srgbClr val="000000"/>
                    </a:solidFill>
                    <a:latin typeface="+mn-lt"/>
                  </a:rPr>
                  <a:t>u,u,u</a:t>
                </a:r>
                <a:r>
                  <a:rPr lang="en-US" altLang="zh-CN" sz="1600" dirty="0" smtClean="0">
                    <a:solidFill>
                      <a:srgbClr val="000000"/>
                    </a:solidFill>
                    <a:latin typeface="+mn-lt"/>
                  </a:rPr>
                  <a:t>);   </a:t>
                </a:r>
                <a:r>
                  <a:rPr lang="en-US" altLang="zh-CN" sz="1600" dirty="0">
                    <a:solidFill>
                      <a:srgbClr val="000000"/>
                    </a:solidFill>
                    <a:latin typeface="+mn-lt"/>
                  </a:rPr>
                  <a:t/>
                </a:r>
                <a:br>
                  <a:rPr lang="en-US" altLang="zh-CN" sz="1600" dirty="0">
                    <a:solidFill>
                      <a:srgbClr val="000000"/>
                    </a:solidFill>
                    <a:latin typeface="+mn-lt"/>
                  </a:rPr>
                </a:br>
                <a:r>
                  <a:rPr lang="en-US" altLang="zh-CN" sz="1600" dirty="0">
                    <a:solidFill>
                      <a:srgbClr val="000000"/>
                    </a:solidFill>
                    <a:latin typeface="+mn-lt"/>
                  </a:rPr>
                  <a:t>       return 0;</a:t>
                </a:r>
                <a:r>
                  <a:rPr lang="zh-CN" altLang="en-US" sz="1600" dirty="0">
                    <a:solidFill>
                      <a:srgbClr val="080808"/>
                    </a:solidFill>
                    <a:latin typeface="+mn-lt"/>
                  </a:rPr>
                  <a:t/>
                </a:r>
                <a:br>
                  <a:rPr lang="zh-CN" altLang="en-US" sz="1600" dirty="0">
                    <a:solidFill>
                      <a:srgbClr val="080808"/>
                    </a:solidFill>
                    <a:latin typeface="+mn-lt"/>
                  </a:rPr>
                </a:br>
                <a:r>
                  <a:rPr lang="zh-CN" altLang="en-US" sz="1600" dirty="0">
                    <a:solidFill>
                      <a:srgbClr val="080808"/>
                    </a:solidFill>
                    <a:latin typeface="+mn-lt"/>
                  </a:rPr>
                  <a:t> ｝</a:t>
                </a:r>
              </a:p>
            </p:txBody>
          </p:sp>
        </mc:Choice>
        <mc:Fallback xmlns="">
          <p:sp>
            <p:nvSpPr>
              <p:cNvPr id="36866" name="Rectang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441754" y="1031846"/>
                <a:ext cx="8482790" cy="2949949"/>
              </a:xfrm>
              <a:blipFill>
                <a:blip r:embed="rId2"/>
                <a:stretch>
                  <a:fillRect l="-359" t="-1033" b="-78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868" name="Rectangle 4"/>
          <p:cNvSpPr>
            <a:spLocks noChangeArrowheads="1"/>
          </p:cNvSpPr>
          <p:nvPr/>
        </p:nvSpPr>
        <p:spPr bwMode="auto">
          <a:xfrm>
            <a:off x="511794" y="4065632"/>
            <a:ext cx="5669824" cy="489822"/>
          </a:xfrm>
          <a:prstGeom prst="rect">
            <a:avLst/>
          </a:prstGeom>
          <a:noFill/>
          <a:ln w="9525">
            <a:solidFill>
              <a:srgbClr val="FF0066"/>
            </a:solidFill>
            <a:miter lim="800000"/>
            <a:headEnd/>
            <a:tailEnd/>
          </a:ln>
          <a:effectLst/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lnSpc>
                <a:spcPct val="120000"/>
              </a:lnSpc>
              <a:spcBef>
                <a:spcPct val="5000"/>
              </a:spcBef>
              <a:buFontTx/>
              <a:buNone/>
            </a:pPr>
            <a:r>
              <a:rPr lang="zh-CN" altLang="en-US" sz="1800" b="1" dirty="0">
                <a:solidFill>
                  <a:srgbClr val="0000CC"/>
                </a:solidFill>
                <a:latin typeface="+mn-lt"/>
                <a:ea typeface="+mn-ea"/>
              </a:rPr>
              <a:t>运行结果： </a:t>
            </a:r>
            <a:r>
              <a:rPr lang="en-US" altLang="zh-CN" sz="1800" b="1" dirty="0">
                <a:solidFill>
                  <a:srgbClr val="0000CC"/>
                </a:solidFill>
                <a:latin typeface="+mn-lt"/>
                <a:ea typeface="+mn-ea"/>
              </a:rPr>
              <a:t>u= -2147483647,  2147483649,  0x80000001</a:t>
            </a:r>
            <a:endParaRPr lang="zh-CN" altLang="en-US" b="1" dirty="0">
              <a:solidFill>
                <a:srgbClr val="0000CC"/>
              </a:solidFill>
              <a:latin typeface="+mn-lt"/>
              <a:ea typeface="+mn-ea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95416" y="324296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2800" dirty="0">
                <a:solidFill>
                  <a:srgbClr val="1A93C8"/>
                </a:solidFill>
                <a:latin typeface="+mj-lt"/>
                <a:ea typeface="+mj-ea"/>
                <a:cs typeface="+mj-cs"/>
              </a:rPr>
              <a:t>整型变量的定义与使用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A221753B-02CF-4445-A516-E1EE3DC7F9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1754" y="4720204"/>
            <a:ext cx="8336486" cy="1418454"/>
          </a:xfrm>
          <a:prstGeom prst="rect">
            <a:avLst/>
          </a:prstGeom>
          <a:solidFill>
            <a:schemeClr val="bg1"/>
          </a:solidFill>
          <a:ln w="9525">
            <a:solidFill>
              <a:srgbClr val="000099"/>
            </a:solidFill>
            <a:miter lim="800000"/>
            <a:headEnd/>
            <a:tailEnd/>
          </a:ln>
          <a:effectLst>
            <a:outerShdw dist="107763" dir="18900000" algn="ctr" rotWithShape="0">
              <a:schemeClr val="bg2"/>
            </a:outerShdw>
          </a:effec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lnSpc>
                <a:spcPct val="120000"/>
              </a:lnSpc>
              <a:spcBef>
                <a:spcPct val="5000"/>
              </a:spcBef>
            </a:pPr>
            <a:r>
              <a:rPr lang="zh-CN" altLang="en-US" sz="1600" dirty="0">
                <a:solidFill>
                  <a:srgbClr val="000000"/>
                </a:solidFill>
                <a:latin typeface="+mn-lt"/>
                <a:ea typeface="+mj-ea"/>
                <a:cs typeface="+mj-cs"/>
              </a:rPr>
              <a:t>原因：同前页</a:t>
            </a:r>
            <a:endParaRPr lang="en-US" altLang="zh-CN" sz="1600" dirty="0">
              <a:solidFill>
                <a:srgbClr val="000000"/>
              </a:solidFill>
              <a:latin typeface="+mn-lt"/>
              <a:ea typeface="+mj-ea"/>
              <a:cs typeface="+mj-cs"/>
            </a:endParaRPr>
          </a:p>
          <a:p>
            <a:pPr>
              <a:lnSpc>
                <a:spcPct val="120000"/>
              </a:lnSpc>
              <a:spcBef>
                <a:spcPct val="5000"/>
              </a:spcBef>
            </a:pPr>
            <a:r>
              <a:rPr lang="zh-CN" altLang="en-US" sz="1600" dirty="0">
                <a:solidFill>
                  <a:srgbClr val="000000"/>
                </a:solidFill>
                <a:latin typeface="+mn-lt"/>
                <a:ea typeface="+mj-ea"/>
                <a:cs typeface="+mj-cs"/>
              </a:rPr>
              <a:t>补码表示，符号位参与运算</a:t>
            </a:r>
            <a:r>
              <a:rPr lang="zh-CN" altLang="en-US" sz="1600" dirty="0" smtClean="0">
                <a:solidFill>
                  <a:srgbClr val="000000"/>
                </a:solidFill>
                <a:latin typeface="+mn-lt"/>
                <a:ea typeface="+mj-ea"/>
                <a:cs typeface="+mj-cs"/>
              </a:rPr>
              <a:t>，硬件不知道参与运算的数是无</a:t>
            </a:r>
            <a:r>
              <a:rPr lang="zh-CN" altLang="en-US" sz="1600" dirty="0">
                <a:solidFill>
                  <a:srgbClr val="000000"/>
                </a:solidFill>
                <a:latin typeface="+mn-lt"/>
                <a:ea typeface="+mj-ea"/>
                <a:cs typeface="+mj-cs"/>
              </a:rPr>
              <a:t>符号</a:t>
            </a:r>
            <a:r>
              <a:rPr lang="zh-CN" altLang="en-US" sz="1600" dirty="0" smtClean="0">
                <a:solidFill>
                  <a:srgbClr val="000000"/>
                </a:solidFill>
                <a:latin typeface="+mn-lt"/>
                <a:ea typeface="+mj-ea"/>
                <a:cs typeface="+mj-cs"/>
              </a:rPr>
              <a:t>数还是无符号数</a:t>
            </a:r>
            <a:endParaRPr lang="en-US" altLang="zh-CN" sz="1600" dirty="0" smtClean="0">
              <a:solidFill>
                <a:srgbClr val="000000"/>
              </a:solidFill>
              <a:latin typeface="+mn-lt"/>
              <a:ea typeface="+mj-ea"/>
              <a:cs typeface="+mj-cs"/>
            </a:endParaRPr>
          </a:p>
          <a:p>
            <a:pPr>
              <a:lnSpc>
                <a:spcPct val="120000"/>
              </a:lnSpc>
              <a:spcBef>
                <a:spcPct val="5000"/>
              </a:spcBef>
            </a:pPr>
            <a:r>
              <a:rPr lang="zh-CN" altLang="en-US" sz="1600" dirty="0" smtClean="0">
                <a:solidFill>
                  <a:srgbClr val="000000"/>
                </a:solidFill>
                <a:latin typeface="+mn-lt"/>
                <a:ea typeface="+mj-ea"/>
                <a:cs typeface="+mj-cs"/>
              </a:rPr>
              <a:t>至于运算结果的含义，需根据将其赋值变量的数据类型做相应的解析。</a:t>
            </a:r>
            <a:endParaRPr lang="en-US" altLang="zh-CN" sz="1600" dirty="0" smtClean="0">
              <a:solidFill>
                <a:srgbClr val="000000"/>
              </a:solidFill>
              <a:latin typeface="+mn-lt"/>
              <a:ea typeface="+mj-ea"/>
              <a:cs typeface="+mj-cs"/>
            </a:endParaRPr>
          </a:p>
          <a:p>
            <a:pPr>
              <a:lnSpc>
                <a:spcPct val="120000"/>
              </a:lnSpc>
              <a:spcBef>
                <a:spcPct val="5000"/>
              </a:spcBef>
            </a:pPr>
            <a:r>
              <a:rPr lang="zh-CN" altLang="en-US" sz="1600" dirty="0" smtClean="0">
                <a:solidFill>
                  <a:srgbClr val="000000"/>
                </a:solidFill>
                <a:latin typeface="+mn-lt"/>
                <a:ea typeface="+mj-ea"/>
                <a:cs typeface="+mj-cs"/>
              </a:rPr>
              <a:t>补码的发明，对计算机的贡献很大！！！</a:t>
            </a:r>
            <a:endParaRPr lang="en-US" altLang="zh-CN" sz="1600" dirty="0">
              <a:solidFill>
                <a:srgbClr val="000000"/>
              </a:solidFill>
              <a:latin typeface="+mn-lt"/>
              <a:ea typeface="+mj-ea"/>
              <a:cs typeface="+mj-cs"/>
            </a:endParaRPr>
          </a:p>
          <a:p>
            <a:pPr>
              <a:lnSpc>
                <a:spcPct val="120000"/>
              </a:lnSpc>
              <a:spcBef>
                <a:spcPct val="5000"/>
              </a:spcBef>
            </a:pPr>
            <a:endParaRPr lang="en-US" altLang="zh-CN" sz="160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3" name="圆角矩形标注 2"/>
          <p:cNvSpPr/>
          <p:nvPr/>
        </p:nvSpPr>
        <p:spPr bwMode="auto">
          <a:xfrm>
            <a:off x="3282347" y="1379813"/>
            <a:ext cx="4921134" cy="412223"/>
          </a:xfrm>
          <a:prstGeom prst="wedgeRoundRectCallout">
            <a:avLst>
              <a:gd name="adj1" fmla="val -20833"/>
              <a:gd name="adj2" fmla="val 50872"/>
              <a:gd name="adj3" fmla="val 16667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en-US" altLang="zh-CN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%x</a:t>
            </a:r>
            <a:r>
              <a:rPr kumimoji="0" lang="zh-CN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，</a:t>
            </a:r>
            <a:r>
              <a:rPr kumimoji="0" lang="en-US" altLang="zh-CN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%X</a:t>
            </a:r>
            <a:r>
              <a:rPr kumimoji="0" lang="zh-CN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，</a:t>
            </a:r>
            <a:r>
              <a:rPr kumimoji="0" lang="en-US" altLang="zh-CN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%o</a:t>
            </a:r>
            <a:r>
              <a:rPr kumimoji="0" lang="zh-CN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：输出的是数据的存储形式</a:t>
            </a:r>
            <a:r>
              <a:rPr kumimoji="0" lang="en-US" altLang="zh-CN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,</a:t>
            </a:r>
            <a:r>
              <a:rPr kumimoji="0" lang="zh-CN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即机器数</a:t>
            </a:r>
          </a:p>
        </p:txBody>
      </p:sp>
    </p:spTree>
    <p:extLst>
      <p:ext uri="{BB962C8B-B14F-4D97-AF65-F5344CB8AC3E}">
        <p14:creationId xmlns:p14="http://schemas.microsoft.com/office/powerpoint/2010/main" val="3913296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68" grpId="0" animBg="1"/>
      <p:bldP spid="5" grpId="0" animBg="1"/>
      <p:bldP spid="3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3">
            <a:extLst>
              <a:ext uri="{FF2B5EF4-FFF2-40B4-BE49-F238E27FC236}">
                <a16:creationId xmlns:a16="http://schemas.microsoft.com/office/drawing/2014/main" id="{A221753B-02CF-4445-A516-E1EE3DC7F9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93942" y="1787495"/>
            <a:ext cx="312731" cy="318881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>
            <a:outerShdw dist="107763" dir="18900000" algn="ctr" rotWithShape="0">
              <a:schemeClr val="bg2"/>
            </a:outerShdw>
          </a:effec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marL="0" indent="0">
              <a:spcBef>
                <a:spcPct val="5000"/>
              </a:spcBef>
              <a:buNone/>
            </a:pPr>
            <a:r>
              <a:rPr lang="en-US" altLang="zh-CN" sz="1600" dirty="0" smtClean="0">
                <a:solidFill>
                  <a:srgbClr val="000000"/>
                </a:solidFill>
                <a:latin typeface="+mn-lt"/>
              </a:rPr>
              <a:t>a</a:t>
            </a:r>
            <a:endParaRPr lang="en-US" altLang="zh-CN" sz="160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441754" y="1031847"/>
            <a:ext cx="4742894" cy="1952422"/>
          </a:xfrm>
          <a:noFill/>
        </p:spPr>
        <p:txBody>
          <a:bodyPr anchor="t" anchorCtr="0"/>
          <a:lstStyle/>
          <a:p>
            <a:pPr>
              <a:lnSpc>
                <a:spcPct val="95000"/>
              </a:lnSpc>
            </a:pPr>
            <a:r>
              <a:rPr lang="en-US" altLang="zh-CN" sz="1600" dirty="0">
                <a:solidFill>
                  <a:srgbClr val="000000"/>
                </a:solidFill>
                <a:latin typeface="+mn-lt"/>
              </a:rPr>
              <a:t>#include &lt;</a:t>
            </a:r>
            <a:r>
              <a:rPr lang="en-US" altLang="zh-CN" sz="1600" dirty="0" err="1">
                <a:solidFill>
                  <a:srgbClr val="000000"/>
                </a:solidFill>
                <a:latin typeface="+mn-lt"/>
              </a:rPr>
              <a:t>stdio.h</a:t>
            </a:r>
            <a:r>
              <a:rPr lang="en-US" altLang="zh-CN" sz="1600" dirty="0">
                <a:solidFill>
                  <a:srgbClr val="000000"/>
                </a:solidFill>
                <a:latin typeface="+mn-lt"/>
              </a:rPr>
              <a:t>&gt;</a:t>
            </a:r>
            <a:br>
              <a:rPr lang="en-US" altLang="zh-CN" sz="1600" dirty="0">
                <a:solidFill>
                  <a:srgbClr val="000000"/>
                </a:solidFill>
                <a:latin typeface="+mn-lt"/>
              </a:rPr>
            </a:br>
            <a:r>
              <a:rPr lang="en-US" altLang="zh-CN" sz="1600" dirty="0" err="1">
                <a:solidFill>
                  <a:srgbClr val="000000"/>
                </a:solidFill>
                <a:latin typeface="+mn-lt"/>
              </a:rPr>
              <a:t>int</a:t>
            </a:r>
            <a:r>
              <a:rPr lang="en-US" altLang="zh-CN" sz="1600" dirty="0">
                <a:solidFill>
                  <a:srgbClr val="000000"/>
                </a:solidFill>
                <a:latin typeface="+mn-lt"/>
              </a:rPr>
              <a:t> main()</a:t>
            </a:r>
            <a:br>
              <a:rPr lang="en-US" altLang="zh-CN" sz="1600" dirty="0">
                <a:solidFill>
                  <a:srgbClr val="000000"/>
                </a:solidFill>
                <a:latin typeface="+mn-lt"/>
              </a:rPr>
            </a:br>
            <a:r>
              <a:rPr lang="en-US" altLang="zh-CN" sz="1600" dirty="0">
                <a:solidFill>
                  <a:srgbClr val="000000"/>
                </a:solidFill>
                <a:latin typeface="+mn-lt"/>
              </a:rPr>
              <a:t>{</a:t>
            </a:r>
            <a:br>
              <a:rPr lang="en-US" altLang="zh-CN" sz="1600" dirty="0">
                <a:solidFill>
                  <a:srgbClr val="000000"/>
                </a:solidFill>
                <a:latin typeface="+mn-lt"/>
              </a:rPr>
            </a:br>
            <a:r>
              <a:rPr lang="en-US" altLang="zh-CN" sz="1600" dirty="0" smtClean="0">
                <a:solidFill>
                  <a:srgbClr val="000000"/>
                </a:solidFill>
                <a:latin typeface="+mn-lt"/>
              </a:rPr>
              <a:t>     </a:t>
            </a:r>
            <a:r>
              <a:rPr lang="en-US" altLang="zh-CN" sz="1600" dirty="0" err="1" smtClean="0">
                <a:solidFill>
                  <a:srgbClr val="000000"/>
                </a:solidFill>
                <a:latin typeface="+mn-lt"/>
              </a:rPr>
              <a:t>int</a:t>
            </a:r>
            <a:r>
              <a:rPr lang="en-US" altLang="zh-CN" sz="1600" dirty="0" smtClean="0">
                <a:solidFill>
                  <a:srgbClr val="000000"/>
                </a:solidFill>
                <a:latin typeface="+mn-lt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+mn-lt"/>
              </a:rPr>
              <a:t>a=-1;</a:t>
            </a:r>
            <a:br>
              <a:rPr lang="en-US" altLang="zh-CN" sz="1600" dirty="0">
                <a:solidFill>
                  <a:srgbClr val="000000"/>
                </a:solidFill>
                <a:latin typeface="+mn-lt"/>
              </a:rPr>
            </a:br>
            <a:r>
              <a:rPr lang="en-US" altLang="zh-CN" sz="1600" dirty="0" smtClean="0">
                <a:solidFill>
                  <a:srgbClr val="000000"/>
                </a:solidFill>
                <a:latin typeface="+mn-lt"/>
              </a:rPr>
              <a:t>     </a:t>
            </a:r>
            <a:r>
              <a:rPr lang="en-US" altLang="zh-CN" sz="1600" dirty="0" err="1" smtClean="0">
                <a:solidFill>
                  <a:srgbClr val="000000"/>
                </a:solidFill>
                <a:latin typeface="+mn-lt"/>
              </a:rPr>
              <a:t>printf</a:t>
            </a:r>
            <a:r>
              <a:rPr lang="en-US" altLang="zh-CN" sz="1600" dirty="0" smtClean="0">
                <a:solidFill>
                  <a:srgbClr val="000000"/>
                </a:solidFill>
                <a:latin typeface="+mn-lt"/>
              </a:rPr>
              <a:t>("a</a:t>
            </a:r>
            <a:r>
              <a:rPr lang="en-US" altLang="zh-CN" sz="1600" dirty="0">
                <a:solidFill>
                  <a:srgbClr val="000000"/>
                </a:solidFill>
                <a:latin typeface="+mn-lt"/>
              </a:rPr>
              <a:t>=</a:t>
            </a:r>
            <a:r>
              <a:rPr lang="en-US" altLang="zh-CN" sz="1600" dirty="0">
                <a:solidFill>
                  <a:srgbClr val="C00000"/>
                </a:solidFill>
                <a:latin typeface="+mn-lt"/>
              </a:rPr>
              <a:t>%X</a:t>
            </a:r>
            <a:r>
              <a:rPr lang="en-US" altLang="zh-CN" sz="1600" dirty="0" smtClean="0">
                <a:solidFill>
                  <a:srgbClr val="000000"/>
                </a:solidFill>
                <a:latin typeface="+mn-lt"/>
              </a:rPr>
              <a:t>, a</a:t>
            </a:r>
            <a:r>
              <a:rPr lang="en-US" altLang="zh-CN" sz="1600" dirty="0">
                <a:solidFill>
                  <a:srgbClr val="000000"/>
                </a:solidFill>
                <a:latin typeface="+mn-lt"/>
              </a:rPr>
              <a:t>=</a:t>
            </a:r>
            <a:r>
              <a:rPr lang="en-US" altLang="zh-CN" sz="1600" dirty="0">
                <a:solidFill>
                  <a:srgbClr val="C00000"/>
                </a:solidFill>
                <a:latin typeface="+mn-lt"/>
              </a:rPr>
              <a:t>%d</a:t>
            </a:r>
            <a:r>
              <a:rPr lang="en-US" altLang="zh-CN" sz="1600" dirty="0" smtClean="0">
                <a:solidFill>
                  <a:srgbClr val="000000"/>
                </a:solidFill>
                <a:latin typeface="+mn-lt"/>
              </a:rPr>
              <a:t>, a</a:t>
            </a:r>
            <a:r>
              <a:rPr lang="en-US" altLang="zh-CN" sz="1600" dirty="0">
                <a:solidFill>
                  <a:srgbClr val="000000"/>
                </a:solidFill>
                <a:latin typeface="+mn-lt"/>
              </a:rPr>
              <a:t>=</a:t>
            </a:r>
            <a:r>
              <a:rPr lang="en-US" altLang="zh-CN" sz="1600" dirty="0">
                <a:solidFill>
                  <a:srgbClr val="C00000"/>
                </a:solidFill>
                <a:latin typeface="+mn-lt"/>
              </a:rPr>
              <a:t>%</a:t>
            </a:r>
            <a:r>
              <a:rPr lang="en-US" altLang="zh-CN" sz="1600" dirty="0" smtClean="0">
                <a:solidFill>
                  <a:srgbClr val="C00000"/>
                </a:solidFill>
                <a:latin typeface="+mn-lt"/>
              </a:rPr>
              <a:t>u</a:t>
            </a:r>
            <a:r>
              <a:rPr lang="en-US" altLang="zh-CN" sz="1600" dirty="0" smtClean="0">
                <a:solidFill>
                  <a:srgbClr val="000000"/>
                </a:solidFill>
                <a:latin typeface="+mn-lt"/>
              </a:rPr>
              <a:t>\n",</a:t>
            </a:r>
            <a:r>
              <a:rPr lang="en-US" altLang="zh-CN" sz="1600" dirty="0" err="1">
                <a:solidFill>
                  <a:srgbClr val="000000"/>
                </a:solidFill>
                <a:latin typeface="+mn-lt"/>
              </a:rPr>
              <a:t>a,a,a</a:t>
            </a:r>
            <a:r>
              <a:rPr lang="en-US" altLang="zh-CN" sz="1600" dirty="0">
                <a:solidFill>
                  <a:srgbClr val="000000"/>
                </a:solidFill>
                <a:latin typeface="+mn-lt"/>
              </a:rPr>
              <a:t>); //</a:t>
            </a:r>
            <a:r>
              <a:rPr lang="zh-CN" altLang="en-US" sz="1600" dirty="0">
                <a:solidFill>
                  <a:srgbClr val="000000"/>
                </a:solidFill>
                <a:latin typeface="+mn-lt"/>
              </a:rPr>
              <a:t>输出什么？ </a:t>
            </a:r>
            <a:br>
              <a:rPr lang="zh-CN" altLang="en-US" sz="1600" dirty="0">
                <a:solidFill>
                  <a:srgbClr val="000000"/>
                </a:solidFill>
                <a:latin typeface="+mn-lt"/>
              </a:rPr>
            </a:br>
            <a:r>
              <a:rPr lang="zh-CN" altLang="en-US" sz="1600" dirty="0" smtClean="0">
                <a:solidFill>
                  <a:srgbClr val="000000"/>
                </a:solidFill>
                <a:latin typeface="+mn-lt"/>
              </a:rPr>
              <a:t>     </a:t>
            </a:r>
            <a:r>
              <a:rPr lang="en-US" altLang="zh-CN" sz="1600" dirty="0" smtClean="0">
                <a:solidFill>
                  <a:srgbClr val="000000"/>
                </a:solidFill>
                <a:latin typeface="+mn-lt"/>
              </a:rPr>
              <a:t>return </a:t>
            </a:r>
            <a:r>
              <a:rPr lang="en-US" altLang="zh-CN" sz="1600" dirty="0">
                <a:solidFill>
                  <a:srgbClr val="000000"/>
                </a:solidFill>
                <a:latin typeface="+mn-lt"/>
              </a:rPr>
              <a:t>0;</a:t>
            </a:r>
            <a:br>
              <a:rPr lang="en-US" altLang="zh-CN" sz="1600" dirty="0">
                <a:solidFill>
                  <a:srgbClr val="000000"/>
                </a:solidFill>
                <a:latin typeface="+mn-lt"/>
              </a:rPr>
            </a:br>
            <a:r>
              <a:rPr lang="en-US" altLang="zh-CN" sz="1600" dirty="0">
                <a:solidFill>
                  <a:srgbClr val="000000"/>
                </a:solidFill>
                <a:latin typeface="+mn-lt"/>
              </a:rPr>
              <a:t> } </a:t>
            </a:r>
            <a:endParaRPr lang="zh-CN" altLang="en-US" sz="1600" dirty="0">
              <a:solidFill>
                <a:srgbClr val="080808"/>
              </a:solidFill>
              <a:latin typeface="+mn-lt"/>
            </a:endParaRPr>
          </a:p>
        </p:txBody>
      </p:sp>
      <p:sp>
        <p:nvSpPr>
          <p:cNvPr id="36868" name="Rectangle 4"/>
          <p:cNvSpPr>
            <a:spLocks noChangeArrowheads="1"/>
          </p:cNvSpPr>
          <p:nvPr/>
        </p:nvSpPr>
        <p:spPr bwMode="auto">
          <a:xfrm>
            <a:off x="572819" y="4931836"/>
            <a:ext cx="6284608" cy="489822"/>
          </a:xfrm>
          <a:prstGeom prst="rect">
            <a:avLst/>
          </a:prstGeom>
          <a:noFill/>
          <a:ln w="9525">
            <a:solidFill>
              <a:srgbClr val="FF0066"/>
            </a:solidFill>
            <a:miter lim="800000"/>
            <a:headEnd/>
            <a:tailEnd/>
          </a:ln>
          <a:effectLst/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lnSpc>
                <a:spcPct val="120000"/>
              </a:lnSpc>
              <a:spcBef>
                <a:spcPct val="5000"/>
              </a:spcBef>
              <a:buNone/>
            </a:pPr>
            <a:r>
              <a:rPr lang="zh-CN" altLang="en-US" sz="1800" b="1" dirty="0">
                <a:solidFill>
                  <a:srgbClr val="0000CC"/>
                </a:solidFill>
                <a:latin typeface="+mn-lt"/>
                <a:ea typeface="+mn-ea"/>
              </a:rPr>
              <a:t>运行</a:t>
            </a:r>
            <a:r>
              <a:rPr lang="zh-CN" altLang="en-US" sz="1800" b="1" dirty="0" smtClean="0">
                <a:solidFill>
                  <a:srgbClr val="0000CC"/>
                </a:solidFill>
                <a:latin typeface="+mn-lt"/>
                <a:ea typeface="+mn-ea"/>
              </a:rPr>
              <a:t>结果：</a:t>
            </a:r>
            <a:r>
              <a:rPr lang="en-US" altLang="zh-CN" sz="1800" b="1" dirty="0" smtClean="0">
                <a:solidFill>
                  <a:srgbClr val="0000CC"/>
                </a:solidFill>
                <a:latin typeface="+mn-lt"/>
                <a:ea typeface="+mn-ea"/>
              </a:rPr>
              <a:t>a=FFFFFFFF, a= -</a:t>
            </a:r>
            <a:r>
              <a:rPr lang="en-US" altLang="zh-CN" sz="1800" b="1" dirty="0">
                <a:solidFill>
                  <a:srgbClr val="0000CC"/>
                </a:solidFill>
                <a:latin typeface="+mn-lt"/>
                <a:ea typeface="+mn-ea"/>
              </a:rPr>
              <a:t>1</a:t>
            </a:r>
            <a:r>
              <a:rPr lang="en-US" altLang="zh-CN" sz="1800" b="1" dirty="0" smtClean="0">
                <a:solidFill>
                  <a:srgbClr val="0000CC"/>
                </a:solidFill>
                <a:latin typeface="+mn-lt"/>
                <a:ea typeface="+mn-ea"/>
              </a:rPr>
              <a:t>, a=4294967295</a:t>
            </a:r>
            <a:endParaRPr lang="zh-CN" altLang="en-US" sz="1800" b="1" dirty="0">
              <a:solidFill>
                <a:srgbClr val="0000CC"/>
              </a:solidFill>
              <a:latin typeface="+mn-lt"/>
              <a:ea typeface="+mn-ea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95415" y="324296"/>
            <a:ext cx="718579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 smtClean="0">
                <a:solidFill>
                  <a:srgbClr val="7030A0"/>
                </a:solidFill>
                <a:latin typeface="+mj-lt"/>
                <a:ea typeface="+mj-ea"/>
                <a:cs typeface="+mj-cs"/>
              </a:rPr>
              <a:t>整型变量</a:t>
            </a:r>
            <a:r>
              <a:rPr lang="zh-CN" altLang="en-US" sz="2800" dirty="0" smtClean="0">
                <a:solidFill>
                  <a:srgbClr val="1A93C8"/>
                </a:solidFill>
                <a:latin typeface="+mj-lt"/>
                <a:ea typeface="+mj-ea"/>
                <a:cs typeface="+mj-cs"/>
              </a:rPr>
              <a:t>的</a:t>
            </a:r>
            <a:r>
              <a:rPr lang="zh-CN" altLang="en-US" sz="2800" dirty="0" smtClean="0">
                <a:solidFill>
                  <a:srgbClr val="7030A0"/>
                </a:solidFill>
                <a:latin typeface="+mj-lt"/>
                <a:ea typeface="+mj-ea"/>
                <a:cs typeface="+mj-cs"/>
              </a:rPr>
              <a:t>赋值</a:t>
            </a:r>
            <a:endParaRPr lang="zh-CN" altLang="en-US" sz="2800" dirty="0">
              <a:solidFill>
                <a:srgbClr val="1A93C8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A221753B-02CF-4445-A516-E1EE3DC7F9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1680" y="3335052"/>
            <a:ext cx="6989525" cy="1364964"/>
          </a:xfrm>
          <a:prstGeom prst="rect">
            <a:avLst/>
          </a:prstGeom>
          <a:solidFill>
            <a:schemeClr val="bg1"/>
          </a:solidFill>
          <a:ln w="9525">
            <a:solidFill>
              <a:srgbClr val="000099"/>
            </a:solidFill>
            <a:miter lim="800000"/>
            <a:headEnd/>
            <a:tailEnd/>
          </a:ln>
          <a:effectLst>
            <a:outerShdw dist="107763" dir="18900000" algn="ctr" rotWithShape="0">
              <a:schemeClr val="bg2"/>
            </a:outerShdw>
          </a:effec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lnSpc>
                <a:spcPct val="120000"/>
              </a:lnSpc>
              <a:spcBef>
                <a:spcPct val="5000"/>
              </a:spcBef>
            </a:pPr>
            <a:r>
              <a:rPr lang="zh-CN" altLang="en-US" sz="1600" dirty="0" smtClean="0">
                <a:solidFill>
                  <a:srgbClr val="000000"/>
                </a:solidFill>
                <a:latin typeface="+mn-lt"/>
              </a:rPr>
              <a:t>变量的赋值，如</a:t>
            </a:r>
            <a:endParaRPr lang="en-US" altLang="zh-CN" sz="1600" dirty="0" smtClean="0">
              <a:solidFill>
                <a:srgbClr val="000000"/>
              </a:solidFill>
              <a:latin typeface="+mn-lt"/>
            </a:endParaRPr>
          </a:p>
          <a:p>
            <a:pPr>
              <a:lnSpc>
                <a:spcPct val="120000"/>
              </a:lnSpc>
              <a:spcBef>
                <a:spcPct val="5000"/>
              </a:spcBef>
            </a:pPr>
            <a:r>
              <a:rPr lang="en-US" altLang="zh-CN" sz="1600" b="1" dirty="0" smtClean="0">
                <a:solidFill>
                  <a:srgbClr val="C00000"/>
                </a:solidFill>
                <a:latin typeface="+mn-lt"/>
              </a:rPr>
              <a:t>a=-1</a:t>
            </a:r>
            <a:r>
              <a:rPr lang="zh-CN" altLang="en-US" sz="1600" b="1" dirty="0" smtClean="0">
                <a:solidFill>
                  <a:srgbClr val="000000"/>
                </a:solidFill>
                <a:latin typeface="+mn-lt"/>
              </a:rPr>
              <a:t>；</a:t>
            </a:r>
            <a:r>
              <a:rPr lang="en-US" altLang="zh-CN" sz="1600" dirty="0">
                <a:solidFill>
                  <a:srgbClr val="0070C0"/>
                </a:solidFill>
              </a:rPr>
              <a:t>//</a:t>
            </a:r>
            <a:r>
              <a:rPr lang="zh-CN" altLang="en-US" sz="1600" dirty="0" smtClean="0">
                <a:solidFill>
                  <a:srgbClr val="0070C0"/>
                </a:solidFill>
              </a:rPr>
              <a:t>将数值</a:t>
            </a:r>
            <a:r>
              <a:rPr lang="en-US" altLang="zh-CN" sz="1600" dirty="0" smtClean="0">
                <a:solidFill>
                  <a:srgbClr val="0070C0"/>
                </a:solidFill>
              </a:rPr>
              <a:t>-</a:t>
            </a:r>
            <a:r>
              <a:rPr lang="en-US" altLang="zh-CN" sz="1600" dirty="0">
                <a:solidFill>
                  <a:srgbClr val="0070C0"/>
                </a:solidFill>
              </a:rPr>
              <a:t>1</a:t>
            </a:r>
            <a:r>
              <a:rPr lang="zh-CN" altLang="en-US" sz="1600" dirty="0">
                <a:solidFill>
                  <a:srgbClr val="0070C0"/>
                </a:solidFill>
              </a:rPr>
              <a:t>转换成</a:t>
            </a:r>
            <a:r>
              <a:rPr lang="zh-CN" altLang="en-US" sz="1600" dirty="0" smtClean="0">
                <a:solidFill>
                  <a:srgbClr val="0070C0"/>
                </a:solidFill>
              </a:rPr>
              <a:t>补码形式，存储</a:t>
            </a:r>
            <a:r>
              <a:rPr lang="zh-CN" altLang="en-US" sz="1600" dirty="0">
                <a:solidFill>
                  <a:srgbClr val="0070C0"/>
                </a:solidFill>
              </a:rPr>
              <a:t>到</a:t>
            </a:r>
            <a:r>
              <a:rPr lang="zh-CN" altLang="en-US" sz="1600" dirty="0" smtClean="0">
                <a:solidFill>
                  <a:srgbClr val="0070C0"/>
                </a:solidFill>
              </a:rPr>
              <a:t>变量</a:t>
            </a:r>
            <a:r>
              <a:rPr lang="en-US" altLang="zh-CN" sz="1600" dirty="0" smtClean="0">
                <a:solidFill>
                  <a:srgbClr val="0070C0"/>
                </a:solidFill>
              </a:rPr>
              <a:t>a</a:t>
            </a:r>
            <a:r>
              <a:rPr lang="zh-CN" altLang="en-US" sz="1600" dirty="0" smtClean="0">
                <a:solidFill>
                  <a:srgbClr val="0070C0"/>
                </a:solidFill>
              </a:rPr>
              <a:t>的</a:t>
            </a:r>
            <a:r>
              <a:rPr lang="en-US" altLang="zh-CN" sz="1600" dirty="0">
                <a:solidFill>
                  <a:srgbClr val="0070C0"/>
                </a:solidFill>
              </a:rPr>
              <a:t>4</a:t>
            </a:r>
            <a:r>
              <a:rPr lang="zh-CN" altLang="en-US" sz="1600" dirty="0">
                <a:solidFill>
                  <a:srgbClr val="0070C0"/>
                </a:solidFill>
              </a:rPr>
              <a:t>字节存储空间</a:t>
            </a:r>
            <a:r>
              <a:rPr lang="zh-CN" altLang="en-US" sz="1600" dirty="0" smtClean="0">
                <a:solidFill>
                  <a:srgbClr val="0070C0"/>
                </a:solidFill>
              </a:rPr>
              <a:t>中</a:t>
            </a:r>
            <a:endParaRPr lang="en-US" altLang="zh-CN" sz="1600" dirty="0" smtClean="0">
              <a:solidFill>
                <a:srgbClr val="0070C0"/>
              </a:solidFill>
            </a:endParaRPr>
          </a:p>
          <a:p>
            <a:pPr marL="0" indent="0">
              <a:lnSpc>
                <a:spcPct val="120000"/>
              </a:lnSpc>
              <a:spcBef>
                <a:spcPct val="5000"/>
              </a:spcBef>
              <a:buNone/>
            </a:pPr>
            <a:r>
              <a:rPr lang="en-US" altLang="zh-CN" sz="1600" dirty="0" smtClean="0">
                <a:solidFill>
                  <a:srgbClr val="0070C0"/>
                </a:solidFill>
              </a:rPr>
              <a:t>                  //</a:t>
            </a:r>
            <a:r>
              <a:rPr lang="zh-CN" altLang="en-US" sz="1600" dirty="0" smtClean="0">
                <a:solidFill>
                  <a:srgbClr val="0070C0"/>
                </a:solidFill>
              </a:rPr>
              <a:t>补码</a:t>
            </a:r>
            <a:r>
              <a:rPr lang="en-US" altLang="zh-CN" sz="1600" dirty="0" smtClean="0">
                <a:solidFill>
                  <a:srgbClr val="0070C0"/>
                </a:solidFill>
              </a:rPr>
              <a:t>0xFFFFFFFF</a:t>
            </a:r>
            <a:r>
              <a:rPr lang="zh-CN" altLang="en-US" sz="1600" dirty="0" smtClean="0">
                <a:solidFill>
                  <a:srgbClr val="0070C0"/>
                </a:solidFill>
              </a:rPr>
              <a:t>按</a:t>
            </a:r>
            <a:r>
              <a:rPr lang="zh-CN" altLang="en-US" sz="1600" dirty="0" smtClean="0">
                <a:solidFill>
                  <a:srgbClr val="C00000"/>
                </a:solidFill>
              </a:rPr>
              <a:t>有符号数</a:t>
            </a:r>
            <a:r>
              <a:rPr lang="zh-CN" altLang="en-US" sz="1600" dirty="0" smtClean="0">
                <a:solidFill>
                  <a:srgbClr val="0070C0"/>
                </a:solidFill>
              </a:rPr>
              <a:t>解释为：</a:t>
            </a:r>
            <a:r>
              <a:rPr lang="en-US" altLang="zh-CN" sz="1600" b="1" dirty="0" smtClean="0">
                <a:solidFill>
                  <a:srgbClr val="0000CC"/>
                </a:solidFill>
              </a:rPr>
              <a:t>-1</a:t>
            </a:r>
          </a:p>
          <a:p>
            <a:pPr marL="0" indent="0">
              <a:lnSpc>
                <a:spcPct val="120000"/>
              </a:lnSpc>
              <a:spcBef>
                <a:spcPct val="5000"/>
              </a:spcBef>
              <a:buNone/>
            </a:pPr>
            <a:r>
              <a:rPr lang="en-US" altLang="zh-CN" sz="1600" b="1" dirty="0">
                <a:solidFill>
                  <a:srgbClr val="0000CC"/>
                </a:solidFill>
              </a:rPr>
              <a:t> </a:t>
            </a:r>
            <a:r>
              <a:rPr lang="en-US" altLang="zh-CN" sz="1600" b="1" dirty="0" smtClean="0">
                <a:solidFill>
                  <a:srgbClr val="0000CC"/>
                </a:solidFill>
              </a:rPr>
              <a:t>                 </a:t>
            </a:r>
            <a:r>
              <a:rPr lang="en-US" altLang="zh-CN" sz="1600" dirty="0">
                <a:solidFill>
                  <a:srgbClr val="0070C0"/>
                </a:solidFill>
              </a:rPr>
              <a:t>//</a:t>
            </a:r>
            <a:r>
              <a:rPr lang="zh-CN" altLang="en-US" sz="1600" dirty="0">
                <a:solidFill>
                  <a:srgbClr val="0070C0"/>
                </a:solidFill>
              </a:rPr>
              <a:t>按照</a:t>
            </a:r>
            <a:r>
              <a:rPr lang="zh-CN" altLang="en-US" sz="1600" dirty="0">
                <a:solidFill>
                  <a:srgbClr val="C00000"/>
                </a:solidFill>
              </a:rPr>
              <a:t>无符号数</a:t>
            </a:r>
            <a:r>
              <a:rPr lang="zh-CN" altLang="en-US" sz="1600" dirty="0">
                <a:solidFill>
                  <a:srgbClr val="0070C0"/>
                </a:solidFill>
              </a:rPr>
              <a:t>解析，则是无符号数的最大值</a:t>
            </a:r>
            <a:r>
              <a:rPr lang="en-US" altLang="zh-CN" sz="1600" dirty="0">
                <a:solidFill>
                  <a:srgbClr val="0070C0"/>
                </a:solidFill>
              </a:rPr>
              <a:t/>
            </a:r>
            <a:br>
              <a:rPr lang="en-US" altLang="zh-CN" sz="1600" dirty="0">
                <a:solidFill>
                  <a:srgbClr val="0070C0"/>
                </a:solidFill>
              </a:rPr>
            </a:br>
            <a:endParaRPr lang="en-US" altLang="zh-CN" sz="1600" dirty="0">
              <a:solidFill>
                <a:srgbClr val="0070C0"/>
              </a:solidFill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A221753B-02CF-4445-A516-E1EE3DC7F9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73807" y="1228044"/>
            <a:ext cx="1026062" cy="318881"/>
          </a:xfrm>
          <a:prstGeom prst="rect">
            <a:avLst/>
          </a:prstGeom>
          <a:solidFill>
            <a:schemeClr val="bg1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18900000" algn="ctr" rotWithShape="0">
              <a:schemeClr val="bg2"/>
            </a:outerShdw>
          </a:effec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marL="0" indent="0">
              <a:spcBef>
                <a:spcPct val="5000"/>
              </a:spcBef>
              <a:buNone/>
            </a:pPr>
            <a:r>
              <a:rPr lang="en-US" altLang="zh-CN" sz="1600" dirty="0" smtClean="0">
                <a:solidFill>
                  <a:srgbClr val="000000"/>
                </a:solidFill>
                <a:latin typeface="+mn-lt"/>
              </a:rPr>
              <a:t>-1</a:t>
            </a:r>
            <a:r>
              <a:rPr lang="en-US" altLang="zh-CN" sz="1600" dirty="0" smtClean="0">
                <a:solidFill>
                  <a:srgbClr val="000000"/>
                </a:solidFill>
                <a:latin typeface="+mn-lt"/>
                <a:sym typeface="Wingdings" panose="05000000000000000000" pitchFamily="2" charset="2"/>
              </a:rPr>
              <a:t></a:t>
            </a:r>
            <a:r>
              <a:rPr lang="zh-CN" altLang="en-US" sz="1600" dirty="0" smtClean="0">
                <a:solidFill>
                  <a:srgbClr val="000000"/>
                </a:solidFill>
                <a:latin typeface="+mn-lt"/>
                <a:sym typeface="Wingdings" panose="05000000000000000000" pitchFamily="2" charset="2"/>
              </a:rPr>
              <a:t>补码</a:t>
            </a:r>
            <a:endParaRPr lang="en-US" altLang="zh-CN" sz="1600" dirty="0" smtClean="0">
              <a:solidFill>
                <a:srgbClr val="000000"/>
              </a:solidFill>
              <a:latin typeface="+mn-lt"/>
              <a:sym typeface="Wingdings" panose="05000000000000000000" pitchFamily="2" charset="2"/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1543387"/>
              </p:ext>
            </p:extLst>
          </p:nvPr>
        </p:nvGraphicFramePr>
        <p:xfrm>
          <a:off x="7035248" y="1019443"/>
          <a:ext cx="1337821" cy="2219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7821">
                  <a:extLst>
                    <a:ext uri="{9D8B030D-6E8A-4147-A177-3AD203B41FA5}">
                      <a16:colId xmlns:a16="http://schemas.microsoft.com/office/drawing/2014/main" val="40114826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rgbClr val="080808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7692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rgbClr val="080808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385481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rgbClr val="080808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3273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rgbClr val="080808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65300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rgbClr val="080808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96441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rgbClr val="080808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83585951"/>
                  </a:ext>
                </a:extLst>
              </a:tr>
            </a:tbl>
          </a:graphicData>
        </a:graphic>
      </p:graphicFrame>
      <p:grpSp>
        <p:nvGrpSpPr>
          <p:cNvPr id="11" name="组合 10"/>
          <p:cNvGrpSpPr/>
          <p:nvPr/>
        </p:nvGrpSpPr>
        <p:grpSpPr>
          <a:xfrm>
            <a:off x="5341786" y="1208599"/>
            <a:ext cx="1322961" cy="338850"/>
            <a:chOff x="3938174" y="1132716"/>
            <a:chExt cx="1322961" cy="338850"/>
          </a:xfrm>
        </p:grpSpPr>
        <p:sp>
          <p:nvSpPr>
            <p:cNvPr id="7" name="Rectangle 3">
              <a:extLst>
                <a:ext uri="{FF2B5EF4-FFF2-40B4-BE49-F238E27FC236}">
                  <a16:creationId xmlns:a16="http://schemas.microsoft.com/office/drawing/2014/main" id="{A221753B-02CF-4445-A516-E1EE3DC7F9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8174" y="1163105"/>
              <a:ext cx="1322961" cy="30846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dist="107763" dir="18900000" algn="ctr" rotWithShape="0">
                <a:schemeClr val="bg2"/>
              </a:outerShdw>
            </a:effectLst>
          </p:spPr>
          <p:txBody>
            <a:bodyPr/>
            <a:lstStyle>
              <a:lvl1pPr marL="342900" indent="-34290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marL="0" indent="0">
                <a:spcBef>
                  <a:spcPct val="5000"/>
                </a:spcBef>
                <a:buNone/>
              </a:pPr>
              <a:endParaRPr lang="en-US" altLang="zh-CN" sz="1600" dirty="0">
                <a:solidFill>
                  <a:srgbClr val="000000"/>
                </a:solidFill>
                <a:latin typeface="+mn-lt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3960779" y="1132716"/>
              <a:ext cx="1300356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indent="0">
                <a:spcBef>
                  <a:spcPct val="5000"/>
                </a:spcBef>
                <a:buNone/>
              </a:pPr>
              <a:r>
                <a:rPr kumimoji="1" lang="en-US" altLang="zh-CN" sz="1600" dirty="0">
                  <a:solidFill>
                    <a:srgbClr val="000000"/>
                  </a:solidFill>
                  <a:latin typeface="+mn-lt"/>
                  <a:ea typeface="宋体" pitchFamily="2" charset="-122"/>
                  <a:sym typeface="Wingdings" panose="05000000000000000000" pitchFamily="2" charset="2"/>
                </a:rPr>
                <a:t>0xFFFFFFFF</a:t>
              </a:r>
              <a:endParaRPr kumimoji="1" lang="en-US" altLang="zh-CN" sz="1600" dirty="0">
                <a:solidFill>
                  <a:srgbClr val="000000"/>
                </a:solidFill>
                <a:latin typeface="+mn-lt"/>
                <a:ea typeface="宋体" pitchFamily="2" charset="-122"/>
              </a:endParaRPr>
            </a:p>
          </p:txBody>
        </p:sp>
      </p:grpSp>
      <p:cxnSp>
        <p:nvCxnSpPr>
          <p:cNvPr id="14" name="直接箭头连接符 13"/>
          <p:cNvCxnSpPr>
            <a:stCxn id="6" idx="3"/>
            <a:endCxn id="13" idx="1"/>
          </p:cNvCxnSpPr>
          <p:nvPr/>
        </p:nvCxnSpPr>
        <p:spPr bwMode="auto">
          <a:xfrm flipV="1">
            <a:off x="4999869" y="1377876"/>
            <a:ext cx="364522" cy="9609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</p:spPr>
      </p:cxnSp>
      <p:cxnSp>
        <p:nvCxnSpPr>
          <p:cNvPr id="17" name="直接箭头连接符 16"/>
          <p:cNvCxnSpPr/>
          <p:nvPr/>
        </p:nvCxnSpPr>
        <p:spPr bwMode="auto">
          <a:xfrm>
            <a:off x="6664747" y="1546925"/>
            <a:ext cx="385361" cy="377576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</p:spPr>
      </p:cxnSp>
      <p:sp>
        <p:nvSpPr>
          <p:cNvPr id="16" name="矩形 15"/>
          <p:cNvSpPr/>
          <p:nvPr/>
        </p:nvSpPr>
        <p:spPr>
          <a:xfrm>
            <a:off x="7093586" y="1765060"/>
            <a:ext cx="130035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>
              <a:spcBef>
                <a:spcPct val="5000"/>
              </a:spcBef>
              <a:buNone/>
            </a:pPr>
            <a:r>
              <a:rPr kumimoji="1" lang="en-US" altLang="zh-CN" sz="1600" dirty="0">
                <a:solidFill>
                  <a:srgbClr val="000000"/>
                </a:solidFill>
                <a:latin typeface="+mn-lt"/>
                <a:ea typeface="宋体" pitchFamily="2" charset="-122"/>
                <a:sym typeface="Wingdings" panose="05000000000000000000" pitchFamily="2" charset="2"/>
              </a:rPr>
              <a:t>0xFFFFFFFF</a:t>
            </a:r>
            <a:endParaRPr kumimoji="1" lang="en-US" altLang="zh-CN" sz="1600" dirty="0">
              <a:solidFill>
                <a:srgbClr val="000000"/>
              </a:solidFill>
              <a:latin typeface="+mn-lt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05774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36868" grpId="0" animBg="1"/>
      <p:bldP spid="5" grpId="0" animBg="1"/>
      <p:bldP spid="6" grpId="0" animBg="1"/>
      <p:bldP spid="1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3">
            <a:extLst>
              <a:ext uri="{FF2B5EF4-FFF2-40B4-BE49-F238E27FC236}">
                <a16:creationId xmlns:a16="http://schemas.microsoft.com/office/drawing/2014/main" id="{A221753B-02CF-4445-A516-E1EE3DC7F9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93942" y="1787495"/>
            <a:ext cx="312731" cy="318881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>
            <a:outerShdw dist="107763" dir="18900000" algn="ctr" rotWithShape="0">
              <a:schemeClr val="bg2"/>
            </a:outerShdw>
          </a:effec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marL="0" indent="0">
              <a:spcBef>
                <a:spcPct val="5000"/>
              </a:spcBef>
              <a:buNone/>
            </a:pPr>
            <a:r>
              <a:rPr lang="en-US" altLang="zh-CN" sz="1600" dirty="0" smtClean="0">
                <a:solidFill>
                  <a:srgbClr val="000000"/>
                </a:solidFill>
                <a:latin typeface="+mn-lt"/>
                <a:sym typeface="Wingdings" panose="05000000000000000000" pitchFamily="2" charset="2"/>
              </a:rPr>
              <a:t>u</a:t>
            </a:r>
            <a:endParaRPr lang="en-US" altLang="zh-CN" sz="160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441754" y="1031847"/>
            <a:ext cx="5751228" cy="1952422"/>
          </a:xfrm>
          <a:noFill/>
        </p:spPr>
        <p:txBody>
          <a:bodyPr anchor="t" anchorCtr="0"/>
          <a:lstStyle/>
          <a:p>
            <a:pPr>
              <a:lnSpc>
                <a:spcPct val="95000"/>
              </a:lnSpc>
            </a:pPr>
            <a:r>
              <a:rPr lang="en-US" altLang="zh-CN" sz="1600" dirty="0">
                <a:solidFill>
                  <a:srgbClr val="000000"/>
                </a:solidFill>
                <a:latin typeface="+mn-lt"/>
              </a:rPr>
              <a:t>#include &lt;</a:t>
            </a:r>
            <a:r>
              <a:rPr lang="en-US" altLang="zh-CN" sz="1600" dirty="0" err="1">
                <a:solidFill>
                  <a:srgbClr val="000000"/>
                </a:solidFill>
                <a:latin typeface="+mn-lt"/>
              </a:rPr>
              <a:t>stdio.h</a:t>
            </a:r>
            <a:r>
              <a:rPr lang="en-US" altLang="zh-CN" sz="1600" dirty="0">
                <a:solidFill>
                  <a:srgbClr val="000000"/>
                </a:solidFill>
                <a:latin typeface="+mn-lt"/>
              </a:rPr>
              <a:t>&gt;</a:t>
            </a:r>
            <a:br>
              <a:rPr lang="en-US" altLang="zh-CN" sz="1600" dirty="0">
                <a:solidFill>
                  <a:srgbClr val="000000"/>
                </a:solidFill>
                <a:latin typeface="+mn-lt"/>
              </a:rPr>
            </a:br>
            <a:r>
              <a:rPr lang="en-US" altLang="zh-CN" sz="1600" dirty="0">
                <a:solidFill>
                  <a:srgbClr val="000000"/>
                </a:solidFill>
                <a:latin typeface="+mn-lt"/>
              </a:rPr>
              <a:t>#include &lt;</a:t>
            </a:r>
            <a:r>
              <a:rPr lang="en-US" altLang="zh-CN" sz="1600" dirty="0" err="1">
                <a:solidFill>
                  <a:srgbClr val="000000"/>
                </a:solidFill>
                <a:latin typeface="+mn-lt"/>
              </a:rPr>
              <a:t>math.h</a:t>
            </a:r>
            <a:r>
              <a:rPr lang="en-US" altLang="zh-CN" sz="1600" dirty="0">
                <a:solidFill>
                  <a:srgbClr val="000000"/>
                </a:solidFill>
                <a:latin typeface="+mn-lt"/>
              </a:rPr>
              <a:t>&gt;</a:t>
            </a:r>
            <a:br>
              <a:rPr lang="en-US" altLang="zh-CN" sz="1600" dirty="0">
                <a:solidFill>
                  <a:srgbClr val="000000"/>
                </a:solidFill>
                <a:latin typeface="+mn-lt"/>
              </a:rPr>
            </a:br>
            <a:r>
              <a:rPr lang="en-US" altLang="zh-CN" sz="1600" dirty="0">
                <a:solidFill>
                  <a:srgbClr val="000000"/>
                </a:solidFill>
                <a:latin typeface="+mn-lt"/>
              </a:rPr>
              <a:t>int  main</a:t>
            </a:r>
            <a:r>
              <a:rPr lang="zh-CN" altLang="en-US" sz="1600" dirty="0">
                <a:solidFill>
                  <a:srgbClr val="000000"/>
                </a:solidFill>
                <a:latin typeface="+mn-lt"/>
              </a:rPr>
              <a:t>（）</a:t>
            </a:r>
            <a:br>
              <a:rPr lang="zh-CN" altLang="en-US" sz="1600" dirty="0">
                <a:solidFill>
                  <a:srgbClr val="000000"/>
                </a:solidFill>
                <a:latin typeface="+mn-lt"/>
              </a:rPr>
            </a:br>
            <a:r>
              <a:rPr lang="zh-CN" altLang="en-US" sz="1600" dirty="0">
                <a:solidFill>
                  <a:srgbClr val="080808"/>
                </a:solidFill>
                <a:latin typeface="+mn-lt"/>
              </a:rPr>
              <a:t> </a:t>
            </a:r>
            <a:r>
              <a:rPr lang="en-US" altLang="zh-CN" sz="1600" dirty="0">
                <a:solidFill>
                  <a:srgbClr val="080808"/>
                </a:solidFill>
                <a:latin typeface="+mn-lt"/>
              </a:rPr>
              <a:t>{</a:t>
            </a:r>
            <a:br>
              <a:rPr lang="en-US" altLang="zh-CN" sz="1600" dirty="0">
                <a:solidFill>
                  <a:srgbClr val="080808"/>
                </a:solidFill>
                <a:latin typeface="+mn-lt"/>
              </a:rPr>
            </a:br>
            <a:r>
              <a:rPr lang="en-US" altLang="zh-CN" sz="1600" dirty="0">
                <a:solidFill>
                  <a:srgbClr val="080808"/>
                </a:solidFill>
                <a:latin typeface="+mn-lt"/>
              </a:rPr>
              <a:t> </a:t>
            </a:r>
            <a:r>
              <a:rPr lang="en-US" altLang="zh-CN" sz="1600" dirty="0" smtClean="0">
                <a:solidFill>
                  <a:srgbClr val="080808"/>
                </a:solidFill>
                <a:latin typeface="+mn-lt"/>
              </a:rPr>
              <a:t>      </a:t>
            </a:r>
            <a:r>
              <a:rPr lang="en-US" altLang="zh-CN" sz="1600" dirty="0" smtClean="0">
                <a:solidFill>
                  <a:srgbClr val="C00000"/>
                </a:solidFill>
              </a:rPr>
              <a:t>unsigned</a:t>
            </a:r>
            <a:r>
              <a:rPr lang="en-US" altLang="zh-CN" sz="1600" dirty="0" smtClean="0">
                <a:solidFill>
                  <a:srgbClr val="C00000"/>
                </a:solidFill>
                <a:latin typeface="+mn-lt"/>
              </a:rPr>
              <a:t> u</a:t>
            </a:r>
            <a:r>
              <a:rPr lang="en-US" altLang="zh-CN" sz="1600" dirty="0" smtClean="0">
                <a:solidFill>
                  <a:srgbClr val="080808"/>
                </a:solidFill>
                <a:latin typeface="+mn-lt"/>
              </a:rPr>
              <a:t>= -1; //</a:t>
            </a:r>
            <a:r>
              <a:rPr lang="zh-CN" altLang="en-US" sz="1600" dirty="0" smtClean="0">
                <a:solidFill>
                  <a:srgbClr val="0070C0"/>
                </a:solidFill>
                <a:latin typeface="+mn-lt"/>
              </a:rPr>
              <a:t>不建议这样使用</a:t>
            </a:r>
            <a:r>
              <a:rPr lang="zh-CN" altLang="en-US" sz="1600" dirty="0" smtClean="0">
                <a:solidFill>
                  <a:srgbClr val="080808"/>
                </a:solidFill>
                <a:latin typeface="+mn-lt"/>
              </a:rPr>
              <a:t>，这里只为说明赋值过程</a:t>
            </a:r>
            <a:r>
              <a:rPr lang="en-US" altLang="zh-CN" sz="1600" dirty="0" smtClean="0">
                <a:solidFill>
                  <a:srgbClr val="080808"/>
                </a:solidFill>
                <a:latin typeface="+mn-lt"/>
              </a:rPr>
              <a:t/>
            </a:r>
            <a:br>
              <a:rPr lang="en-US" altLang="zh-CN" sz="1600" dirty="0" smtClean="0">
                <a:solidFill>
                  <a:srgbClr val="080808"/>
                </a:solidFill>
                <a:latin typeface="+mn-lt"/>
              </a:rPr>
            </a:br>
            <a:r>
              <a:rPr lang="en-US" altLang="zh-CN" sz="1600" dirty="0">
                <a:solidFill>
                  <a:srgbClr val="080808"/>
                </a:solidFill>
                <a:latin typeface="+mn-lt"/>
              </a:rPr>
              <a:t> </a:t>
            </a:r>
            <a:r>
              <a:rPr lang="en-US" altLang="zh-CN" sz="1600" dirty="0" smtClean="0">
                <a:solidFill>
                  <a:srgbClr val="080808"/>
                </a:solidFill>
                <a:latin typeface="+mn-lt"/>
              </a:rPr>
              <a:t>      </a:t>
            </a:r>
            <a:r>
              <a:rPr lang="en-US" altLang="zh-CN" sz="1600" dirty="0" err="1" smtClean="0">
                <a:solidFill>
                  <a:srgbClr val="000000"/>
                </a:solidFill>
                <a:latin typeface="+mn-lt"/>
              </a:rPr>
              <a:t>printf</a:t>
            </a:r>
            <a:r>
              <a:rPr lang="zh-CN" altLang="en-US" sz="1600" dirty="0" smtClean="0">
                <a:solidFill>
                  <a:srgbClr val="000000"/>
                </a:solidFill>
                <a:latin typeface="+mn-lt"/>
              </a:rPr>
              <a:t>（</a:t>
            </a:r>
            <a:r>
              <a:rPr lang="en-US" altLang="zh-CN" sz="1600" dirty="0" smtClean="0">
                <a:solidFill>
                  <a:srgbClr val="000000"/>
                </a:solidFill>
                <a:latin typeface="+mn-lt"/>
              </a:rPr>
              <a:t>"u= </a:t>
            </a:r>
            <a:r>
              <a:rPr lang="en-US" altLang="zh-CN" sz="1600" dirty="0" smtClean="0">
                <a:solidFill>
                  <a:srgbClr val="7030A0"/>
                </a:solidFill>
                <a:latin typeface="+mn-lt"/>
              </a:rPr>
              <a:t>%X</a:t>
            </a:r>
            <a:r>
              <a:rPr lang="zh-CN" altLang="en-US" sz="1600" dirty="0" smtClean="0">
                <a:solidFill>
                  <a:srgbClr val="7030A0"/>
                </a:solidFill>
                <a:latin typeface="+mn-lt"/>
              </a:rPr>
              <a:t>，</a:t>
            </a:r>
            <a:r>
              <a:rPr lang="en-US" altLang="zh-CN" sz="1600" dirty="0" smtClean="0">
                <a:solidFill>
                  <a:srgbClr val="7030A0"/>
                </a:solidFill>
                <a:latin typeface="+mn-lt"/>
              </a:rPr>
              <a:t>u=%u\</a:t>
            </a:r>
            <a:r>
              <a:rPr lang="en-US" altLang="zh-CN" sz="1600" dirty="0" smtClean="0">
                <a:solidFill>
                  <a:srgbClr val="000000"/>
                </a:solidFill>
                <a:latin typeface="+mn-lt"/>
              </a:rPr>
              <a:t>n", </a:t>
            </a:r>
            <a:r>
              <a:rPr lang="en-US" altLang="zh-CN" sz="1600" dirty="0" err="1" smtClean="0">
                <a:solidFill>
                  <a:srgbClr val="000000"/>
                </a:solidFill>
                <a:latin typeface="+mn-lt"/>
              </a:rPr>
              <a:t>u,u</a:t>
            </a:r>
            <a:r>
              <a:rPr lang="en-US" altLang="zh-CN" sz="1600" dirty="0" smtClean="0">
                <a:solidFill>
                  <a:srgbClr val="000000"/>
                </a:solidFill>
                <a:latin typeface="+mn-lt"/>
              </a:rPr>
              <a:t>);    //</a:t>
            </a:r>
            <a:r>
              <a:rPr lang="zh-CN" altLang="en-US" sz="1600" dirty="0" smtClean="0">
                <a:solidFill>
                  <a:srgbClr val="000000"/>
                </a:solidFill>
                <a:latin typeface="+mn-lt"/>
              </a:rPr>
              <a:t>输出什么？</a:t>
            </a:r>
            <a:r>
              <a:rPr lang="en-US" altLang="zh-CN" sz="1600" dirty="0" smtClean="0">
                <a:solidFill>
                  <a:srgbClr val="000000"/>
                </a:solidFill>
                <a:latin typeface="+mn-lt"/>
              </a:rPr>
              <a:t/>
            </a:r>
            <a:br>
              <a:rPr lang="en-US" altLang="zh-CN" sz="1600" dirty="0" smtClean="0">
                <a:solidFill>
                  <a:srgbClr val="000000"/>
                </a:solidFill>
                <a:latin typeface="+mn-lt"/>
              </a:rPr>
            </a:br>
            <a:r>
              <a:rPr lang="en-US" altLang="zh-CN" sz="1600" dirty="0" smtClean="0">
                <a:solidFill>
                  <a:srgbClr val="000000"/>
                </a:solidFill>
                <a:latin typeface="+mn-lt"/>
              </a:rPr>
              <a:t>      return </a:t>
            </a:r>
            <a:r>
              <a:rPr lang="en-US" altLang="zh-CN" sz="1600" dirty="0">
                <a:solidFill>
                  <a:srgbClr val="000000"/>
                </a:solidFill>
                <a:latin typeface="+mn-lt"/>
              </a:rPr>
              <a:t>0;</a:t>
            </a:r>
            <a:r>
              <a:rPr lang="zh-CN" altLang="en-US" sz="1600" dirty="0">
                <a:solidFill>
                  <a:srgbClr val="080808"/>
                </a:solidFill>
                <a:latin typeface="+mn-lt"/>
              </a:rPr>
              <a:t/>
            </a:r>
            <a:br>
              <a:rPr lang="zh-CN" altLang="en-US" sz="1600" dirty="0">
                <a:solidFill>
                  <a:srgbClr val="080808"/>
                </a:solidFill>
                <a:latin typeface="+mn-lt"/>
              </a:rPr>
            </a:br>
            <a:r>
              <a:rPr lang="zh-CN" altLang="en-US" sz="1600" dirty="0">
                <a:solidFill>
                  <a:srgbClr val="080808"/>
                </a:solidFill>
                <a:latin typeface="+mn-lt"/>
              </a:rPr>
              <a:t> ｝</a:t>
            </a:r>
          </a:p>
        </p:txBody>
      </p:sp>
      <p:sp>
        <p:nvSpPr>
          <p:cNvPr id="36868" name="Rectangle 4"/>
          <p:cNvSpPr>
            <a:spLocks noChangeArrowheads="1"/>
          </p:cNvSpPr>
          <p:nvPr/>
        </p:nvSpPr>
        <p:spPr bwMode="auto">
          <a:xfrm>
            <a:off x="528420" y="4791135"/>
            <a:ext cx="4525662" cy="489822"/>
          </a:xfrm>
          <a:prstGeom prst="rect">
            <a:avLst/>
          </a:prstGeom>
          <a:noFill/>
          <a:ln w="9525">
            <a:solidFill>
              <a:srgbClr val="FF0066"/>
            </a:solidFill>
            <a:miter lim="800000"/>
            <a:headEnd/>
            <a:tailEnd/>
          </a:ln>
          <a:effectLst/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lnSpc>
                <a:spcPct val="120000"/>
              </a:lnSpc>
              <a:spcBef>
                <a:spcPct val="5000"/>
              </a:spcBef>
              <a:buNone/>
            </a:pPr>
            <a:r>
              <a:rPr lang="zh-CN" altLang="en-US" sz="1800" b="1" dirty="0">
                <a:solidFill>
                  <a:srgbClr val="0000CC"/>
                </a:solidFill>
                <a:latin typeface="+mn-lt"/>
                <a:ea typeface="+mn-ea"/>
              </a:rPr>
              <a:t>运行结果： </a:t>
            </a:r>
            <a:r>
              <a:rPr lang="en-US" altLang="zh-CN" sz="1800" b="1" dirty="0">
                <a:solidFill>
                  <a:srgbClr val="0000CC"/>
                </a:solidFill>
                <a:latin typeface="+mn-lt"/>
                <a:ea typeface="+mn-ea"/>
              </a:rPr>
              <a:t>u</a:t>
            </a:r>
            <a:r>
              <a:rPr lang="en-US" altLang="zh-CN" sz="1800" b="1" dirty="0" smtClean="0">
                <a:solidFill>
                  <a:srgbClr val="0000CC"/>
                </a:solidFill>
                <a:latin typeface="+mn-lt"/>
                <a:ea typeface="+mn-ea"/>
              </a:rPr>
              <a:t>= FFFFFFFF</a:t>
            </a:r>
            <a:r>
              <a:rPr lang="zh-CN" altLang="en-US" sz="1800" b="1" dirty="0" smtClean="0">
                <a:solidFill>
                  <a:srgbClr val="0000CC"/>
                </a:solidFill>
                <a:latin typeface="+mn-lt"/>
                <a:ea typeface="+mn-ea"/>
              </a:rPr>
              <a:t>，</a:t>
            </a:r>
            <a:r>
              <a:rPr lang="en-US" altLang="zh-CN" sz="1800" b="1" dirty="0" smtClean="0">
                <a:solidFill>
                  <a:srgbClr val="0000CC"/>
                </a:solidFill>
                <a:latin typeface="+mn-lt"/>
                <a:ea typeface="+mn-ea"/>
              </a:rPr>
              <a:t>u=4294967295</a:t>
            </a:r>
            <a:endParaRPr lang="zh-CN" altLang="en-US" sz="1800" b="1" dirty="0">
              <a:solidFill>
                <a:srgbClr val="0000CC"/>
              </a:solidFill>
              <a:latin typeface="+mn-lt"/>
              <a:ea typeface="+mn-ea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95416" y="324296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2800" dirty="0" smtClean="0">
                <a:solidFill>
                  <a:srgbClr val="C00000"/>
                </a:solidFill>
                <a:latin typeface="+mj-lt"/>
                <a:ea typeface="+mj-ea"/>
                <a:cs typeface="+mj-cs"/>
              </a:rPr>
              <a:t>整型</a:t>
            </a:r>
            <a:r>
              <a:rPr lang="zh-CN" altLang="en-US" sz="2800" dirty="0" smtClean="0">
                <a:solidFill>
                  <a:srgbClr val="7030A0"/>
                </a:solidFill>
                <a:latin typeface="+mj-lt"/>
                <a:ea typeface="+mj-ea"/>
                <a:cs typeface="+mj-cs"/>
              </a:rPr>
              <a:t>变量</a:t>
            </a:r>
            <a:r>
              <a:rPr lang="zh-CN" altLang="en-US" sz="2800" dirty="0" smtClean="0">
                <a:solidFill>
                  <a:srgbClr val="1A93C8"/>
                </a:solidFill>
                <a:latin typeface="+mj-lt"/>
                <a:ea typeface="+mj-ea"/>
                <a:cs typeface="+mj-cs"/>
              </a:rPr>
              <a:t>的</a:t>
            </a:r>
            <a:r>
              <a:rPr lang="zh-CN" altLang="en-US" sz="2800" dirty="0" smtClean="0">
                <a:solidFill>
                  <a:srgbClr val="7030A0"/>
                </a:solidFill>
                <a:latin typeface="+mj-lt"/>
                <a:ea typeface="+mj-ea"/>
                <a:cs typeface="+mj-cs"/>
              </a:rPr>
              <a:t>赋值</a:t>
            </a:r>
            <a:endParaRPr lang="zh-CN" altLang="en-US" sz="2800" dirty="0">
              <a:solidFill>
                <a:srgbClr val="1A93C8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A221753B-02CF-4445-A516-E1EE3DC7F9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8420" y="3354315"/>
            <a:ext cx="7089577" cy="1207520"/>
          </a:xfrm>
          <a:prstGeom prst="rect">
            <a:avLst/>
          </a:prstGeom>
          <a:solidFill>
            <a:schemeClr val="bg1"/>
          </a:solidFill>
          <a:ln w="9525">
            <a:solidFill>
              <a:srgbClr val="000099"/>
            </a:solidFill>
            <a:miter lim="800000"/>
            <a:headEnd/>
            <a:tailEnd/>
          </a:ln>
          <a:effectLst>
            <a:outerShdw dist="107763" dir="18900000" algn="ctr" rotWithShape="0">
              <a:schemeClr val="bg2"/>
            </a:outerShdw>
          </a:effec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lnSpc>
                <a:spcPct val="120000"/>
              </a:lnSpc>
              <a:spcBef>
                <a:spcPct val="5000"/>
              </a:spcBef>
            </a:pPr>
            <a:r>
              <a:rPr lang="zh-CN" altLang="en-US" sz="1600" dirty="0" smtClean="0">
                <a:solidFill>
                  <a:srgbClr val="000000"/>
                </a:solidFill>
                <a:latin typeface="+mn-lt"/>
              </a:rPr>
              <a:t>变量的赋值，如</a:t>
            </a:r>
            <a:endParaRPr lang="en-US" altLang="zh-CN" sz="1600" dirty="0" smtClean="0">
              <a:solidFill>
                <a:srgbClr val="000000"/>
              </a:solidFill>
              <a:latin typeface="+mn-lt"/>
            </a:endParaRPr>
          </a:p>
          <a:p>
            <a:pPr>
              <a:lnSpc>
                <a:spcPct val="120000"/>
              </a:lnSpc>
              <a:spcBef>
                <a:spcPct val="5000"/>
              </a:spcBef>
            </a:pPr>
            <a:r>
              <a:rPr lang="en-US" altLang="zh-CN" sz="1600" b="1" dirty="0">
                <a:solidFill>
                  <a:srgbClr val="C00000"/>
                </a:solidFill>
                <a:latin typeface="+mn-lt"/>
              </a:rPr>
              <a:t>u</a:t>
            </a:r>
            <a:r>
              <a:rPr lang="en-US" altLang="zh-CN" sz="1600" b="1" dirty="0" smtClean="0">
                <a:solidFill>
                  <a:srgbClr val="C00000"/>
                </a:solidFill>
                <a:latin typeface="+mn-lt"/>
              </a:rPr>
              <a:t>=-1</a:t>
            </a:r>
            <a:r>
              <a:rPr lang="zh-CN" altLang="en-US" sz="1600" b="1" dirty="0" smtClean="0">
                <a:solidFill>
                  <a:srgbClr val="000000"/>
                </a:solidFill>
                <a:latin typeface="+mn-lt"/>
              </a:rPr>
              <a:t>；</a:t>
            </a:r>
            <a:r>
              <a:rPr lang="en-US" altLang="zh-CN" sz="1600" dirty="0">
                <a:solidFill>
                  <a:srgbClr val="0070C0"/>
                </a:solidFill>
              </a:rPr>
              <a:t>//</a:t>
            </a:r>
            <a:r>
              <a:rPr lang="zh-CN" altLang="en-US" sz="1600" dirty="0" smtClean="0">
                <a:solidFill>
                  <a:srgbClr val="0070C0"/>
                </a:solidFill>
              </a:rPr>
              <a:t>将数值</a:t>
            </a:r>
            <a:r>
              <a:rPr lang="en-US" altLang="zh-CN" sz="1600" dirty="0" smtClean="0">
                <a:solidFill>
                  <a:srgbClr val="0070C0"/>
                </a:solidFill>
              </a:rPr>
              <a:t>-</a:t>
            </a:r>
            <a:r>
              <a:rPr lang="en-US" altLang="zh-CN" sz="1600" dirty="0">
                <a:solidFill>
                  <a:srgbClr val="0070C0"/>
                </a:solidFill>
              </a:rPr>
              <a:t>1</a:t>
            </a:r>
            <a:r>
              <a:rPr lang="zh-CN" altLang="en-US" sz="1600" dirty="0">
                <a:solidFill>
                  <a:srgbClr val="0070C0"/>
                </a:solidFill>
              </a:rPr>
              <a:t>转换成</a:t>
            </a:r>
            <a:r>
              <a:rPr lang="zh-CN" altLang="en-US" sz="1600" dirty="0" smtClean="0">
                <a:solidFill>
                  <a:srgbClr val="0070C0"/>
                </a:solidFill>
              </a:rPr>
              <a:t>补码形式，存储</a:t>
            </a:r>
            <a:r>
              <a:rPr lang="zh-CN" altLang="en-US" sz="1600" dirty="0">
                <a:solidFill>
                  <a:srgbClr val="0070C0"/>
                </a:solidFill>
              </a:rPr>
              <a:t>到</a:t>
            </a:r>
            <a:r>
              <a:rPr lang="zh-CN" altLang="en-US" sz="1600" dirty="0" smtClean="0">
                <a:solidFill>
                  <a:srgbClr val="0070C0"/>
                </a:solidFill>
              </a:rPr>
              <a:t>变量</a:t>
            </a:r>
            <a:r>
              <a:rPr lang="en-US" altLang="zh-CN" sz="1600" dirty="0" smtClean="0">
                <a:solidFill>
                  <a:srgbClr val="0070C0"/>
                </a:solidFill>
              </a:rPr>
              <a:t>u</a:t>
            </a:r>
            <a:r>
              <a:rPr lang="zh-CN" altLang="en-US" sz="1600" dirty="0" smtClean="0">
                <a:solidFill>
                  <a:srgbClr val="0070C0"/>
                </a:solidFill>
              </a:rPr>
              <a:t>的</a:t>
            </a:r>
            <a:r>
              <a:rPr lang="en-US" altLang="zh-CN" sz="1600" dirty="0">
                <a:solidFill>
                  <a:srgbClr val="0070C0"/>
                </a:solidFill>
              </a:rPr>
              <a:t>4</a:t>
            </a:r>
            <a:r>
              <a:rPr lang="zh-CN" altLang="en-US" sz="1600" dirty="0">
                <a:solidFill>
                  <a:srgbClr val="0070C0"/>
                </a:solidFill>
              </a:rPr>
              <a:t>字节存储空间</a:t>
            </a:r>
            <a:r>
              <a:rPr lang="zh-CN" altLang="en-US" sz="1600" dirty="0" smtClean="0">
                <a:solidFill>
                  <a:srgbClr val="0070C0"/>
                </a:solidFill>
              </a:rPr>
              <a:t>中</a:t>
            </a:r>
            <a:endParaRPr lang="en-US" altLang="zh-CN" sz="1600" dirty="0" smtClean="0">
              <a:solidFill>
                <a:srgbClr val="0070C0"/>
              </a:solidFill>
            </a:endParaRPr>
          </a:p>
          <a:p>
            <a:pPr marL="0" indent="0">
              <a:lnSpc>
                <a:spcPct val="120000"/>
              </a:lnSpc>
              <a:spcBef>
                <a:spcPct val="5000"/>
              </a:spcBef>
              <a:buNone/>
            </a:pPr>
            <a:r>
              <a:rPr lang="en-US" altLang="zh-CN" sz="1600" dirty="0" smtClean="0">
                <a:solidFill>
                  <a:srgbClr val="0070C0"/>
                </a:solidFill>
              </a:rPr>
              <a:t>                  //0xFFFFFFFF</a:t>
            </a:r>
            <a:r>
              <a:rPr lang="zh-CN" altLang="en-US" sz="1600" dirty="0" smtClean="0">
                <a:solidFill>
                  <a:srgbClr val="0070C0"/>
                </a:solidFill>
              </a:rPr>
              <a:t>按无符号数解释为：</a:t>
            </a:r>
            <a:r>
              <a:rPr lang="en-US" altLang="zh-CN" sz="1600" b="1" dirty="0" smtClean="0">
                <a:solidFill>
                  <a:srgbClr val="0000CC"/>
                </a:solidFill>
              </a:rPr>
              <a:t>2</a:t>
            </a:r>
            <a:r>
              <a:rPr lang="en-US" altLang="zh-CN" sz="1600" b="1" baseline="30000" dirty="0" smtClean="0">
                <a:solidFill>
                  <a:srgbClr val="0000CC"/>
                </a:solidFill>
              </a:rPr>
              <a:t>32</a:t>
            </a:r>
            <a:r>
              <a:rPr lang="en-US" altLang="zh-CN" sz="1600" b="1" dirty="0" smtClean="0">
                <a:solidFill>
                  <a:srgbClr val="0000CC"/>
                </a:solidFill>
              </a:rPr>
              <a:t>-1=4294967295</a:t>
            </a:r>
            <a:r>
              <a:rPr lang="en-US" altLang="zh-CN" sz="1600" dirty="0">
                <a:solidFill>
                  <a:srgbClr val="0070C0"/>
                </a:solidFill>
              </a:rPr>
              <a:t/>
            </a:r>
            <a:br>
              <a:rPr lang="en-US" altLang="zh-CN" sz="1600" dirty="0">
                <a:solidFill>
                  <a:srgbClr val="0070C0"/>
                </a:solidFill>
              </a:rPr>
            </a:br>
            <a:endParaRPr lang="en-US" altLang="zh-CN" sz="1600" b="1" dirty="0">
              <a:solidFill>
                <a:srgbClr val="7030A0"/>
              </a:solidFill>
              <a:latin typeface="+mn-lt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A221753B-02CF-4445-A516-E1EE3DC7F9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73807" y="1228044"/>
            <a:ext cx="1026062" cy="318881"/>
          </a:xfrm>
          <a:prstGeom prst="rect">
            <a:avLst/>
          </a:prstGeom>
          <a:solidFill>
            <a:schemeClr val="bg1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18900000" algn="ctr" rotWithShape="0">
              <a:schemeClr val="bg2"/>
            </a:outerShdw>
          </a:effec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marL="0" indent="0">
              <a:spcBef>
                <a:spcPct val="5000"/>
              </a:spcBef>
              <a:buNone/>
            </a:pPr>
            <a:r>
              <a:rPr lang="en-US" altLang="zh-CN" sz="1600" dirty="0" smtClean="0">
                <a:solidFill>
                  <a:srgbClr val="000000"/>
                </a:solidFill>
                <a:latin typeface="+mn-lt"/>
              </a:rPr>
              <a:t>-1</a:t>
            </a:r>
            <a:r>
              <a:rPr lang="en-US" altLang="zh-CN" sz="1600" dirty="0" smtClean="0">
                <a:solidFill>
                  <a:srgbClr val="000000"/>
                </a:solidFill>
                <a:latin typeface="+mn-lt"/>
                <a:sym typeface="Wingdings" panose="05000000000000000000" pitchFamily="2" charset="2"/>
              </a:rPr>
              <a:t></a:t>
            </a:r>
            <a:r>
              <a:rPr lang="zh-CN" altLang="en-US" sz="1600" dirty="0" smtClean="0">
                <a:solidFill>
                  <a:srgbClr val="000000"/>
                </a:solidFill>
                <a:latin typeface="+mn-lt"/>
                <a:sym typeface="Wingdings" panose="05000000000000000000" pitchFamily="2" charset="2"/>
              </a:rPr>
              <a:t>补码</a:t>
            </a:r>
            <a:endParaRPr lang="en-US" altLang="zh-CN" sz="1600" dirty="0" smtClean="0">
              <a:solidFill>
                <a:srgbClr val="000000"/>
              </a:solidFill>
              <a:latin typeface="+mn-lt"/>
              <a:sym typeface="Wingdings" panose="05000000000000000000" pitchFamily="2" charset="2"/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1543387"/>
              </p:ext>
            </p:extLst>
          </p:nvPr>
        </p:nvGraphicFramePr>
        <p:xfrm>
          <a:off x="7035248" y="1019443"/>
          <a:ext cx="1337821" cy="2219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7821">
                  <a:extLst>
                    <a:ext uri="{9D8B030D-6E8A-4147-A177-3AD203B41FA5}">
                      <a16:colId xmlns:a16="http://schemas.microsoft.com/office/drawing/2014/main" val="40114826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rgbClr val="080808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7692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rgbClr val="080808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385481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rgbClr val="080808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3273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rgbClr val="080808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65300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rgbClr val="080808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96441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rgbClr val="080808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83585951"/>
                  </a:ext>
                </a:extLst>
              </a:tr>
            </a:tbl>
          </a:graphicData>
        </a:graphic>
      </p:graphicFrame>
      <p:grpSp>
        <p:nvGrpSpPr>
          <p:cNvPr id="11" name="组合 10"/>
          <p:cNvGrpSpPr/>
          <p:nvPr/>
        </p:nvGrpSpPr>
        <p:grpSpPr>
          <a:xfrm>
            <a:off x="5341786" y="1208599"/>
            <a:ext cx="1322961" cy="338850"/>
            <a:chOff x="3938174" y="1132716"/>
            <a:chExt cx="1322961" cy="338850"/>
          </a:xfrm>
        </p:grpSpPr>
        <p:sp>
          <p:nvSpPr>
            <p:cNvPr id="7" name="Rectangle 3">
              <a:extLst>
                <a:ext uri="{FF2B5EF4-FFF2-40B4-BE49-F238E27FC236}">
                  <a16:creationId xmlns:a16="http://schemas.microsoft.com/office/drawing/2014/main" id="{A221753B-02CF-4445-A516-E1EE3DC7F9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8174" y="1163105"/>
              <a:ext cx="1322961" cy="30846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dist="107763" dir="18900000" algn="ctr" rotWithShape="0">
                <a:schemeClr val="bg2"/>
              </a:outerShdw>
            </a:effectLst>
          </p:spPr>
          <p:txBody>
            <a:bodyPr/>
            <a:lstStyle>
              <a:lvl1pPr marL="342900" indent="-34290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marL="0" indent="0">
                <a:spcBef>
                  <a:spcPct val="5000"/>
                </a:spcBef>
                <a:buNone/>
              </a:pPr>
              <a:endParaRPr lang="en-US" altLang="zh-CN" sz="1600" dirty="0">
                <a:solidFill>
                  <a:srgbClr val="000000"/>
                </a:solidFill>
                <a:latin typeface="+mn-lt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3960779" y="1132716"/>
              <a:ext cx="1300356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indent="0">
                <a:spcBef>
                  <a:spcPct val="5000"/>
                </a:spcBef>
                <a:buNone/>
              </a:pPr>
              <a:r>
                <a:rPr kumimoji="1" lang="en-US" altLang="zh-CN" sz="1600" dirty="0">
                  <a:solidFill>
                    <a:srgbClr val="000000"/>
                  </a:solidFill>
                  <a:latin typeface="+mn-lt"/>
                  <a:ea typeface="宋体" pitchFamily="2" charset="-122"/>
                  <a:sym typeface="Wingdings" panose="05000000000000000000" pitchFamily="2" charset="2"/>
                </a:rPr>
                <a:t>0xFFFFFFFF</a:t>
              </a:r>
              <a:endParaRPr kumimoji="1" lang="en-US" altLang="zh-CN" sz="1600" dirty="0">
                <a:solidFill>
                  <a:srgbClr val="000000"/>
                </a:solidFill>
                <a:latin typeface="+mn-lt"/>
                <a:ea typeface="宋体" pitchFamily="2" charset="-122"/>
              </a:endParaRPr>
            </a:p>
          </p:txBody>
        </p:sp>
      </p:grpSp>
      <p:cxnSp>
        <p:nvCxnSpPr>
          <p:cNvPr id="14" name="直接箭头连接符 13"/>
          <p:cNvCxnSpPr>
            <a:stCxn id="6" idx="3"/>
            <a:endCxn id="13" idx="1"/>
          </p:cNvCxnSpPr>
          <p:nvPr/>
        </p:nvCxnSpPr>
        <p:spPr bwMode="auto">
          <a:xfrm flipV="1">
            <a:off x="4999869" y="1377876"/>
            <a:ext cx="364522" cy="9609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</p:spPr>
      </p:cxnSp>
      <p:cxnSp>
        <p:nvCxnSpPr>
          <p:cNvPr id="17" name="直接箭头连接符 16"/>
          <p:cNvCxnSpPr/>
          <p:nvPr/>
        </p:nvCxnSpPr>
        <p:spPr bwMode="auto">
          <a:xfrm>
            <a:off x="6664747" y="1546925"/>
            <a:ext cx="385361" cy="377576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</p:spPr>
      </p:cxnSp>
      <p:sp>
        <p:nvSpPr>
          <p:cNvPr id="16" name="矩形 15"/>
          <p:cNvSpPr/>
          <p:nvPr/>
        </p:nvSpPr>
        <p:spPr>
          <a:xfrm>
            <a:off x="7093586" y="1765060"/>
            <a:ext cx="130035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>
              <a:spcBef>
                <a:spcPct val="5000"/>
              </a:spcBef>
              <a:buNone/>
            </a:pPr>
            <a:r>
              <a:rPr kumimoji="1" lang="en-US" altLang="zh-CN" sz="1600" dirty="0">
                <a:solidFill>
                  <a:srgbClr val="000000"/>
                </a:solidFill>
                <a:latin typeface="+mn-lt"/>
                <a:ea typeface="宋体" pitchFamily="2" charset="-122"/>
                <a:sym typeface="Wingdings" panose="05000000000000000000" pitchFamily="2" charset="2"/>
              </a:rPr>
              <a:t>0xFFFFFFFF</a:t>
            </a:r>
            <a:endParaRPr kumimoji="1" lang="en-US" altLang="zh-CN" sz="1600" dirty="0">
              <a:solidFill>
                <a:srgbClr val="000000"/>
              </a:solidFill>
              <a:latin typeface="+mn-lt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85832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36868" grpId="0" animBg="1"/>
      <p:bldP spid="5" grpId="0" animBg="1"/>
      <p:bldP spid="6" grpId="0" animBg="1"/>
      <p:bldP spid="1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dirty="0"/>
              <a:t>3.1 C/C++</a:t>
            </a:r>
            <a:r>
              <a:rPr lang="zh-CN" altLang="en-US" sz="3200" dirty="0"/>
              <a:t>程序的基本结构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dirty="0">
                <a:latin typeface="+mn-ea"/>
              </a:rPr>
              <a:t>例</a:t>
            </a:r>
            <a:r>
              <a:rPr lang="en-US" altLang="zh-CN" dirty="0">
                <a:latin typeface="+mn-ea"/>
              </a:rPr>
              <a:t>3.1</a:t>
            </a:r>
          </a:p>
          <a:p>
            <a:pPr marL="971550" lvl="1"/>
            <a:r>
              <a:rPr lang="zh-CN" altLang="en-US" dirty="0" smtClean="0">
                <a:latin typeface="+mn-ea"/>
              </a:rPr>
              <a:t>王小二</a:t>
            </a:r>
            <a:r>
              <a:rPr lang="zh-CN" altLang="en-US" dirty="0">
                <a:latin typeface="+mn-ea"/>
              </a:rPr>
              <a:t>同学是一个聪明的孩子，他到超市去买东西看到电子计价器算账方便快捷，他就想编个程序模拟一下；</a:t>
            </a:r>
            <a:endParaRPr lang="en-US" altLang="zh-CN" dirty="0">
              <a:latin typeface="+mn-ea"/>
            </a:endParaRPr>
          </a:p>
          <a:p>
            <a:pPr marL="971550" lvl="1"/>
            <a:r>
              <a:rPr lang="zh-CN" altLang="en-US" dirty="0">
                <a:latin typeface="+mn-ea"/>
              </a:rPr>
              <a:t>下面是他编的程序；</a:t>
            </a:r>
            <a:endParaRPr lang="en-US" altLang="zh-CN" dirty="0">
              <a:latin typeface="+mn-ea"/>
            </a:endParaRPr>
          </a:p>
          <a:p>
            <a:pPr marL="971550" lvl="1"/>
            <a:r>
              <a:rPr lang="zh-CN" altLang="en-US" dirty="0">
                <a:latin typeface="+mn-ea"/>
              </a:rPr>
              <a:t>先请你看，王小二的水平如何，然后我们再作解释；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zh-CN" dirty="0">
                <a:latin typeface="+mn-ea"/>
              </a:rPr>
              <a:t/>
            </a:r>
            <a:br>
              <a:rPr lang="en-US" altLang="zh-CN" dirty="0">
                <a:latin typeface="+mn-ea"/>
              </a:rPr>
            </a:br>
            <a:endParaRPr lang="zh-CN" altLang="en-US" dirty="0">
              <a:latin typeface="+mn-ea"/>
            </a:endParaRPr>
          </a:p>
          <a:p>
            <a:endParaRPr lang="zh-CN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97967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441754" y="1031847"/>
            <a:ext cx="8260491" cy="2476124"/>
          </a:xfrm>
          <a:noFill/>
        </p:spPr>
        <p:txBody>
          <a:bodyPr anchor="t" anchorCtr="0"/>
          <a:lstStyle/>
          <a:p>
            <a:pPr>
              <a:lnSpc>
                <a:spcPct val="95000"/>
              </a:lnSpc>
            </a:pPr>
            <a:r>
              <a:rPr lang="en-US" altLang="zh-CN" sz="1600" dirty="0">
                <a:solidFill>
                  <a:srgbClr val="000000"/>
                </a:solidFill>
                <a:latin typeface="+mn-lt"/>
              </a:rPr>
              <a:t>#include &lt;</a:t>
            </a:r>
            <a:r>
              <a:rPr lang="en-US" altLang="zh-CN" sz="1600" dirty="0" err="1">
                <a:solidFill>
                  <a:srgbClr val="000000"/>
                </a:solidFill>
                <a:latin typeface="+mn-lt"/>
              </a:rPr>
              <a:t>stdio.h</a:t>
            </a:r>
            <a:r>
              <a:rPr lang="en-US" altLang="zh-CN" sz="1600" dirty="0">
                <a:solidFill>
                  <a:srgbClr val="000000"/>
                </a:solidFill>
                <a:latin typeface="+mn-lt"/>
              </a:rPr>
              <a:t>&gt;</a:t>
            </a:r>
            <a:br>
              <a:rPr lang="en-US" altLang="zh-CN" sz="1600" dirty="0">
                <a:solidFill>
                  <a:srgbClr val="000000"/>
                </a:solidFill>
                <a:latin typeface="+mn-lt"/>
              </a:rPr>
            </a:br>
            <a:r>
              <a:rPr lang="en-US" altLang="zh-CN" sz="1600" dirty="0">
                <a:solidFill>
                  <a:srgbClr val="000000"/>
                </a:solidFill>
                <a:latin typeface="+mn-lt"/>
              </a:rPr>
              <a:t>#include &lt;</a:t>
            </a:r>
            <a:r>
              <a:rPr lang="en-US" altLang="zh-CN" sz="1600" dirty="0" err="1">
                <a:solidFill>
                  <a:srgbClr val="000000"/>
                </a:solidFill>
                <a:latin typeface="+mn-lt"/>
              </a:rPr>
              <a:t>math.h</a:t>
            </a:r>
            <a:r>
              <a:rPr lang="en-US" altLang="zh-CN" sz="1600" dirty="0" smtClean="0">
                <a:solidFill>
                  <a:srgbClr val="000000"/>
                </a:solidFill>
                <a:latin typeface="+mn-lt"/>
              </a:rPr>
              <a:t>&gt;</a:t>
            </a:r>
            <a:r>
              <a:rPr lang="en-US" altLang="zh-CN" sz="1600" dirty="0">
                <a:solidFill>
                  <a:srgbClr val="000000"/>
                </a:solidFill>
                <a:latin typeface="+mn-lt"/>
              </a:rPr>
              <a:t/>
            </a:r>
            <a:br>
              <a:rPr lang="en-US" altLang="zh-CN" sz="1600" dirty="0">
                <a:solidFill>
                  <a:srgbClr val="000000"/>
                </a:solidFill>
                <a:latin typeface="+mn-lt"/>
              </a:rPr>
            </a:br>
            <a:r>
              <a:rPr lang="en-US" altLang="zh-CN" sz="1600" dirty="0">
                <a:solidFill>
                  <a:srgbClr val="000000"/>
                </a:solidFill>
                <a:latin typeface="+mn-lt"/>
              </a:rPr>
              <a:t>int  main</a:t>
            </a:r>
            <a:r>
              <a:rPr lang="zh-CN" altLang="en-US" sz="1600" dirty="0">
                <a:solidFill>
                  <a:srgbClr val="000000"/>
                </a:solidFill>
                <a:latin typeface="+mn-lt"/>
              </a:rPr>
              <a:t>（）</a:t>
            </a:r>
            <a:br>
              <a:rPr lang="zh-CN" altLang="en-US" sz="1600" dirty="0">
                <a:solidFill>
                  <a:srgbClr val="000000"/>
                </a:solidFill>
                <a:latin typeface="+mn-lt"/>
              </a:rPr>
            </a:br>
            <a:r>
              <a:rPr lang="zh-CN" altLang="en-US" sz="1600" dirty="0">
                <a:solidFill>
                  <a:srgbClr val="080808"/>
                </a:solidFill>
                <a:latin typeface="+mn-lt"/>
              </a:rPr>
              <a:t> </a:t>
            </a:r>
            <a:r>
              <a:rPr lang="en-US" altLang="zh-CN" sz="1600" dirty="0">
                <a:solidFill>
                  <a:srgbClr val="080808"/>
                </a:solidFill>
                <a:latin typeface="+mn-lt"/>
              </a:rPr>
              <a:t>{</a:t>
            </a:r>
            <a:br>
              <a:rPr lang="en-US" altLang="zh-CN" sz="1600" dirty="0">
                <a:solidFill>
                  <a:srgbClr val="080808"/>
                </a:solidFill>
                <a:latin typeface="+mn-lt"/>
              </a:rPr>
            </a:br>
            <a:r>
              <a:rPr lang="en-US" altLang="zh-CN" sz="1600" dirty="0">
                <a:solidFill>
                  <a:srgbClr val="080808"/>
                </a:solidFill>
                <a:latin typeface="+mn-lt"/>
              </a:rPr>
              <a:t>       </a:t>
            </a:r>
            <a:r>
              <a:rPr lang="en-US" altLang="zh-CN" sz="1600" dirty="0">
                <a:solidFill>
                  <a:srgbClr val="C00000"/>
                </a:solidFill>
                <a:latin typeface="+mn-lt"/>
              </a:rPr>
              <a:t>int </a:t>
            </a:r>
            <a:r>
              <a:rPr lang="en-US" altLang="zh-CN" sz="1600" dirty="0">
                <a:solidFill>
                  <a:srgbClr val="080808"/>
                </a:solidFill>
                <a:latin typeface="+mn-lt"/>
              </a:rPr>
              <a:t>a</a:t>
            </a:r>
            <a:r>
              <a:rPr lang="en-US" altLang="zh-CN" sz="1600" dirty="0" smtClean="0">
                <a:solidFill>
                  <a:srgbClr val="080808"/>
                </a:solidFill>
                <a:latin typeface="+mn-lt"/>
              </a:rPr>
              <a:t>= -1;   </a:t>
            </a:r>
            <a:r>
              <a:rPr lang="en-US" altLang="zh-CN" sz="1600" dirty="0" smtClean="0">
                <a:solidFill>
                  <a:srgbClr val="0070C0"/>
                </a:solidFill>
                <a:latin typeface="+mn-lt"/>
              </a:rPr>
              <a:t>//</a:t>
            </a:r>
            <a:r>
              <a:rPr lang="zh-CN" altLang="en-US" sz="1600" dirty="0" smtClean="0">
                <a:solidFill>
                  <a:srgbClr val="0070C0"/>
                </a:solidFill>
                <a:latin typeface="+mn-lt"/>
              </a:rPr>
              <a:t>将</a:t>
            </a:r>
            <a:r>
              <a:rPr lang="en-US" altLang="zh-CN" sz="1600" dirty="0" smtClean="0">
                <a:solidFill>
                  <a:srgbClr val="0070C0"/>
                </a:solidFill>
                <a:latin typeface="+mn-lt"/>
              </a:rPr>
              <a:t>-1</a:t>
            </a:r>
            <a:r>
              <a:rPr lang="zh-CN" altLang="en-US" sz="1600" dirty="0" smtClean="0">
                <a:solidFill>
                  <a:srgbClr val="0070C0"/>
                </a:solidFill>
                <a:latin typeface="+mn-lt"/>
              </a:rPr>
              <a:t>转换成补码存储到变量</a:t>
            </a:r>
            <a:r>
              <a:rPr lang="en-US" altLang="zh-CN" sz="1600" dirty="0" smtClean="0">
                <a:solidFill>
                  <a:srgbClr val="0070C0"/>
                </a:solidFill>
                <a:latin typeface="+mn-lt"/>
              </a:rPr>
              <a:t>a</a:t>
            </a:r>
            <a:r>
              <a:rPr lang="zh-CN" altLang="en-US" sz="1600" dirty="0" smtClean="0">
                <a:solidFill>
                  <a:srgbClr val="0070C0"/>
                </a:solidFill>
                <a:latin typeface="+mn-lt"/>
              </a:rPr>
              <a:t>的</a:t>
            </a:r>
            <a:r>
              <a:rPr lang="en-US" altLang="zh-CN" sz="1600" dirty="0" smtClean="0">
                <a:solidFill>
                  <a:srgbClr val="0070C0"/>
                </a:solidFill>
                <a:latin typeface="+mn-lt"/>
              </a:rPr>
              <a:t>4</a:t>
            </a:r>
            <a:r>
              <a:rPr lang="zh-CN" altLang="en-US" sz="1600" dirty="0" smtClean="0">
                <a:solidFill>
                  <a:srgbClr val="0070C0"/>
                </a:solidFill>
                <a:latin typeface="+mn-lt"/>
              </a:rPr>
              <a:t>字节存储空间中</a:t>
            </a:r>
            <a:r>
              <a:rPr lang="en-US" altLang="zh-CN" sz="1600" dirty="0" smtClean="0">
                <a:solidFill>
                  <a:srgbClr val="0070C0"/>
                </a:solidFill>
                <a:latin typeface="+mn-lt"/>
              </a:rPr>
              <a:t/>
            </a:r>
            <a:br>
              <a:rPr lang="en-US" altLang="zh-CN" sz="1600" dirty="0" smtClean="0">
                <a:solidFill>
                  <a:srgbClr val="0070C0"/>
                </a:solidFill>
                <a:latin typeface="+mn-lt"/>
              </a:rPr>
            </a:br>
            <a:r>
              <a:rPr lang="en-US" altLang="zh-CN" sz="1600" dirty="0" smtClean="0">
                <a:solidFill>
                  <a:srgbClr val="080808"/>
                </a:solidFill>
                <a:latin typeface="+mn-lt"/>
              </a:rPr>
              <a:t>      </a:t>
            </a:r>
            <a:r>
              <a:rPr lang="en-US" altLang="zh-CN" sz="1600" dirty="0" smtClean="0">
                <a:solidFill>
                  <a:srgbClr val="C00000"/>
                </a:solidFill>
                <a:latin typeface="+mn-lt"/>
              </a:rPr>
              <a:t> </a:t>
            </a:r>
            <a:r>
              <a:rPr lang="en-US" altLang="zh-CN" sz="1600" dirty="0" err="1" smtClean="0">
                <a:solidFill>
                  <a:srgbClr val="C00000"/>
                </a:solidFill>
                <a:latin typeface="+mn-lt"/>
              </a:rPr>
              <a:t>int</a:t>
            </a:r>
            <a:r>
              <a:rPr lang="en-US" altLang="zh-CN" sz="1600" dirty="0" smtClean="0">
                <a:solidFill>
                  <a:srgbClr val="080808"/>
                </a:solidFill>
                <a:latin typeface="+mn-lt"/>
              </a:rPr>
              <a:t> b=a;     </a:t>
            </a:r>
            <a:br>
              <a:rPr lang="en-US" altLang="zh-CN" sz="1600" dirty="0" smtClean="0">
                <a:solidFill>
                  <a:srgbClr val="080808"/>
                </a:solidFill>
                <a:latin typeface="+mn-lt"/>
              </a:rPr>
            </a:br>
            <a:r>
              <a:rPr lang="en-US" altLang="zh-CN" sz="1600" dirty="0">
                <a:solidFill>
                  <a:srgbClr val="080808"/>
                </a:solidFill>
                <a:latin typeface="+mn-lt"/>
              </a:rPr>
              <a:t> </a:t>
            </a:r>
            <a:r>
              <a:rPr lang="en-US" altLang="zh-CN" sz="1600" dirty="0" smtClean="0">
                <a:solidFill>
                  <a:srgbClr val="080808"/>
                </a:solidFill>
                <a:latin typeface="+mn-lt"/>
              </a:rPr>
              <a:t>      </a:t>
            </a:r>
            <a:r>
              <a:rPr lang="en-US" altLang="zh-CN" sz="1600" dirty="0" smtClean="0">
                <a:solidFill>
                  <a:srgbClr val="C00000"/>
                </a:solidFill>
                <a:latin typeface="+mn-lt"/>
              </a:rPr>
              <a:t>unsigned</a:t>
            </a:r>
            <a:r>
              <a:rPr lang="en-US" altLang="zh-CN" sz="1600" dirty="0" smtClean="0">
                <a:solidFill>
                  <a:srgbClr val="080808"/>
                </a:solidFill>
                <a:latin typeface="+mn-lt"/>
              </a:rPr>
              <a:t> u=a; </a:t>
            </a:r>
            <a:br>
              <a:rPr lang="en-US" altLang="zh-CN" sz="1600" dirty="0" smtClean="0">
                <a:solidFill>
                  <a:srgbClr val="080808"/>
                </a:solidFill>
                <a:latin typeface="+mn-lt"/>
              </a:rPr>
            </a:br>
            <a:r>
              <a:rPr lang="en-US" altLang="zh-CN" sz="1600" dirty="0">
                <a:solidFill>
                  <a:srgbClr val="080808"/>
                </a:solidFill>
                <a:latin typeface="+mn-lt"/>
              </a:rPr>
              <a:t> </a:t>
            </a:r>
            <a:r>
              <a:rPr lang="en-US" altLang="zh-CN" sz="1600" dirty="0" smtClean="0">
                <a:solidFill>
                  <a:srgbClr val="080808"/>
                </a:solidFill>
                <a:latin typeface="+mn-lt"/>
              </a:rPr>
              <a:t>      </a:t>
            </a:r>
            <a:r>
              <a:rPr lang="en-US" altLang="zh-CN" sz="1600" dirty="0" err="1" smtClean="0">
                <a:solidFill>
                  <a:srgbClr val="000000"/>
                </a:solidFill>
                <a:latin typeface="+mn-lt"/>
              </a:rPr>
              <a:t>printf</a:t>
            </a:r>
            <a:r>
              <a:rPr lang="zh-CN" altLang="en-US" sz="1600" dirty="0" smtClean="0">
                <a:solidFill>
                  <a:srgbClr val="000000"/>
                </a:solidFill>
                <a:latin typeface="+mn-lt"/>
              </a:rPr>
              <a:t>（</a:t>
            </a:r>
            <a:r>
              <a:rPr lang="en-US" altLang="zh-CN" sz="1600" dirty="0" smtClean="0">
                <a:solidFill>
                  <a:srgbClr val="000000"/>
                </a:solidFill>
                <a:latin typeface="+mn-lt"/>
              </a:rPr>
              <a:t>"a= </a:t>
            </a:r>
            <a:r>
              <a:rPr lang="en-US" altLang="zh-CN" sz="1600" dirty="0" smtClean="0">
                <a:solidFill>
                  <a:srgbClr val="7030A0"/>
                </a:solidFill>
                <a:latin typeface="+mn-lt"/>
              </a:rPr>
              <a:t>%X</a:t>
            </a:r>
            <a:r>
              <a:rPr lang="en-US" altLang="zh-CN" sz="1600" dirty="0" smtClean="0">
                <a:solidFill>
                  <a:srgbClr val="000000"/>
                </a:solidFill>
                <a:latin typeface="+mn-lt"/>
              </a:rPr>
              <a:t>  b=</a:t>
            </a:r>
            <a:r>
              <a:rPr lang="en-US" altLang="zh-CN" sz="1600" dirty="0" smtClean="0">
                <a:solidFill>
                  <a:srgbClr val="7030A0"/>
                </a:solidFill>
                <a:latin typeface="+mn-lt"/>
              </a:rPr>
              <a:t>%X</a:t>
            </a:r>
            <a:r>
              <a:rPr lang="en-US" altLang="zh-CN" sz="1600" dirty="0" smtClean="0">
                <a:solidFill>
                  <a:srgbClr val="000000"/>
                </a:solidFill>
                <a:latin typeface="+mn-lt"/>
              </a:rPr>
              <a:t>, u=</a:t>
            </a:r>
            <a:r>
              <a:rPr lang="en-US" altLang="zh-CN" sz="1600" dirty="0" smtClean="0">
                <a:solidFill>
                  <a:srgbClr val="7030A0"/>
                </a:solidFill>
                <a:latin typeface="+mn-lt"/>
              </a:rPr>
              <a:t>%X</a:t>
            </a:r>
            <a:r>
              <a:rPr lang="en-US" altLang="zh-CN" sz="1600" dirty="0" smtClean="0">
                <a:solidFill>
                  <a:srgbClr val="000000"/>
                </a:solidFill>
                <a:latin typeface="+mn-lt"/>
              </a:rPr>
              <a:t>\n", </a:t>
            </a:r>
            <a:r>
              <a:rPr lang="en-US" altLang="zh-CN" sz="1600" dirty="0" err="1" smtClean="0">
                <a:solidFill>
                  <a:srgbClr val="000000"/>
                </a:solidFill>
                <a:latin typeface="+mn-lt"/>
              </a:rPr>
              <a:t>a,b,u</a:t>
            </a:r>
            <a:r>
              <a:rPr lang="en-US" altLang="zh-CN" sz="1600" dirty="0" smtClean="0">
                <a:solidFill>
                  <a:srgbClr val="000000"/>
                </a:solidFill>
                <a:latin typeface="+mn-lt"/>
              </a:rPr>
              <a:t>);    //</a:t>
            </a:r>
            <a:r>
              <a:rPr lang="zh-CN" altLang="en-US" sz="1600" dirty="0" smtClean="0">
                <a:solidFill>
                  <a:srgbClr val="000000"/>
                </a:solidFill>
                <a:latin typeface="+mn-lt"/>
              </a:rPr>
              <a:t>输出什么？</a:t>
            </a:r>
            <a:r>
              <a:rPr lang="en-US" altLang="zh-CN" sz="1600" dirty="0" smtClean="0">
                <a:solidFill>
                  <a:srgbClr val="000000"/>
                </a:solidFill>
                <a:latin typeface="+mn-lt"/>
              </a:rPr>
              <a:t/>
            </a:r>
            <a:br>
              <a:rPr lang="en-US" altLang="zh-CN" sz="1600" dirty="0" smtClean="0">
                <a:solidFill>
                  <a:srgbClr val="000000"/>
                </a:solidFill>
                <a:latin typeface="+mn-lt"/>
              </a:rPr>
            </a:br>
            <a:r>
              <a:rPr lang="en-US" altLang="zh-CN" sz="1600" dirty="0" smtClean="0">
                <a:solidFill>
                  <a:srgbClr val="000000"/>
                </a:solidFill>
                <a:latin typeface="+mn-lt"/>
              </a:rPr>
              <a:t>      return </a:t>
            </a:r>
            <a:r>
              <a:rPr lang="en-US" altLang="zh-CN" sz="1600" dirty="0">
                <a:solidFill>
                  <a:srgbClr val="000000"/>
                </a:solidFill>
                <a:latin typeface="+mn-lt"/>
              </a:rPr>
              <a:t>0;</a:t>
            </a:r>
            <a:r>
              <a:rPr lang="zh-CN" altLang="en-US" sz="1600" dirty="0">
                <a:solidFill>
                  <a:srgbClr val="080808"/>
                </a:solidFill>
                <a:latin typeface="+mn-lt"/>
              </a:rPr>
              <a:t/>
            </a:r>
            <a:br>
              <a:rPr lang="zh-CN" altLang="en-US" sz="1600" dirty="0">
                <a:solidFill>
                  <a:srgbClr val="080808"/>
                </a:solidFill>
                <a:latin typeface="+mn-lt"/>
              </a:rPr>
            </a:br>
            <a:r>
              <a:rPr lang="zh-CN" altLang="en-US" sz="1600" dirty="0">
                <a:solidFill>
                  <a:srgbClr val="080808"/>
                </a:solidFill>
                <a:latin typeface="+mn-lt"/>
              </a:rPr>
              <a:t> ｝</a:t>
            </a:r>
          </a:p>
        </p:txBody>
      </p:sp>
      <p:sp>
        <p:nvSpPr>
          <p:cNvPr id="36868" name="Rectangle 4"/>
          <p:cNvSpPr>
            <a:spLocks noChangeArrowheads="1"/>
          </p:cNvSpPr>
          <p:nvPr/>
        </p:nvSpPr>
        <p:spPr bwMode="auto">
          <a:xfrm>
            <a:off x="639490" y="4609568"/>
            <a:ext cx="6379933" cy="489822"/>
          </a:xfrm>
          <a:prstGeom prst="rect">
            <a:avLst/>
          </a:prstGeom>
          <a:noFill/>
          <a:ln w="9525">
            <a:solidFill>
              <a:srgbClr val="FF0066"/>
            </a:solidFill>
            <a:miter lim="800000"/>
            <a:headEnd/>
            <a:tailEnd/>
          </a:ln>
          <a:effectLst/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lnSpc>
                <a:spcPct val="120000"/>
              </a:lnSpc>
              <a:spcBef>
                <a:spcPct val="5000"/>
              </a:spcBef>
              <a:buNone/>
            </a:pPr>
            <a:r>
              <a:rPr lang="zh-CN" altLang="en-US" sz="1800" b="1" dirty="0">
                <a:solidFill>
                  <a:srgbClr val="0000CC"/>
                </a:solidFill>
                <a:latin typeface="+mn-lt"/>
                <a:ea typeface="+mn-ea"/>
              </a:rPr>
              <a:t>运行结果： </a:t>
            </a:r>
            <a:r>
              <a:rPr lang="en-US" altLang="zh-CN" sz="1800" b="1" dirty="0">
                <a:solidFill>
                  <a:srgbClr val="0000CC"/>
                </a:solidFill>
                <a:latin typeface="+mn-lt"/>
                <a:ea typeface="+mn-ea"/>
              </a:rPr>
              <a:t>a</a:t>
            </a:r>
            <a:r>
              <a:rPr lang="en-US" altLang="zh-CN" sz="1800" b="1" dirty="0" smtClean="0">
                <a:solidFill>
                  <a:srgbClr val="0000CC"/>
                </a:solidFill>
                <a:latin typeface="+mn-lt"/>
                <a:ea typeface="+mn-ea"/>
              </a:rPr>
              <a:t>= </a:t>
            </a:r>
            <a:r>
              <a:rPr lang="en-US" altLang="zh-CN" sz="1800" b="1" dirty="0">
                <a:solidFill>
                  <a:srgbClr val="0000CC"/>
                </a:solidFill>
                <a:latin typeface="+mn-lt"/>
                <a:ea typeface="+mn-ea"/>
              </a:rPr>
              <a:t>FFFFFFFF, b= FFFFFFFF</a:t>
            </a:r>
            <a:r>
              <a:rPr lang="en-US" altLang="zh-CN" sz="1800" b="1" dirty="0" smtClean="0">
                <a:solidFill>
                  <a:srgbClr val="0000CC"/>
                </a:solidFill>
                <a:latin typeface="+mn-lt"/>
                <a:ea typeface="+mn-ea"/>
              </a:rPr>
              <a:t>,</a:t>
            </a:r>
            <a:r>
              <a:rPr lang="en-US" altLang="zh-CN" sz="1800" b="1" dirty="0">
                <a:solidFill>
                  <a:srgbClr val="0000CC"/>
                </a:solidFill>
              </a:rPr>
              <a:t> u</a:t>
            </a:r>
            <a:r>
              <a:rPr lang="en-US" altLang="zh-CN" sz="1800" b="1" dirty="0" smtClean="0">
                <a:solidFill>
                  <a:srgbClr val="0000CC"/>
                </a:solidFill>
              </a:rPr>
              <a:t>= FFFFFFFF</a:t>
            </a:r>
            <a:endParaRPr lang="zh-CN" altLang="en-US" sz="1800" b="1" dirty="0">
              <a:solidFill>
                <a:srgbClr val="0000CC"/>
              </a:solidFill>
            </a:endParaRPr>
          </a:p>
          <a:p>
            <a:pPr>
              <a:lnSpc>
                <a:spcPct val="120000"/>
              </a:lnSpc>
              <a:spcBef>
                <a:spcPct val="5000"/>
              </a:spcBef>
              <a:buFontTx/>
              <a:buNone/>
            </a:pPr>
            <a:endParaRPr lang="zh-CN" altLang="en-US" sz="1800" b="1" dirty="0">
              <a:solidFill>
                <a:srgbClr val="0000CC"/>
              </a:solidFill>
              <a:latin typeface="+mn-lt"/>
              <a:ea typeface="+mn-ea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95416" y="324296"/>
            <a:ext cx="707772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 smtClean="0">
                <a:solidFill>
                  <a:srgbClr val="C00000"/>
                </a:solidFill>
                <a:latin typeface="+mj-lt"/>
                <a:ea typeface="+mj-ea"/>
                <a:cs typeface="+mj-cs"/>
              </a:rPr>
              <a:t>字节数相同</a:t>
            </a:r>
            <a:r>
              <a:rPr lang="zh-CN" altLang="en-US" sz="2800" dirty="0" smtClean="0">
                <a:solidFill>
                  <a:srgbClr val="7030A0"/>
                </a:solidFill>
                <a:latin typeface="+mj-lt"/>
                <a:ea typeface="+mj-ea"/>
                <a:cs typeface="+mj-cs"/>
              </a:rPr>
              <a:t>的</a:t>
            </a:r>
            <a:r>
              <a:rPr lang="zh-CN" altLang="en-US" sz="2800" dirty="0" smtClean="0">
                <a:solidFill>
                  <a:srgbClr val="C00000"/>
                </a:solidFill>
                <a:latin typeface="+mj-lt"/>
                <a:ea typeface="+mj-ea"/>
                <a:cs typeface="+mj-cs"/>
              </a:rPr>
              <a:t>整型</a:t>
            </a:r>
            <a:r>
              <a:rPr lang="zh-CN" altLang="en-US" sz="2800" dirty="0" smtClean="0">
                <a:solidFill>
                  <a:srgbClr val="7030A0"/>
                </a:solidFill>
                <a:latin typeface="+mj-lt"/>
                <a:ea typeface="+mj-ea"/>
                <a:cs typeface="+mj-cs"/>
              </a:rPr>
              <a:t>变量</a:t>
            </a:r>
            <a:r>
              <a:rPr lang="zh-CN" altLang="en-US" sz="2800" dirty="0" smtClean="0">
                <a:solidFill>
                  <a:srgbClr val="1A93C8"/>
                </a:solidFill>
                <a:latin typeface="+mj-lt"/>
                <a:ea typeface="+mj-ea"/>
                <a:cs typeface="+mj-cs"/>
              </a:rPr>
              <a:t>之间</a:t>
            </a:r>
            <a:r>
              <a:rPr lang="zh-CN" altLang="en-US" sz="2800" dirty="0" smtClean="0">
                <a:solidFill>
                  <a:srgbClr val="7030A0"/>
                </a:solidFill>
                <a:latin typeface="+mj-lt"/>
                <a:ea typeface="+mj-ea"/>
                <a:cs typeface="+mj-cs"/>
              </a:rPr>
              <a:t>赋值</a:t>
            </a:r>
            <a:endParaRPr lang="zh-CN" altLang="en-US" sz="2800" dirty="0">
              <a:solidFill>
                <a:srgbClr val="1A93C8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A221753B-02CF-4445-A516-E1EE3DC7F9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9490" y="3485308"/>
            <a:ext cx="6379933" cy="968623"/>
          </a:xfrm>
          <a:prstGeom prst="rect">
            <a:avLst/>
          </a:prstGeom>
          <a:solidFill>
            <a:schemeClr val="bg1"/>
          </a:solidFill>
          <a:ln w="9525">
            <a:solidFill>
              <a:srgbClr val="000099"/>
            </a:solidFill>
            <a:miter lim="800000"/>
            <a:headEnd/>
            <a:tailEnd/>
          </a:ln>
          <a:effectLst>
            <a:outerShdw dist="107763" dir="18900000" algn="ctr" rotWithShape="0">
              <a:schemeClr val="bg2"/>
            </a:outerShdw>
          </a:effec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lnSpc>
                <a:spcPct val="120000"/>
              </a:lnSpc>
              <a:spcBef>
                <a:spcPct val="5000"/>
              </a:spcBef>
            </a:pPr>
            <a:r>
              <a:rPr lang="zh-CN" altLang="en-US" sz="1600" dirty="0" smtClean="0">
                <a:solidFill>
                  <a:srgbClr val="000000"/>
                </a:solidFill>
                <a:latin typeface="+mn-lt"/>
              </a:rPr>
              <a:t>变量之间的赋值，如</a:t>
            </a:r>
            <a:endParaRPr lang="en-US" altLang="zh-CN" sz="1600" dirty="0" smtClean="0">
              <a:solidFill>
                <a:srgbClr val="000000"/>
              </a:solidFill>
              <a:latin typeface="+mn-lt"/>
            </a:endParaRPr>
          </a:p>
          <a:p>
            <a:pPr>
              <a:lnSpc>
                <a:spcPct val="120000"/>
              </a:lnSpc>
              <a:spcBef>
                <a:spcPct val="5000"/>
              </a:spcBef>
            </a:pPr>
            <a:r>
              <a:rPr lang="en-US" altLang="zh-CN" sz="1600" dirty="0" smtClean="0">
                <a:solidFill>
                  <a:srgbClr val="0070C0"/>
                </a:solidFill>
                <a:latin typeface="+mn-lt"/>
              </a:rPr>
              <a:t>b=a</a:t>
            </a:r>
            <a:r>
              <a:rPr lang="zh-CN" altLang="en-US" sz="1600" dirty="0" smtClean="0">
                <a:solidFill>
                  <a:srgbClr val="0070C0"/>
                </a:solidFill>
                <a:latin typeface="+mn-lt"/>
              </a:rPr>
              <a:t>：</a:t>
            </a:r>
            <a:r>
              <a:rPr lang="zh-CN" altLang="en-US" sz="1600" b="1" dirty="0">
                <a:solidFill>
                  <a:srgbClr val="7030A0"/>
                </a:solidFill>
              </a:rPr>
              <a:t>直接复制变量</a:t>
            </a:r>
            <a:r>
              <a:rPr lang="en-US" altLang="zh-CN" sz="1600" b="1" dirty="0">
                <a:solidFill>
                  <a:srgbClr val="7030A0"/>
                </a:solidFill>
              </a:rPr>
              <a:t>a</a:t>
            </a:r>
            <a:r>
              <a:rPr lang="zh-CN" altLang="en-US" sz="1600" b="1" dirty="0">
                <a:solidFill>
                  <a:srgbClr val="7030A0"/>
                </a:solidFill>
              </a:rPr>
              <a:t>的</a:t>
            </a:r>
            <a:r>
              <a:rPr lang="en-US" altLang="zh-CN" sz="1600" b="1" dirty="0">
                <a:solidFill>
                  <a:srgbClr val="7030A0"/>
                </a:solidFill>
              </a:rPr>
              <a:t>4</a:t>
            </a:r>
            <a:r>
              <a:rPr lang="zh-CN" altLang="en-US" sz="1600" b="1" dirty="0">
                <a:solidFill>
                  <a:srgbClr val="7030A0"/>
                </a:solidFill>
              </a:rPr>
              <a:t>字节</a:t>
            </a:r>
            <a:r>
              <a:rPr lang="zh-CN" altLang="en-US" sz="1600" b="1" dirty="0">
                <a:solidFill>
                  <a:srgbClr val="0070C0"/>
                </a:solidFill>
              </a:rPr>
              <a:t>机器数</a:t>
            </a:r>
            <a:r>
              <a:rPr lang="zh-CN" altLang="en-US" sz="1600" b="1" dirty="0">
                <a:solidFill>
                  <a:srgbClr val="7030A0"/>
                </a:solidFill>
              </a:rPr>
              <a:t>到</a:t>
            </a:r>
            <a:r>
              <a:rPr lang="zh-CN" altLang="en-US" sz="1600" b="1" dirty="0" smtClean="0">
                <a:solidFill>
                  <a:srgbClr val="7030A0"/>
                </a:solidFill>
              </a:rPr>
              <a:t>变量</a:t>
            </a:r>
            <a:r>
              <a:rPr lang="en-US" altLang="zh-CN" sz="1600" b="1" dirty="0" smtClean="0">
                <a:solidFill>
                  <a:srgbClr val="7030A0"/>
                </a:solidFill>
              </a:rPr>
              <a:t>b</a:t>
            </a:r>
            <a:r>
              <a:rPr lang="zh-CN" altLang="en-US" sz="1600" b="1" dirty="0" smtClean="0">
                <a:solidFill>
                  <a:srgbClr val="7030A0"/>
                </a:solidFill>
              </a:rPr>
              <a:t>的</a:t>
            </a:r>
            <a:r>
              <a:rPr lang="en-US" altLang="zh-CN" sz="1600" b="1" dirty="0">
                <a:solidFill>
                  <a:srgbClr val="7030A0"/>
                </a:solidFill>
              </a:rPr>
              <a:t>4</a:t>
            </a:r>
            <a:r>
              <a:rPr lang="zh-CN" altLang="en-US" sz="1600" b="1" dirty="0">
                <a:solidFill>
                  <a:srgbClr val="7030A0"/>
                </a:solidFill>
              </a:rPr>
              <a:t>字节存储空间</a:t>
            </a:r>
            <a:r>
              <a:rPr lang="zh-CN" altLang="en-US" sz="1600" b="1" dirty="0" smtClean="0">
                <a:solidFill>
                  <a:srgbClr val="7030A0"/>
                </a:solidFill>
              </a:rPr>
              <a:t>中</a:t>
            </a:r>
            <a:endParaRPr lang="en-US" altLang="zh-CN" sz="1600" dirty="0" smtClean="0">
              <a:solidFill>
                <a:srgbClr val="0070C0"/>
              </a:solidFill>
              <a:latin typeface="+mn-lt"/>
            </a:endParaRPr>
          </a:p>
          <a:p>
            <a:pPr>
              <a:lnSpc>
                <a:spcPct val="120000"/>
              </a:lnSpc>
              <a:spcBef>
                <a:spcPct val="5000"/>
              </a:spcBef>
            </a:pPr>
            <a:r>
              <a:rPr lang="en-US" altLang="zh-CN" sz="1600" b="1" dirty="0" smtClean="0">
                <a:solidFill>
                  <a:srgbClr val="C00000"/>
                </a:solidFill>
                <a:latin typeface="+mn-lt"/>
              </a:rPr>
              <a:t>u=a</a:t>
            </a:r>
            <a:r>
              <a:rPr lang="zh-CN" altLang="en-US" sz="1600" b="1" dirty="0" smtClean="0">
                <a:solidFill>
                  <a:srgbClr val="000000"/>
                </a:solidFill>
                <a:latin typeface="+mn-lt"/>
              </a:rPr>
              <a:t>，</a:t>
            </a:r>
            <a:r>
              <a:rPr lang="zh-CN" altLang="en-US" sz="1600" b="1" dirty="0" smtClean="0">
                <a:solidFill>
                  <a:srgbClr val="7030A0"/>
                </a:solidFill>
                <a:latin typeface="+mn-lt"/>
              </a:rPr>
              <a:t>直接复制变量</a:t>
            </a:r>
            <a:r>
              <a:rPr lang="en-US" altLang="zh-CN" sz="1600" b="1" dirty="0" smtClean="0">
                <a:solidFill>
                  <a:srgbClr val="7030A0"/>
                </a:solidFill>
                <a:latin typeface="+mn-lt"/>
              </a:rPr>
              <a:t>a</a:t>
            </a:r>
            <a:r>
              <a:rPr lang="zh-CN" altLang="en-US" sz="1600" b="1" dirty="0" smtClean="0">
                <a:solidFill>
                  <a:srgbClr val="7030A0"/>
                </a:solidFill>
                <a:latin typeface="+mn-lt"/>
              </a:rPr>
              <a:t>的</a:t>
            </a:r>
            <a:r>
              <a:rPr lang="en-US" altLang="zh-CN" sz="1600" b="1" dirty="0" smtClean="0">
                <a:solidFill>
                  <a:srgbClr val="7030A0"/>
                </a:solidFill>
                <a:latin typeface="+mn-lt"/>
              </a:rPr>
              <a:t>4</a:t>
            </a:r>
            <a:r>
              <a:rPr lang="zh-CN" altLang="en-US" sz="1600" b="1" dirty="0" smtClean="0">
                <a:solidFill>
                  <a:srgbClr val="7030A0"/>
                </a:solidFill>
                <a:latin typeface="+mn-lt"/>
              </a:rPr>
              <a:t>字节</a:t>
            </a:r>
            <a:r>
              <a:rPr lang="zh-CN" altLang="en-US" sz="1600" b="1" dirty="0" smtClean="0">
                <a:solidFill>
                  <a:srgbClr val="0070C0"/>
                </a:solidFill>
                <a:latin typeface="+mn-lt"/>
              </a:rPr>
              <a:t>机器数</a:t>
            </a:r>
            <a:r>
              <a:rPr lang="zh-CN" altLang="en-US" sz="1600" b="1" dirty="0" smtClean="0">
                <a:solidFill>
                  <a:srgbClr val="7030A0"/>
                </a:solidFill>
                <a:latin typeface="+mn-lt"/>
              </a:rPr>
              <a:t>到变量</a:t>
            </a:r>
            <a:r>
              <a:rPr lang="en-US" altLang="zh-CN" sz="1600" b="1" dirty="0" smtClean="0">
                <a:solidFill>
                  <a:srgbClr val="7030A0"/>
                </a:solidFill>
                <a:latin typeface="+mn-lt"/>
              </a:rPr>
              <a:t>u</a:t>
            </a:r>
            <a:r>
              <a:rPr lang="zh-CN" altLang="en-US" sz="1600" b="1" dirty="0" smtClean="0">
                <a:solidFill>
                  <a:srgbClr val="7030A0"/>
                </a:solidFill>
                <a:latin typeface="+mn-lt"/>
              </a:rPr>
              <a:t>的</a:t>
            </a:r>
            <a:r>
              <a:rPr lang="en-US" altLang="zh-CN" sz="1600" b="1" dirty="0" smtClean="0">
                <a:solidFill>
                  <a:srgbClr val="7030A0"/>
                </a:solidFill>
                <a:latin typeface="+mn-lt"/>
              </a:rPr>
              <a:t>4</a:t>
            </a:r>
            <a:r>
              <a:rPr lang="zh-CN" altLang="en-US" sz="1600" b="1" dirty="0" smtClean="0">
                <a:solidFill>
                  <a:srgbClr val="7030A0"/>
                </a:solidFill>
                <a:latin typeface="+mn-lt"/>
              </a:rPr>
              <a:t>字节存储空间中</a:t>
            </a:r>
            <a:endParaRPr lang="en-US" altLang="zh-CN" sz="1600" b="1" dirty="0">
              <a:solidFill>
                <a:srgbClr val="7030A0"/>
              </a:solidFill>
              <a:latin typeface="+mn-lt"/>
            </a:endParaRPr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3150286"/>
              </p:ext>
            </p:extLst>
          </p:nvPr>
        </p:nvGraphicFramePr>
        <p:xfrm>
          <a:off x="6860680" y="1159929"/>
          <a:ext cx="1337821" cy="2219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7821">
                  <a:extLst>
                    <a:ext uri="{9D8B030D-6E8A-4147-A177-3AD203B41FA5}">
                      <a16:colId xmlns:a16="http://schemas.microsoft.com/office/drawing/2014/main" val="40114826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rgbClr val="080808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7692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rgbClr val="080808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385481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rgbClr val="080808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3273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rgbClr val="080808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65300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rgbClr val="080808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96441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rgbClr val="080808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83585951"/>
                  </a:ext>
                </a:extLst>
              </a:tr>
            </a:tbl>
          </a:graphicData>
        </a:graphic>
      </p:graphicFrame>
      <p:sp>
        <p:nvSpPr>
          <p:cNvPr id="7" name="Rectangle 3">
            <a:extLst>
              <a:ext uri="{FF2B5EF4-FFF2-40B4-BE49-F238E27FC236}">
                <a16:creationId xmlns:a16="http://schemas.microsoft.com/office/drawing/2014/main" id="{A221753B-02CF-4445-A516-E1EE3DC7F9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41550" y="1526803"/>
            <a:ext cx="312731" cy="318881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>
            <a:outerShdw dist="107763" dir="18900000" algn="ctr" rotWithShape="0">
              <a:schemeClr val="bg2"/>
            </a:outerShdw>
          </a:effec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marL="0" indent="0">
              <a:spcBef>
                <a:spcPct val="5000"/>
              </a:spcBef>
              <a:buNone/>
            </a:pPr>
            <a:r>
              <a:rPr lang="en-US" altLang="zh-CN" sz="1600" dirty="0">
                <a:solidFill>
                  <a:srgbClr val="000000"/>
                </a:solidFill>
                <a:latin typeface="+mn-lt"/>
                <a:sym typeface="Wingdings" panose="05000000000000000000" pitchFamily="2" charset="2"/>
              </a:rPr>
              <a:t>a</a:t>
            </a:r>
            <a:endParaRPr lang="en-US" altLang="zh-CN" sz="160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A221753B-02CF-4445-A516-E1EE3DC7F9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41550" y="1915038"/>
            <a:ext cx="312731" cy="318881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>
            <a:outerShdw dist="107763" dir="18900000" algn="ctr" rotWithShape="0">
              <a:schemeClr val="bg2"/>
            </a:outerShdw>
          </a:effec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marL="0" indent="0">
              <a:spcBef>
                <a:spcPct val="5000"/>
              </a:spcBef>
              <a:buNone/>
            </a:pPr>
            <a:r>
              <a:rPr lang="en-US" altLang="zh-CN" sz="1600" dirty="0" smtClean="0">
                <a:solidFill>
                  <a:srgbClr val="000000"/>
                </a:solidFill>
                <a:latin typeface="+mn-lt"/>
                <a:sym typeface="Wingdings" panose="05000000000000000000" pitchFamily="2" charset="2"/>
              </a:rPr>
              <a:t>b</a:t>
            </a:r>
            <a:endParaRPr lang="en-US" altLang="zh-CN" sz="160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A221753B-02CF-4445-A516-E1EE3DC7F9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41550" y="2298071"/>
            <a:ext cx="312731" cy="318881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>
            <a:outerShdw dist="107763" dir="18900000" algn="ctr" rotWithShape="0">
              <a:schemeClr val="bg2"/>
            </a:outerShdw>
          </a:effec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marL="0" indent="0">
              <a:spcBef>
                <a:spcPct val="5000"/>
              </a:spcBef>
              <a:buNone/>
            </a:pPr>
            <a:r>
              <a:rPr lang="en-US" altLang="zh-CN" sz="1600" dirty="0" smtClean="0">
                <a:solidFill>
                  <a:srgbClr val="000000"/>
                </a:solidFill>
                <a:latin typeface="+mn-lt"/>
                <a:sym typeface="Wingdings" panose="05000000000000000000" pitchFamily="2" charset="2"/>
              </a:rPr>
              <a:t>u</a:t>
            </a:r>
          </a:p>
          <a:p>
            <a:pPr marL="0" indent="0">
              <a:spcBef>
                <a:spcPct val="5000"/>
              </a:spcBef>
              <a:buNone/>
            </a:pPr>
            <a:endParaRPr lang="en-US" altLang="zh-CN" sz="160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879412" y="1526803"/>
            <a:ext cx="130035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>
              <a:spcBef>
                <a:spcPct val="5000"/>
              </a:spcBef>
              <a:buNone/>
            </a:pPr>
            <a:r>
              <a:rPr kumimoji="1" lang="en-US" altLang="zh-CN" sz="1600" dirty="0">
                <a:solidFill>
                  <a:srgbClr val="000000"/>
                </a:solidFill>
                <a:latin typeface="+mn-lt"/>
                <a:ea typeface="宋体" pitchFamily="2" charset="-122"/>
                <a:sym typeface="Wingdings" panose="05000000000000000000" pitchFamily="2" charset="2"/>
              </a:rPr>
              <a:t>0xFFFFFFFF</a:t>
            </a:r>
            <a:endParaRPr kumimoji="1" lang="en-US" altLang="zh-CN" sz="1600" dirty="0">
              <a:solidFill>
                <a:srgbClr val="000000"/>
              </a:solidFill>
              <a:latin typeface="+mn-lt"/>
              <a:ea typeface="宋体" pitchFamily="2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6919670" y="1893677"/>
            <a:ext cx="130035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>
              <a:spcBef>
                <a:spcPct val="5000"/>
              </a:spcBef>
              <a:buNone/>
            </a:pPr>
            <a:r>
              <a:rPr kumimoji="1" lang="en-US" altLang="zh-CN" sz="1600" dirty="0">
                <a:solidFill>
                  <a:srgbClr val="000000"/>
                </a:solidFill>
                <a:latin typeface="+mn-lt"/>
                <a:ea typeface="宋体" pitchFamily="2" charset="-122"/>
                <a:sym typeface="Wingdings" panose="05000000000000000000" pitchFamily="2" charset="2"/>
              </a:rPr>
              <a:t>0xFFFFFFFF</a:t>
            </a:r>
            <a:endParaRPr kumimoji="1" lang="en-US" altLang="zh-CN" sz="1600" dirty="0">
              <a:solidFill>
                <a:srgbClr val="000000"/>
              </a:solidFill>
              <a:latin typeface="+mn-lt"/>
              <a:ea typeface="宋体" pitchFamily="2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919670" y="2298229"/>
            <a:ext cx="130035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>
              <a:spcBef>
                <a:spcPct val="5000"/>
              </a:spcBef>
              <a:buNone/>
            </a:pPr>
            <a:r>
              <a:rPr kumimoji="1" lang="en-US" altLang="zh-CN" sz="1600" dirty="0">
                <a:solidFill>
                  <a:srgbClr val="000000"/>
                </a:solidFill>
                <a:latin typeface="+mn-lt"/>
                <a:ea typeface="宋体" pitchFamily="2" charset="-122"/>
                <a:sym typeface="Wingdings" panose="05000000000000000000" pitchFamily="2" charset="2"/>
              </a:rPr>
              <a:t>0xFFFFFFFF</a:t>
            </a:r>
            <a:endParaRPr kumimoji="1" lang="en-US" altLang="zh-CN" sz="1600" dirty="0">
              <a:solidFill>
                <a:srgbClr val="000000"/>
              </a:solidFill>
              <a:latin typeface="+mn-lt"/>
              <a:ea typeface="宋体" pitchFamily="2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51918" y="975263"/>
            <a:ext cx="6671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080808"/>
                </a:solidFill>
                <a:latin typeface="+mn-lt"/>
              </a:rPr>
              <a:t>a= -1</a:t>
            </a:r>
            <a:endParaRPr lang="zh-CN" altLang="en-US" dirty="0">
              <a:latin typeface="+mn-lt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5575364" y="1272715"/>
            <a:ext cx="5325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080808"/>
                </a:solidFill>
                <a:latin typeface="+mn-lt"/>
              </a:rPr>
              <a:t>b=a</a:t>
            </a:r>
            <a:endParaRPr lang="zh-CN" altLang="en-US" dirty="0">
              <a:latin typeface="+mn-lt"/>
            </a:endParaRPr>
          </a:p>
        </p:txBody>
      </p:sp>
      <p:sp>
        <p:nvSpPr>
          <p:cNvPr id="18" name="左弧形箭头 17"/>
          <p:cNvSpPr/>
          <p:nvPr/>
        </p:nvSpPr>
        <p:spPr bwMode="auto">
          <a:xfrm>
            <a:off x="6435655" y="1709725"/>
            <a:ext cx="395530" cy="390195"/>
          </a:xfrm>
          <a:prstGeom prst="curvedRightArrow">
            <a:avLst>
              <a:gd name="adj1" fmla="val 25000"/>
              <a:gd name="adj2" fmla="val 50000"/>
              <a:gd name="adj3" fmla="val 29545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1" name="左弧形箭头 20"/>
          <p:cNvSpPr/>
          <p:nvPr/>
        </p:nvSpPr>
        <p:spPr bwMode="auto">
          <a:xfrm>
            <a:off x="6414129" y="1709726"/>
            <a:ext cx="403501" cy="762894"/>
          </a:xfrm>
          <a:prstGeom prst="curvedRightArrow">
            <a:avLst>
              <a:gd name="adj1" fmla="val 25000"/>
              <a:gd name="adj2" fmla="val 50000"/>
              <a:gd name="adj3" fmla="val 29545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5589751" y="1510090"/>
            <a:ext cx="5325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080808"/>
                </a:solidFill>
                <a:latin typeface="+mn-lt"/>
              </a:rPr>
              <a:t>u=a</a:t>
            </a:r>
            <a:endParaRPr lang="zh-CN" alt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82382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68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68" grpId="0" animBg="1"/>
      <p:bldP spid="5" grpId="0" animBg="1"/>
      <p:bldP spid="7" grpId="0" animBg="1"/>
      <p:bldP spid="8" grpId="0" animBg="1"/>
      <p:bldP spid="9" grpId="0" animBg="1"/>
      <p:bldP spid="10" grpId="0"/>
      <p:bldP spid="11" grpId="0"/>
      <p:bldP spid="12" grpId="0"/>
      <p:bldP spid="3" grpId="0"/>
      <p:bldP spid="4" grpId="0"/>
      <p:bldP spid="18" grpId="0" animBg="1"/>
      <p:bldP spid="21" grpId="0" animBg="1"/>
      <p:bldP spid="19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基本数据类型</a:t>
            </a:r>
            <a:r>
              <a:rPr lang="en-US" altLang="zh-CN" dirty="0"/>
              <a:t>—</a:t>
            </a:r>
            <a:r>
              <a:rPr lang="zh-CN" altLang="en-US" dirty="0">
                <a:solidFill>
                  <a:srgbClr val="C00000"/>
                </a:solidFill>
              </a:rPr>
              <a:t>整型数据</a:t>
            </a:r>
            <a:r>
              <a:rPr lang="zh-CN" altLang="en-US" dirty="0"/>
              <a:t>所占用的字节数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5774" y="1135063"/>
            <a:ext cx="8408843" cy="5345112"/>
          </a:xfrm>
        </p:spPr>
        <p:txBody>
          <a:bodyPr/>
          <a:lstStyle/>
          <a:p>
            <a:pPr marL="342900" indent="-3429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 sz="2000" b="1" dirty="0">
                <a:solidFill>
                  <a:srgbClr val="006600"/>
                </a:solidFill>
              </a:rPr>
              <a:t>在使用一个平台编程之前，应该先检查相应数据类型所占字节数，从而推出其表示范围，防止数据溢出</a:t>
            </a:r>
          </a:p>
          <a:p>
            <a:pPr marL="342900" indent="-3429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 sz="2000" dirty="0">
                <a:solidFill>
                  <a:srgbClr val="7030A0"/>
                </a:solidFill>
              </a:rPr>
              <a:t>一般地，</a:t>
            </a:r>
            <a:endParaRPr lang="en-US" altLang="zh-CN" sz="2000" dirty="0">
              <a:solidFill>
                <a:srgbClr val="7030A0"/>
              </a:solidFill>
            </a:endParaRPr>
          </a:p>
          <a:p>
            <a:pPr marL="971550" lvl="1">
              <a:lnSpc>
                <a:spcPct val="100000"/>
              </a:lnSpc>
              <a:spcBef>
                <a:spcPts val="600"/>
              </a:spcBef>
            </a:pPr>
            <a:r>
              <a:rPr lang="en-US" altLang="zh-CN" sz="1800" dirty="0">
                <a:solidFill>
                  <a:srgbClr val="0303DF"/>
                </a:solidFill>
              </a:rPr>
              <a:t>16</a:t>
            </a:r>
            <a:r>
              <a:rPr lang="zh-CN" altLang="en-US" sz="1800" dirty="0">
                <a:solidFill>
                  <a:srgbClr val="0303DF"/>
                </a:solidFill>
              </a:rPr>
              <a:t>位</a:t>
            </a:r>
            <a:r>
              <a:rPr lang="zh-CN" altLang="en-US" sz="1800" dirty="0"/>
              <a:t>编译环境</a:t>
            </a:r>
            <a:endParaRPr lang="en-US" altLang="zh-CN" sz="1800" dirty="0">
              <a:solidFill>
                <a:srgbClr val="7030A0"/>
              </a:solidFill>
            </a:endParaRPr>
          </a:p>
          <a:p>
            <a:pPr marL="1200150" lvl="2">
              <a:lnSpc>
                <a:spcPct val="100000"/>
              </a:lnSpc>
              <a:spcBef>
                <a:spcPts val="600"/>
              </a:spcBef>
            </a:pPr>
            <a:r>
              <a:rPr lang="en-US" altLang="zh-CN" sz="1800" dirty="0">
                <a:solidFill>
                  <a:srgbClr val="006600"/>
                </a:solidFill>
              </a:rPr>
              <a:t>int</a:t>
            </a:r>
            <a:r>
              <a:rPr lang="zh-CN" altLang="en-US" sz="1800" dirty="0"/>
              <a:t>占用</a:t>
            </a:r>
            <a:r>
              <a:rPr lang="en-US" altLang="zh-CN" sz="1800" dirty="0">
                <a:solidFill>
                  <a:srgbClr val="C00000"/>
                </a:solidFill>
              </a:rPr>
              <a:t>2</a:t>
            </a:r>
            <a:r>
              <a:rPr lang="zh-CN" altLang="en-US" sz="1800" dirty="0"/>
              <a:t>字节</a:t>
            </a:r>
            <a:r>
              <a:rPr lang="zh-CN" altLang="en-US" sz="1800" dirty="0">
                <a:solidFill>
                  <a:srgbClr val="7030A0"/>
                </a:solidFill>
              </a:rPr>
              <a:t>，</a:t>
            </a:r>
            <a:r>
              <a:rPr lang="en-US" altLang="zh-CN" sz="1800" dirty="0">
                <a:solidFill>
                  <a:srgbClr val="006600"/>
                </a:solidFill>
              </a:rPr>
              <a:t>long</a:t>
            </a:r>
            <a:r>
              <a:rPr lang="en-US" altLang="zh-CN" sz="1800" dirty="0">
                <a:solidFill>
                  <a:srgbClr val="7030A0"/>
                </a:solidFill>
              </a:rPr>
              <a:t> </a:t>
            </a:r>
            <a:r>
              <a:rPr lang="zh-CN" altLang="en-US" sz="1800" dirty="0"/>
              <a:t>占用</a:t>
            </a:r>
            <a:r>
              <a:rPr lang="en-US" altLang="zh-CN" sz="1800" dirty="0">
                <a:solidFill>
                  <a:srgbClr val="0000CC"/>
                </a:solidFill>
              </a:rPr>
              <a:t>4</a:t>
            </a:r>
            <a:r>
              <a:rPr lang="zh-CN" altLang="en-US" sz="1800" dirty="0"/>
              <a:t>字节</a:t>
            </a:r>
            <a:endParaRPr lang="en-US" altLang="zh-CN" sz="1800" dirty="0"/>
          </a:p>
          <a:p>
            <a:pPr marL="971550" lvl="1">
              <a:lnSpc>
                <a:spcPct val="100000"/>
              </a:lnSpc>
              <a:spcBef>
                <a:spcPts val="600"/>
              </a:spcBef>
            </a:pPr>
            <a:r>
              <a:rPr lang="en-US" altLang="zh-CN" sz="1800" dirty="0">
                <a:solidFill>
                  <a:srgbClr val="0303DF"/>
                </a:solidFill>
              </a:rPr>
              <a:t>32</a:t>
            </a:r>
            <a:r>
              <a:rPr lang="zh-CN" altLang="en-US" sz="1800" dirty="0">
                <a:solidFill>
                  <a:srgbClr val="0303DF"/>
                </a:solidFill>
              </a:rPr>
              <a:t>位</a:t>
            </a:r>
            <a:r>
              <a:rPr lang="zh-CN" altLang="en-US" sz="1800" dirty="0"/>
              <a:t>编译环境</a:t>
            </a:r>
            <a:endParaRPr lang="en-US" altLang="zh-CN" sz="1800" dirty="0">
              <a:solidFill>
                <a:srgbClr val="7030A0"/>
              </a:solidFill>
            </a:endParaRPr>
          </a:p>
          <a:p>
            <a:pPr marL="1200150" lvl="2">
              <a:lnSpc>
                <a:spcPct val="100000"/>
              </a:lnSpc>
              <a:spcBef>
                <a:spcPts val="600"/>
              </a:spcBef>
            </a:pPr>
            <a:r>
              <a:rPr lang="en-US" altLang="zh-CN" sz="1800" dirty="0">
                <a:solidFill>
                  <a:srgbClr val="006600"/>
                </a:solidFill>
              </a:rPr>
              <a:t>short </a:t>
            </a:r>
            <a:r>
              <a:rPr lang="zh-CN" altLang="en-US" sz="1800" dirty="0"/>
              <a:t>占用</a:t>
            </a:r>
            <a:r>
              <a:rPr lang="en-US" altLang="zh-CN" sz="1800" dirty="0">
                <a:solidFill>
                  <a:srgbClr val="0000CC"/>
                </a:solidFill>
              </a:rPr>
              <a:t>2</a:t>
            </a:r>
            <a:r>
              <a:rPr lang="zh-CN" altLang="en-US" sz="1800" dirty="0"/>
              <a:t>字节</a:t>
            </a:r>
            <a:r>
              <a:rPr lang="zh-CN" altLang="en-US" sz="1800" dirty="0">
                <a:solidFill>
                  <a:srgbClr val="006600"/>
                </a:solidFill>
              </a:rPr>
              <a:t>，</a:t>
            </a:r>
            <a:r>
              <a:rPr lang="en-US" altLang="zh-CN" sz="1800" dirty="0">
                <a:solidFill>
                  <a:srgbClr val="006600"/>
                </a:solidFill>
              </a:rPr>
              <a:t>int</a:t>
            </a:r>
            <a:r>
              <a:rPr lang="zh-CN" altLang="en-US" sz="1800" dirty="0"/>
              <a:t>与</a:t>
            </a:r>
            <a:r>
              <a:rPr lang="en-US" altLang="zh-CN" sz="1800" dirty="0">
                <a:solidFill>
                  <a:srgbClr val="006600"/>
                </a:solidFill>
              </a:rPr>
              <a:t>long</a:t>
            </a:r>
            <a:r>
              <a:rPr lang="zh-CN" altLang="en-US" sz="1800" dirty="0"/>
              <a:t>相同，均占用</a:t>
            </a:r>
            <a:r>
              <a:rPr lang="en-US" altLang="zh-CN" sz="1800" dirty="0">
                <a:solidFill>
                  <a:srgbClr val="0000CC"/>
                </a:solidFill>
              </a:rPr>
              <a:t>4</a:t>
            </a:r>
            <a:r>
              <a:rPr lang="zh-CN" altLang="en-US" sz="1800" dirty="0"/>
              <a:t>字节，</a:t>
            </a:r>
            <a:r>
              <a:rPr lang="en-US" altLang="zh-CN" sz="1800" dirty="0">
                <a:solidFill>
                  <a:srgbClr val="006600"/>
                </a:solidFill>
              </a:rPr>
              <a:t>long </a:t>
            </a:r>
            <a:r>
              <a:rPr lang="en-US" altLang="zh-CN" sz="1800" dirty="0" err="1">
                <a:solidFill>
                  <a:srgbClr val="006600"/>
                </a:solidFill>
              </a:rPr>
              <a:t>long</a:t>
            </a:r>
            <a:r>
              <a:rPr lang="en-US" altLang="zh-CN" sz="1800" dirty="0">
                <a:solidFill>
                  <a:srgbClr val="006600"/>
                </a:solidFill>
              </a:rPr>
              <a:t> </a:t>
            </a:r>
            <a:r>
              <a:rPr lang="zh-CN" altLang="en-US" sz="1800" dirty="0"/>
              <a:t>占用</a:t>
            </a:r>
            <a:r>
              <a:rPr lang="en-US" altLang="zh-CN" sz="1800" dirty="0">
                <a:solidFill>
                  <a:srgbClr val="0000CC"/>
                </a:solidFill>
              </a:rPr>
              <a:t>8</a:t>
            </a:r>
            <a:r>
              <a:rPr lang="zh-CN" altLang="en-US" sz="1800" dirty="0"/>
              <a:t>字节</a:t>
            </a:r>
            <a:endParaRPr lang="en-US" altLang="zh-CN" sz="1800" dirty="0"/>
          </a:p>
          <a:p>
            <a:pPr marL="971550" lvl="1">
              <a:lnSpc>
                <a:spcPct val="100000"/>
              </a:lnSpc>
              <a:spcBef>
                <a:spcPts val="600"/>
              </a:spcBef>
            </a:pPr>
            <a:r>
              <a:rPr lang="en-US" altLang="zh-CN" sz="1800" dirty="0">
                <a:solidFill>
                  <a:srgbClr val="0303DF"/>
                </a:solidFill>
              </a:rPr>
              <a:t>64</a:t>
            </a:r>
            <a:r>
              <a:rPr lang="zh-CN" altLang="en-US" sz="1800" dirty="0">
                <a:solidFill>
                  <a:srgbClr val="0303DF"/>
                </a:solidFill>
              </a:rPr>
              <a:t>位</a:t>
            </a:r>
            <a:r>
              <a:rPr lang="zh-CN" altLang="en-US" sz="1800" dirty="0"/>
              <a:t>编译环境</a:t>
            </a:r>
            <a:endParaRPr lang="en-US" altLang="zh-CN" sz="1800" dirty="0">
              <a:solidFill>
                <a:srgbClr val="7030A0"/>
              </a:solidFill>
            </a:endParaRPr>
          </a:p>
          <a:p>
            <a:pPr marL="1200150" lvl="2">
              <a:lnSpc>
                <a:spcPct val="100000"/>
              </a:lnSpc>
              <a:spcBef>
                <a:spcPts val="600"/>
              </a:spcBef>
            </a:pPr>
            <a:r>
              <a:rPr lang="en-US" altLang="zh-CN" sz="1800" dirty="0">
                <a:solidFill>
                  <a:srgbClr val="006600"/>
                </a:solidFill>
              </a:rPr>
              <a:t>short </a:t>
            </a:r>
            <a:r>
              <a:rPr lang="zh-CN" altLang="en-US" sz="1800" dirty="0"/>
              <a:t>占用</a:t>
            </a:r>
            <a:r>
              <a:rPr lang="en-US" altLang="zh-CN" sz="1800" dirty="0">
                <a:solidFill>
                  <a:srgbClr val="0000CC"/>
                </a:solidFill>
              </a:rPr>
              <a:t>2</a:t>
            </a:r>
            <a:r>
              <a:rPr lang="zh-CN" altLang="en-US" sz="1800" dirty="0"/>
              <a:t>字节，</a:t>
            </a:r>
            <a:r>
              <a:rPr lang="en-US" altLang="zh-CN" sz="1800" dirty="0">
                <a:solidFill>
                  <a:srgbClr val="006600"/>
                </a:solidFill>
              </a:rPr>
              <a:t>int</a:t>
            </a:r>
            <a:r>
              <a:rPr lang="zh-CN" altLang="en-US" sz="1800" dirty="0"/>
              <a:t>占</a:t>
            </a:r>
            <a:r>
              <a:rPr lang="en-US" altLang="zh-CN" sz="1800" dirty="0"/>
              <a:t>4</a:t>
            </a:r>
            <a:r>
              <a:rPr lang="zh-CN" altLang="en-US" sz="1800" dirty="0"/>
              <a:t>字节</a:t>
            </a:r>
            <a:r>
              <a:rPr lang="zh-CN" altLang="en-US" sz="1800" dirty="0">
                <a:solidFill>
                  <a:srgbClr val="7030A0"/>
                </a:solidFill>
              </a:rPr>
              <a:t>，</a:t>
            </a:r>
            <a:r>
              <a:rPr lang="en-US" altLang="zh-CN" sz="1800" dirty="0">
                <a:solidFill>
                  <a:srgbClr val="006600"/>
                </a:solidFill>
              </a:rPr>
              <a:t>long</a:t>
            </a:r>
            <a:r>
              <a:rPr lang="zh-CN" altLang="en-US" sz="1800" dirty="0"/>
              <a:t>占用</a:t>
            </a:r>
            <a:r>
              <a:rPr lang="en-US" altLang="zh-CN" sz="1800" dirty="0"/>
              <a:t>4/8</a:t>
            </a:r>
            <a:r>
              <a:rPr lang="zh-CN" altLang="en-US" sz="1800" dirty="0"/>
              <a:t>字节，</a:t>
            </a:r>
            <a:r>
              <a:rPr lang="en-US" altLang="zh-CN" sz="1800" dirty="0">
                <a:solidFill>
                  <a:srgbClr val="006600"/>
                </a:solidFill>
              </a:rPr>
              <a:t> long </a:t>
            </a:r>
            <a:r>
              <a:rPr lang="en-US" altLang="zh-CN" sz="1800" dirty="0" err="1">
                <a:solidFill>
                  <a:srgbClr val="006600"/>
                </a:solidFill>
              </a:rPr>
              <a:t>long</a:t>
            </a:r>
            <a:r>
              <a:rPr lang="en-US" altLang="zh-CN" sz="1800" dirty="0">
                <a:solidFill>
                  <a:srgbClr val="006600"/>
                </a:solidFill>
              </a:rPr>
              <a:t> </a:t>
            </a:r>
            <a:r>
              <a:rPr lang="zh-CN" altLang="en-US" sz="1800" dirty="0"/>
              <a:t>占用</a:t>
            </a:r>
            <a:r>
              <a:rPr lang="en-US" altLang="zh-CN" sz="1800" dirty="0">
                <a:solidFill>
                  <a:srgbClr val="0000CC"/>
                </a:solidFill>
              </a:rPr>
              <a:t>8</a:t>
            </a:r>
            <a:r>
              <a:rPr lang="zh-CN" altLang="en-US" sz="1800" dirty="0"/>
              <a:t>字节</a:t>
            </a:r>
            <a:endParaRPr lang="en-US" altLang="zh-CN" sz="1600" dirty="0">
              <a:solidFill>
                <a:srgbClr val="7030A0"/>
              </a:solidFill>
            </a:endParaRPr>
          </a:p>
          <a:p>
            <a:pPr marL="342900" indent="-3429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 sz="2000" b="1" dirty="0">
                <a:solidFill>
                  <a:srgbClr val="7030A0"/>
                </a:solidFill>
              </a:rPr>
              <a:t>注：</a:t>
            </a:r>
            <a:r>
              <a:rPr lang="en-US" altLang="zh-CN" sz="2000" b="1" dirty="0">
                <a:solidFill>
                  <a:srgbClr val="7030A0"/>
                </a:solidFill>
              </a:rPr>
              <a:t>C</a:t>
            </a:r>
            <a:r>
              <a:rPr lang="zh-CN" altLang="en-US" sz="2000" b="1" dirty="0" smtClean="0">
                <a:solidFill>
                  <a:srgbClr val="7030A0"/>
                </a:solidFill>
              </a:rPr>
              <a:t>标准（规范）中只是规定</a:t>
            </a:r>
            <a:endParaRPr lang="en-US" altLang="zh-CN" sz="2000" b="1" dirty="0" smtClean="0">
              <a:solidFill>
                <a:srgbClr val="7030A0"/>
              </a:solidFill>
            </a:endParaRPr>
          </a:p>
          <a:p>
            <a:pPr marL="971550" lvl="1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altLang="zh-CN" sz="1800" b="1" dirty="0" smtClean="0">
                <a:solidFill>
                  <a:srgbClr val="0000CC"/>
                </a:solidFill>
              </a:rPr>
              <a:t>short</a:t>
            </a:r>
            <a:r>
              <a:rPr lang="en-US" altLang="zh-CN" sz="1800" b="1" dirty="0">
                <a:solidFill>
                  <a:srgbClr val="0000CC"/>
                </a:solidFill>
              </a:rPr>
              <a:t>&lt;=</a:t>
            </a:r>
            <a:r>
              <a:rPr lang="en-US" altLang="zh-CN" sz="1800" b="1" dirty="0" err="1">
                <a:solidFill>
                  <a:srgbClr val="0000CC"/>
                </a:solidFill>
              </a:rPr>
              <a:t>int</a:t>
            </a:r>
            <a:r>
              <a:rPr lang="en-US" altLang="zh-CN" sz="1800" b="1" dirty="0">
                <a:solidFill>
                  <a:srgbClr val="0000CC"/>
                </a:solidFill>
              </a:rPr>
              <a:t>&lt;=long</a:t>
            </a:r>
            <a:r>
              <a:rPr lang="zh-CN" altLang="en-US" sz="1800" b="1" dirty="0">
                <a:solidFill>
                  <a:srgbClr val="7030A0"/>
                </a:solidFill>
              </a:rPr>
              <a:t>，并没有严格规定</a:t>
            </a:r>
            <a:r>
              <a:rPr lang="zh-CN" altLang="en-US" sz="1800" b="1" dirty="0" smtClean="0">
                <a:solidFill>
                  <a:srgbClr val="7030A0"/>
                </a:solidFill>
              </a:rPr>
              <a:t>各种数据类型所占用</a:t>
            </a:r>
            <a:r>
              <a:rPr lang="zh-CN" altLang="en-US" sz="1800" b="1" dirty="0">
                <a:solidFill>
                  <a:srgbClr val="7030A0"/>
                </a:solidFill>
              </a:rPr>
              <a:t>的字节数</a:t>
            </a:r>
            <a:r>
              <a:rPr lang="zh-CN" altLang="en-US" sz="1800" b="1" dirty="0" smtClean="0">
                <a:solidFill>
                  <a:srgbClr val="7030A0"/>
                </a:solidFill>
              </a:rPr>
              <a:t>；</a:t>
            </a:r>
            <a:endParaRPr lang="en-US" altLang="zh-CN" sz="1800" b="1" dirty="0" smtClean="0">
              <a:solidFill>
                <a:srgbClr val="7030A0"/>
              </a:solidFill>
            </a:endParaRPr>
          </a:p>
          <a:p>
            <a:pPr marL="971550" lvl="1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zh-CN" altLang="en-US" sz="1800" b="1" dirty="0" smtClean="0">
                <a:solidFill>
                  <a:srgbClr val="C00000"/>
                </a:solidFill>
              </a:rPr>
              <a:t>具体</a:t>
            </a:r>
            <a:r>
              <a:rPr lang="zh-CN" altLang="en-US" sz="1800" b="1" dirty="0">
                <a:solidFill>
                  <a:srgbClr val="C00000"/>
                </a:solidFill>
              </a:rPr>
              <a:t>占用的字节数取决于编译器</a:t>
            </a:r>
            <a:r>
              <a:rPr lang="zh-CN" altLang="en-US" sz="1800" b="1" dirty="0">
                <a:solidFill>
                  <a:srgbClr val="7030A0"/>
                </a:solidFill>
              </a:rPr>
              <a:t>；</a:t>
            </a:r>
            <a:endParaRPr lang="en-US" altLang="zh-CN" sz="1800" dirty="0">
              <a:solidFill>
                <a:srgbClr val="7030A0"/>
              </a:solidFill>
            </a:endParaRPr>
          </a:p>
          <a:p>
            <a:pPr marL="342900" indent="-3429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endParaRPr lang="en-US" altLang="zh-CN" sz="2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2599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Dev-</a:t>
            </a:r>
            <a:r>
              <a:rPr lang="en-US" altLang="zh-CN" dirty="0" err="1" smtClean="0"/>
              <a:t>Cpp</a:t>
            </a:r>
            <a:r>
              <a:rPr lang="en-US" altLang="zh-CN" dirty="0" smtClean="0"/>
              <a:t>—</a:t>
            </a:r>
            <a:r>
              <a:rPr lang="zh-CN" altLang="en-US" dirty="0" smtClean="0"/>
              <a:t>选择编译环境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775" y="1247394"/>
            <a:ext cx="7516940" cy="392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613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基本数据类型</a:t>
            </a:r>
            <a:r>
              <a:rPr lang="en-US" altLang="zh-CN" dirty="0"/>
              <a:t>—</a:t>
            </a:r>
            <a:r>
              <a:rPr lang="zh-CN" altLang="en-US" dirty="0"/>
              <a:t>整型数据所占用的字节数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5775" y="1135063"/>
            <a:ext cx="8247164" cy="5345112"/>
          </a:xfrm>
        </p:spPr>
        <p:txBody>
          <a:bodyPr/>
          <a:lstStyle/>
          <a:p>
            <a:pPr marL="342900" indent="-3429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 sz="2000" b="1" dirty="0">
                <a:solidFill>
                  <a:srgbClr val="006600"/>
                </a:solidFill>
              </a:rPr>
              <a:t>在使用一个平台编程之前，应该先检查相应数据类型所占字节数，从而推出其表示范围，防止数据溢出</a:t>
            </a:r>
            <a:r>
              <a:rPr lang="zh-CN" altLang="en-US" sz="2000" b="1" dirty="0" smtClean="0">
                <a:solidFill>
                  <a:srgbClr val="006600"/>
                </a:solidFill>
              </a:rPr>
              <a:t>；</a:t>
            </a:r>
            <a:endParaRPr lang="en-US" altLang="zh-CN" sz="2000" dirty="0">
              <a:solidFill>
                <a:srgbClr val="000000"/>
              </a:solidFill>
            </a:endParaRPr>
          </a:p>
          <a:p>
            <a:pPr marL="342900" indent="-3429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 sz="2000" b="1" dirty="0">
                <a:solidFill>
                  <a:srgbClr val="C00000"/>
                </a:solidFill>
              </a:rPr>
              <a:t>单目</a:t>
            </a:r>
            <a:r>
              <a:rPr lang="zh-CN" altLang="en-US" sz="2000" b="1" dirty="0" smtClean="0">
                <a:solidFill>
                  <a:srgbClr val="C00000"/>
                </a:solidFill>
              </a:rPr>
              <a:t>运算符</a:t>
            </a:r>
            <a:r>
              <a:rPr lang="zh-CN" altLang="en-US" sz="2000" dirty="0" smtClean="0">
                <a:solidFill>
                  <a:srgbClr val="000000"/>
                </a:solidFill>
              </a:rPr>
              <a:t>（</a:t>
            </a:r>
            <a:r>
              <a:rPr lang="zh-CN" altLang="en-US" sz="2000" dirty="0" smtClean="0">
                <a:solidFill>
                  <a:srgbClr val="7030A0"/>
                </a:solidFill>
              </a:rPr>
              <a:t>不是函数</a:t>
            </a:r>
            <a:r>
              <a:rPr lang="zh-CN" altLang="en-US" sz="2000" dirty="0" smtClean="0">
                <a:solidFill>
                  <a:srgbClr val="000000"/>
                </a:solidFill>
              </a:rPr>
              <a:t>）</a:t>
            </a:r>
            <a:r>
              <a:rPr lang="en-US" altLang="zh-CN" sz="2000" b="1" dirty="0" err="1" smtClean="0">
                <a:solidFill>
                  <a:srgbClr val="0000CC"/>
                </a:solidFill>
              </a:rPr>
              <a:t>sizeof</a:t>
            </a:r>
            <a:r>
              <a:rPr lang="en-US" altLang="zh-CN" sz="2000" b="1" dirty="0" smtClean="0">
                <a:solidFill>
                  <a:srgbClr val="0000CC"/>
                </a:solidFill>
              </a:rPr>
              <a:t>(</a:t>
            </a:r>
            <a:r>
              <a:rPr lang="en-US" altLang="zh-CN" sz="2000" b="1" dirty="0" smtClean="0">
                <a:solidFill>
                  <a:srgbClr val="7030A0"/>
                </a:solidFill>
              </a:rPr>
              <a:t>type</a:t>
            </a:r>
            <a:r>
              <a:rPr lang="en-US" altLang="zh-CN" sz="2000" b="1" dirty="0">
                <a:solidFill>
                  <a:srgbClr val="0000CC"/>
                </a:solidFill>
              </a:rPr>
              <a:t>)</a:t>
            </a:r>
            <a:r>
              <a:rPr lang="zh-CN" altLang="en-US" sz="2000" dirty="0">
                <a:solidFill>
                  <a:srgbClr val="000000"/>
                </a:solidFill>
              </a:rPr>
              <a:t>或</a:t>
            </a:r>
            <a:r>
              <a:rPr lang="en-US" altLang="zh-CN" sz="2000" b="1" dirty="0" err="1">
                <a:solidFill>
                  <a:srgbClr val="0000CC"/>
                </a:solidFill>
              </a:rPr>
              <a:t>sizeof</a:t>
            </a:r>
            <a:r>
              <a:rPr lang="en-US" altLang="zh-CN" sz="2000" b="1" dirty="0">
                <a:solidFill>
                  <a:srgbClr val="0000CC"/>
                </a:solidFill>
              </a:rPr>
              <a:t>(</a:t>
            </a:r>
            <a:r>
              <a:rPr lang="en-US" altLang="zh-CN" sz="2000" b="1" dirty="0">
                <a:solidFill>
                  <a:srgbClr val="7030A0"/>
                </a:solidFill>
              </a:rPr>
              <a:t>variable</a:t>
            </a:r>
            <a:r>
              <a:rPr lang="en-US" altLang="zh-CN" sz="2000" b="1" dirty="0">
                <a:solidFill>
                  <a:srgbClr val="0000CC"/>
                </a:solidFill>
              </a:rPr>
              <a:t>) </a:t>
            </a:r>
            <a:r>
              <a:rPr lang="zh-CN" altLang="en-US" sz="2000" dirty="0">
                <a:solidFill>
                  <a:srgbClr val="000000"/>
                </a:solidFill>
              </a:rPr>
              <a:t>，返回类型</a:t>
            </a:r>
            <a:r>
              <a:rPr lang="en-US" altLang="zh-CN" sz="2000" dirty="0">
                <a:solidFill>
                  <a:srgbClr val="000000"/>
                </a:solidFill>
              </a:rPr>
              <a:t>type</a:t>
            </a:r>
            <a:r>
              <a:rPr lang="zh-CN" altLang="en-US" sz="2000" dirty="0">
                <a:solidFill>
                  <a:srgbClr val="000000"/>
                </a:solidFill>
              </a:rPr>
              <a:t>或变量</a:t>
            </a:r>
            <a:r>
              <a:rPr lang="en-US" altLang="zh-CN" sz="2000" dirty="0">
                <a:solidFill>
                  <a:srgbClr val="000000"/>
                </a:solidFill>
              </a:rPr>
              <a:t>variable </a:t>
            </a:r>
            <a:r>
              <a:rPr lang="zh-CN" altLang="en-US" sz="2000" dirty="0">
                <a:solidFill>
                  <a:srgbClr val="000000"/>
                </a:solidFill>
              </a:rPr>
              <a:t>所占用的字节</a:t>
            </a:r>
            <a:r>
              <a:rPr lang="zh-CN" altLang="en-US" sz="2000" dirty="0" smtClean="0">
                <a:solidFill>
                  <a:srgbClr val="000000"/>
                </a:solidFill>
              </a:rPr>
              <a:t>数 </a:t>
            </a:r>
            <a:endParaRPr lang="en-US" altLang="zh-CN" sz="2000" dirty="0" smtClean="0">
              <a:solidFill>
                <a:srgbClr val="000000"/>
              </a:solidFill>
            </a:endParaRPr>
          </a:p>
          <a:p>
            <a:pPr marL="342900" indent="-3429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en-US" altLang="zh-CN" sz="2000" dirty="0" smtClean="0">
                <a:solidFill>
                  <a:srgbClr val="0303DF"/>
                </a:solidFill>
              </a:rPr>
              <a:t>MSDN</a:t>
            </a:r>
            <a:r>
              <a:rPr lang="zh-CN" altLang="en-US" sz="2000" dirty="0" smtClean="0">
                <a:solidFill>
                  <a:srgbClr val="0303DF"/>
                </a:solidFill>
              </a:rPr>
              <a:t>的解释</a:t>
            </a:r>
            <a:r>
              <a:rPr lang="zh-CN" altLang="en-US" sz="2000" dirty="0" smtClean="0">
                <a:solidFill>
                  <a:srgbClr val="000000"/>
                </a:solidFill>
              </a:rPr>
              <a:t>：</a:t>
            </a:r>
            <a:r>
              <a:rPr lang="en-US" altLang="zh-CN" sz="2000" dirty="0" smtClean="0">
                <a:solidFill>
                  <a:srgbClr val="000000"/>
                </a:solidFill>
              </a:rPr>
              <a:t>The </a:t>
            </a:r>
            <a:r>
              <a:rPr lang="en-US" altLang="zh-CN" sz="2000" dirty="0" err="1">
                <a:solidFill>
                  <a:srgbClr val="C00000"/>
                </a:solidFill>
              </a:rPr>
              <a:t>sizeof</a:t>
            </a:r>
            <a:r>
              <a:rPr lang="en-US" altLang="zh-CN" sz="2000" dirty="0">
                <a:solidFill>
                  <a:srgbClr val="000000"/>
                </a:solidFill>
              </a:rPr>
              <a:t> keyword gives the amount of storage, in bytes, associated with </a:t>
            </a:r>
            <a:r>
              <a:rPr lang="en-US" altLang="zh-CN" sz="2000" dirty="0" smtClean="0">
                <a:solidFill>
                  <a:srgbClr val="000000"/>
                </a:solidFill>
              </a:rPr>
              <a:t>a variable </a:t>
            </a:r>
            <a:r>
              <a:rPr lang="en-US" altLang="zh-CN" sz="2000" dirty="0">
                <a:solidFill>
                  <a:srgbClr val="000000"/>
                </a:solidFill>
              </a:rPr>
              <a:t>or a type (including </a:t>
            </a:r>
            <a:r>
              <a:rPr lang="en-US" altLang="zh-CN" sz="2000" dirty="0">
                <a:solidFill>
                  <a:srgbClr val="C00000"/>
                </a:solidFill>
              </a:rPr>
              <a:t>aggregate types</a:t>
            </a:r>
            <a:r>
              <a:rPr lang="en-US" altLang="zh-CN" sz="2000" dirty="0" smtClean="0">
                <a:solidFill>
                  <a:srgbClr val="000000"/>
                </a:solidFill>
              </a:rPr>
              <a:t>). This </a:t>
            </a:r>
            <a:r>
              <a:rPr lang="en-US" altLang="zh-CN" sz="2000" dirty="0">
                <a:solidFill>
                  <a:srgbClr val="000000"/>
                </a:solidFill>
              </a:rPr>
              <a:t>keyword returns </a:t>
            </a:r>
            <a:r>
              <a:rPr lang="en-US" altLang="zh-CN" sz="2000" dirty="0">
                <a:solidFill>
                  <a:srgbClr val="C00000"/>
                </a:solidFill>
              </a:rPr>
              <a:t>a value of type </a:t>
            </a:r>
            <a:r>
              <a:rPr lang="en-US" altLang="zh-CN" sz="2000" dirty="0" err="1">
                <a:solidFill>
                  <a:srgbClr val="C00000"/>
                </a:solidFill>
              </a:rPr>
              <a:t>size_t</a:t>
            </a:r>
            <a:r>
              <a:rPr lang="en-US" altLang="zh-CN" sz="2000" dirty="0" smtClean="0">
                <a:solidFill>
                  <a:srgbClr val="000000"/>
                </a:solidFill>
              </a:rPr>
              <a:t>.</a:t>
            </a:r>
          </a:p>
          <a:p>
            <a:pPr marL="971550" lvl="1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altLang="zh-CN" sz="1600" dirty="0" err="1"/>
              <a:t>size_t</a:t>
            </a:r>
            <a:r>
              <a:rPr lang="zh-CN" altLang="en-US" sz="1600" dirty="0"/>
              <a:t>不是</a:t>
            </a:r>
            <a:r>
              <a:rPr lang="en-US" altLang="zh-CN" sz="1600" dirty="0"/>
              <a:t>C</a:t>
            </a:r>
            <a:r>
              <a:rPr lang="zh-CN" altLang="en-US" sz="1600" dirty="0"/>
              <a:t>的标准数据类型，是一个与机器相关的</a:t>
            </a:r>
            <a:r>
              <a:rPr lang="en-US" altLang="zh-CN" sz="1600" dirty="0"/>
              <a:t>unsigned</a:t>
            </a:r>
            <a:r>
              <a:rPr lang="zh-CN" altLang="en-US" sz="1600" dirty="0" smtClean="0"/>
              <a:t>类型，是一个自定义数据类型，可能是</a:t>
            </a:r>
            <a:r>
              <a:rPr lang="en-US" altLang="zh-CN" sz="1600" dirty="0" smtClean="0"/>
              <a:t>unsigned </a:t>
            </a:r>
            <a:r>
              <a:rPr lang="en-US" altLang="zh-CN" sz="1600" dirty="0" err="1" smtClean="0"/>
              <a:t>int</a:t>
            </a:r>
            <a:r>
              <a:rPr lang="zh-CN" altLang="en-US" sz="1600" dirty="0" smtClean="0"/>
              <a:t>，也</a:t>
            </a:r>
            <a:r>
              <a:rPr lang="zh-CN" altLang="en-US" sz="1600" dirty="0"/>
              <a:t>可能是</a:t>
            </a:r>
            <a:r>
              <a:rPr lang="en-US" altLang="zh-CN" sz="1600" dirty="0"/>
              <a:t>unsigned </a:t>
            </a:r>
            <a:r>
              <a:rPr lang="en-US" altLang="zh-CN" sz="1600" dirty="0" smtClean="0"/>
              <a:t>long </a:t>
            </a:r>
            <a:r>
              <a:rPr lang="en-US" altLang="zh-CN" sz="1600" dirty="0" err="1" smtClean="0"/>
              <a:t>long</a:t>
            </a:r>
            <a:endParaRPr lang="en-US" altLang="zh-CN" sz="1600" dirty="0" smtClean="0"/>
          </a:p>
          <a:p>
            <a:pPr marL="971550" lvl="1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altLang="zh-CN" sz="1600" dirty="0" err="1" smtClean="0"/>
              <a:t>ssize_t</a:t>
            </a:r>
            <a:r>
              <a:rPr lang="zh-CN" altLang="en-US" sz="1600" dirty="0"/>
              <a:t>是一个与机器相关</a:t>
            </a:r>
            <a:r>
              <a:rPr lang="zh-CN" altLang="en-US" sz="1600" dirty="0" smtClean="0"/>
              <a:t>的</a:t>
            </a:r>
            <a:r>
              <a:rPr lang="en-US" altLang="zh-CN" sz="1600" dirty="0" smtClean="0"/>
              <a:t>signed</a:t>
            </a:r>
            <a:r>
              <a:rPr lang="zh-CN" altLang="en-US" sz="1600" dirty="0" smtClean="0"/>
              <a:t>类型 </a:t>
            </a:r>
            <a:r>
              <a:rPr lang="en-US" altLang="zh-CN" sz="1600" dirty="0" smtClean="0"/>
              <a:t>(</a:t>
            </a:r>
            <a:r>
              <a:rPr lang="en-US" altLang="zh-CN" sz="1600" dirty="0" err="1" smtClean="0"/>
              <a:t>int</a:t>
            </a:r>
            <a:r>
              <a:rPr lang="en-US" altLang="zh-CN" sz="1600" dirty="0" smtClean="0"/>
              <a:t>, long long)</a:t>
            </a:r>
            <a:endParaRPr lang="en-US" altLang="zh-CN" sz="1600" dirty="0"/>
          </a:p>
          <a:p>
            <a:pPr marL="342900" indent="-3429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 sz="2000" dirty="0" smtClean="0">
                <a:solidFill>
                  <a:srgbClr val="000000"/>
                </a:solidFill>
              </a:rPr>
              <a:t>使用</a:t>
            </a:r>
            <a:endParaRPr lang="en-US" altLang="zh-CN" sz="2000" dirty="0">
              <a:solidFill>
                <a:srgbClr val="000000"/>
              </a:solidFill>
            </a:endParaRPr>
          </a:p>
          <a:p>
            <a:pPr marL="971550" lvl="1">
              <a:lnSpc>
                <a:spcPct val="100000"/>
              </a:lnSpc>
              <a:spcBef>
                <a:spcPts val="600"/>
              </a:spcBef>
            </a:pPr>
            <a:r>
              <a:rPr lang="en-US" altLang="zh-CN" sz="1800" dirty="0"/>
              <a:t>unsigned </a:t>
            </a:r>
            <a:r>
              <a:rPr lang="en-US" altLang="zh-CN" sz="1800" dirty="0" err="1">
                <a:solidFill>
                  <a:srgbClr val="0070C0"/>
                </a:solidFill>
              </a:rPr>
              <a:t>sizeofInt</a:t>
            </a:r>
            <a:r>
              <a:rPr lang="en-US" altLang="zh-CN" sz="1800" dirty="0"/>
              <a:t>= </a:t>
            </a:r>
            <a:r>
              <a:rPr lang="en-US" altLang="zh-CN" sz="1800" dirty="0" err="1" smtClean="0">
                <a:solidFill>
                  <a:srgbClr val="C00000"/>
                </a:solidFill>
              </a:rPr>
              <a:t>sizeof</a:t>
            </a:r>
            <a:r>
              <a:rPr lang="en-US" altLang="zh-CN" sz="1800" dirty="0" smtClean="0">
                <a:solidFill>
                  <a:srgbClr val="000000"/>
                </a:solidFill>
              </a:rPr>
              <a:t>(</a:t>
            </a:r>
            <a:r>
              <a:rPr lang="en-US" altLang="zh-CN" sz="1800" dirty="0" err="1" smtClean="0">
                <a:solidFill>
                  <a:srgbClr val="000000"/>
                </a:solidFill>
              </a:rPr>
              <a:t>int</a:t>
            </a:r>
            <a:r>
              <a:rPr lang="en-US" altLang="zh-CN" sz="1800" dirty="0">
                <a:solidFill>
                  <a:srgbClr val="000000"/>
                </a:solidFill>
              </a:rPr>
              <a:t>) --</a:t>
            </a:r>
            <a:r>
              <a:rPr lang="zh-CN" altLang="en-US" sz="1800" dirty="0">
                <a:solidFill>
                  <a:srgbClr val="000000"/>
                </a:solidFill>
              </a:rPr>
              <a:t>返回该环境下</a:t>
            </a:r>
            <a:r>
              <a:rPr lang="en-US" altLang="zh-CN" sz="1800" dirty="0" err="1">
                <a:solidFill>
                  <a:srgbClr val="000000"/>
                </a:solidFill>
              </a:rPr>
              <a:t>int</a:t>
            </a:r>
            <a:r>
              <a:rPr lang="zh-CN" altLang="en-US" sz="1800" dirty="0">
                <a:solidFill>
                  <a:srgbClr val="000000"/>
                </a:solidFill>
              </a:rPr>
              <a:t>类型所占字节数</a:t>
            </a:r>
            <a:endParaRPr lang="en-US" altLang="zh-CN" sz="1800" dirty="0">
              <a:solidFill>
                <a:srgbClr val="000000"/>
              </a:solidFill>
            </a:endParaRPr>
          </a:p>
          <a:p>
            <a:pPr marL="971550" lvl="1">
              <a:lnSpc>
                <a:spcPct val="100000"/>
              </a:lnSpc>
              <a:spcBef>
                <a:spcPts val="600"/>
              </a:spcBef>
            </a:pPr>
            <a:r>
              <a:rPr lang="en-US" altLang="zh-CN" sz="1800" dirty="0" err="1">
                <a:solidFill>
                  <a:srgbClr val="C00000"/>
                </a:solidFill>
              </a:rPr>
              <a:t>sizeof</a:t>
            </a:r>
            <a:r>
              <a:rPr lang="en-US" altLang="zh-CN" sz="1800" dirty="0"/>
              <a:t>(short)</a:t>
            </a:r>
            <a:r>
              <a:rPr lang="zh-CN" altLang="en-US" sz="1800" dirty="0"/>
              <a:t>，</a:t>
            </a:r>
            <a:r>
              <a:rPr lang="en-US" altLang="zh-CN" sz="1800" dirty="0" err="1"/>
              <a:t>sizeof</a:t>
            </a:r>
            <a:r>
              <a:rPr lang="en-US" altLang="zh-CN" sz="1800" dirty="0"/>
              <a:t>(long)</a:t>
            </a:r>
            <a:r>
              <a:rPr lang="zh-CN" altLang="en-US" sz="1800" dirty="0"/>
              <a:t>，</a:t>
            </a:r>
            <a:r>
              <a:rPr lang="en-US" altLang="zh-CN" sz="1800" dirty="0"/>
              <a:t> </a:t>
            </a:r>
            <a:r>
              <a:rPr lang="en-US" altLang="zh-CN" sz="1800" dirty="0" err="1"/>
              <a:t>sizeof</a:t>
            </a:r>
            <a:r>
              <a:rPr lang="en-US" altLang="zh-CN" sz="1800" dirty="0"/>
              <a:t>(long long)</a:t>
            </a:r>
            <a:r>
              <a:rPr lang="zh-CN" altLang="en-US" sz="1800" dirty="0"/>
              <a:t>，</a:t>
            </a:r>
            <a:r>
              <a:rPr lang="en-US" altLang="zh-CN" sz="1800" dirty="0" err="1"/>
              <a:t>sizeof</a:t>
            </a:r>
            <a:r>
              <a:rPr lang="en-US" altLang="zh-CN" sz="1800" dirty="0"/>
              <a:t>(unsigned)</a:t>
            </a:r>
          </a:p>
          <a:p>
            <a:pPr marL="971550" lvl="1">
              <a:lnSpc>
                <a:spcPct val="100000"/>
              </a:lnSpc>
              <a:spcBef>
                <a:spcPts val="600"/>
              </a:spcBef>
            </a:pPr>
            <a:r>
              <a:rPr lang="en-US" altLang="zh-CN" sz="1800" dirty="0" err="1">
                <a:solidFill>
                  <a:srgbClr val="C00000"/>
                </a:solidFill>
              </a:rPr>
              <a:t>sizeof</a:t>
            </a:r>
            <a:r>
              <a:rPr lang="en-US" altLang="zh-CN" sz="1800" dirty="0"/>
              <a:t>(unsigned short)</a:t>
            </a:r>
            <a:r>
              <a:rPr lang="zh-CN" altLang="en-US" sz="1800" dirty="0"/>
              <a:t>，</a:t>
            </a:r>
            <a:r>
              <a:rPr lang="en-US" altLang="zh-CN" sz="1800" dirty="0" err="1"/>
              <a:t>sizeof</a:t>
            </a:r>
            <a:r>
              <a:rPr lang="en-US" altLang="zh-CN" sz="1800" dirty="0"/>
              <a:t>(unsigned long)</a:t>
            </a:r>
            <a:r>
              <a:rPr lang="zh-CN" altLang="en-US" sz="1800" dirty="0"/>
              <a:t>，</a:t>
            </a:r>
            <a:r>
              <a:rPr lang="en-US" altLang="zh-CN" sz="1800" dirty="0"/>
              <a:t> </a:t>
            </a:r>
            <a:r>
              <a:rPr lang="en-US" altLang="zh-CN" sz="1800" dirty="0" err="1"/>
              <a:t>sizeof</a:t>
            </a:r>
            <a:r>
              <a:rPr lang="en-US" altLang="zh-CN" sz="1800" dirty="0"/>
              <a:t>(unsigned long long)</a:t>
            </a:r>
          </a:p>
          <a:p>
            <a:pPr marL="971550" lvl="1">
              <a:lnSpc>
                <a:spcPct val="100000"/>
              </a:lnSpc>
              <a:spcBef>
                <a:spcPts val="600"/>
              </a:spcBef>
            </a:pPr>
            <a:r>
              <a:rPr lang="en-US" altLang="zh-CN" sz="1800" b="1" dirty="0" err="1" smtClean="0"/>
              <a:t>i</a:t>
            </a:r>
            <a:r>
              <a:rPr lang="en-US" altLang="zh-CN" sz="1800" b="1" dirty="0" err="1" smtClean="0">
                <a:solidFill>
                  <a:srgbClr val="000000"/>
                </a:solidFill>
              </a:rPr>
              <a:t>nt</a:t>
            </a:r>
            <a:r>
              <a:rPr lang="en-US" altLang="zh-CN" sz="1800" b="1" dirty="0" smtClean="0">
                <a:solidFill>
                  <a:srgbClr val="000000"/>
                </a:solidFill>
              </a:rPr>
              <a:t> </a:t>
            </a:r>
            <a:r>
              <a:rPr lang="en-US" altLang="zh-CN" sz="1800" b="1" dirty="0">
                <a:solidFill>
                  <a:srgbClr val="000000"/>
                </a:solidFill>
              </a:rPr>
              <a:t>a</a:t>
            </a:r>
            <a:r>
              <a:rPr lang="en-US" altLang="zh-CN" sz="1800" b="1" dirty="0"/>
              <a:t>; </a:t>
            </a:r>
            <a:r>
              <a:rPr lang="en-US" altLang="zh-CN" sz="1800" b="1" dirty="0" err="1">
                <a:solidFill>
                  <a:srgbClr val="C00000"/>
                </a:solidFill>
              </a:rPr>
              <a:t>sizeof</a:t>
            </a:r>
            <a:r>
              <a:rPr lang="en-US" altLang="zh-CN" sz="1800" b="1" dirty="0"/>
              <a:t>(a) --</a:t>
            </a:r>
            <a:r>
              <a:rPr lang="zh-CN" altLang="en-US" sz="1800" b="1" dirty="0"/>
              <a:t>返回该环境下</a:t>
            </a:r>
            <a:r>
              <a:rPr lang="en-US" altLang="zh-CN" sz="1800" b="1" dirty="0"/>
              <a:t>int</a:t>
            </a:r>
            <a:r>
              <a:rPr lang="zh-CN" altLang="en-US" sz="1800" b="1" dirty="0"/>
              <a:t>类型变量</a:t>
            </a:r>
            <a:r>
              <a:rPr lang="en-US" altLang="zh-CN" sz="1800" b="1" dirty="0"/>
              <a:t>a</a:t>
            </a:r>
            <a:r>
              <a:rPr lang="zh-CN" altLang="en-US" sz="1800" b="1" dirty="0"/>
              <a:t>所占字节数</a:t>
            </a:r>
            <a:endParaRPr lang="en-US" altLang="zh-CN" sz="1800" b="1" dirty="0"/>
          </a:p>
          <a:p>
            <a:pPr marL="971550" lvl="1">
              <a:lnSpc>
                <a:spcPct val="100000"/>
              </a:lnSpc>
              <a:spcBef>
                <a:spcPts val="600"/>
              </a:spcBef>
            </a:pPr>
            <a:endParaRPr lang="zh-CN" altLang="en-US" sz="1800" dirty="0">
              <a:solidFill>
                <a:srgbClr val="000000"/>
              </a:solidFill>
            </a:endParaRPr>
          </a:p>
          <a:p>
            <a:endParaRPr lang="zh-CN" altLang="en-US" sz="2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3305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rgbClr val="7030A0"/>
                </a:solidFill>
              </a:rPr>
              <a:t>课后练习：</a:t>
            </a:r>
            <a:r>
              <a:rPr lang="zh-CN" altLang="en-US" dirty="0" smtClean="0"/>
              <a:t>测试</a:t>
            </a:r>
            <a:r>
              <a:rPr lang="zh-CN" altLang="en-US" dirty="0"/>
              <a:t>类型所分配的字节数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CN" sz="2000" dirty="0">
                <a:solidFill>
                  <a:srgbClr val="080808"/>
                </a:solidFill>
              </a:rPr>
              <a:t>#include &lt;</a:t>
            </a:r>
            <a:r>
              <a:rPr lang="en-US" altLang="zh-CN" sz="2000" dirty="0" err="1">
                <a:solidFill>
                  <a:srgbClr val="080808"/>
                </a:solidFill>
              </a:rPr>
              <a:t>stdio.h</a:t>
            </a:r>
            <a:r>
              <a:rPr lang="en-US" altLang="zh-CN" sz="2000" dirty="0">
                <a:solidFill>
                  <a:srgbClr val="080808"/>
                </a:solidFill>
              </a:rPr>
              <a:t>&gt;</a:t>
            </a:r>
            <a:br>
              <a:rPr lang="en-US" altLang="zh-CN" sz="2000" dirty="0">
                <a:solidFill>
                  <a:srgbClr val="080808"/>
                </a:solidFill>
              </a:rPr>
            </a:br>
            <a:r>
              <a:rPr lang="en-US" altLang="zh-CN" sz="2000" dirty="0" err="1">
                <a:solidFill>
                  <a:srgbClr val="080808"/>
                </a:solidFill>
              </a:rPr>
              <a:t>int</a:t>
            </a:r>
            <a:r>
              <a:rPr lang="en-US" altLang="zh-CN" sz="2000" dirty="0">
                <a:solidFill>
                  <a:srgbClr val="080808"/>
                </a:solidFill>
              </a:rPr>
              <a:t>  main</a:t>
            </a:r>
            <a:r>
              <a:rPr lang="zh-CN" altLang="en-US" sz="2000" dirty="0">
                <a:solidFill>
                  <a:srgbClr val="080808"/>
                </a:solidFill>
              </a:rPr>
              <a:t>（）</a:t>
            </a:r>
            <a:br>
              <a:rPr lang="zh-CN" altLang="en-US" sz="2000" dirty="0">
                <a:solidFill>
                  <a:srgbClr val="080808"/>
                </a:solidFill>
              </a:rPr>
            </a:br>
            <a:r>
              <a:rPr lang="zh-CN" altLang="en-US" sz="2000" dirty="0">
                <a:solidFill>
                  <a:srgbClr val="080808"/>
                </a:solidFill>
              </a:rPr>
              <a:t> </a:t>
            </a:r>
            <a:r>
              <a:rPr lang="en-US" altLang="zh-CN" sz="2000" dirty="0">
                <a:solidFill>
                  <a:srgbClr val="080808"/>
                </a:solidFill>
              </a:rPr>
              <a:t>{</a:t>
            </a:r>
            <a:br>
              <a:rPr lang="en-US" altLang="zh-CN" sz="2000" dirty="0">
                <a:solidFill>
                  <a:srgbClr val="080808"/>
                </a:solidFill>
              </a:rPr>
            </a:br>
            <a:r>
              <a:rPr lang="en-US" altLang="zh-CN" sz="2000" dirty="0">
                <a:solidFill>
                  <a:srgbClr val="080808"/>
                </a:solidFill>
              </a:rPr>
              <a:t>       </a:t>
            </a:r>
            <a:r>
              <a:rPr lang="en-US" altLang="zh-CN" sz="2000" dirty="0" err="1">
                <a:solidFill>
                  <a:srgbClr val="080808"/>
                </a:solidFill>
              </a:rPr>
              <a:t>printf</a:t>
            </a:r>
            <a:r>
              <a:rPr lang="zh-CN" altLang="en-US" sz="2000" dirty="0" smtClean="0">
                <a:solidFill>
                  <a:srgbClr val="080808"/>
                </a:solidFill>
              </a:rPr>
              <a:t>（</a:t>
            </a:r>
            <a:r>
              <a:rPr lang="en-US" altLang="zh-CN" sz="2000" dirty="0" smtClean="0">
                <a:solidFill>
                  <a:srgbClr val="080808"/>
                </a:solidFill>
              </a:rPr>
              <a:t>"</a:t>
            </a:r>
            <a:r>
              <a:rPr lang="en-US" altLang="zh-CN" sz="2000" dirty="0" err="1" smtClean="0">
                <a:solidFill>
                  <a:srgbClr val="080808"/>
                </a:solidFill>
              </a:rPr>
              <a:t>sizeof</a:t>
            </a:r>
            <a:r>
              <a:rPr lang="en-US" altLang="zh-CN" sz="2000" dirty="0" smtClean="0">
                <a:solidFill>
                  <a:srgbClr val="080808"/>
                </a:solidFill>
              </a:rPr>
              <a:t>(short</a:t>
            </a:r>
            <a:r>
              <a:rPr lang="en-US" altLang="zh-CN" sz="2000" dirty="0">
                <a:solidFill>
                  <a:srgbClr val="080808"/>
                </a:solidFill>
              </a:rPr>
              <a:t>)=%</a:t>
            </a:r>
            <a:r>
              <a:rPr lang="en-US" altLang="zh-CN" sz="2000" dirty="0" smtClean="0">
                <a:solidFill>
                  <a:srgbClr val="080808"/>
                </a:solidFill>
              </a:rPr>
              <a:t>d\n", </a:t>
            </a:r>
            <a:r>
              <a:rPr lang="en-US" altLang="zh-CN" sz="2000" dirty="0" err="1">
                <a:solidFill>
                  <a:srgbClr val="080808"/>
                </a:solidFill>
              </a:rPr>
              <a:t>sizeof</a:t>
            </a:r>
            <a:r>
              <a:rPr lang="en-US" altLang="zh-CN" sz="2000" dirty="0">
                <a:solidFill>
                  <a:srgbClr val="080808"/>
                </a:solidFill>
              </a:rPr>
              <a:t>(short));</a:t>
            </a:r>
          </a:p>
          <a:p>
            <a:pPr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CN" sz="2000" dirty="0">
                <a:solidFill>
                  <a:srgbClr val="080808"/>
                </a:solidFill>
              </a:rPr>
              <a:t>       </a:t>
            </a:r>
            <a:r>
              <a:rPr lang="en-US" altLang="zh-CN" sz="2000" dirty="0" err="1">
                <a:solidFill>
                  <a:srgbClr val="080808"/>
                </a:solidFill>
              </a:rPr>
              <a:t>printf</a:t>
            </a:r>
            <a:r>
              <a:rPr lang="zh-CN" altLang="en-US" sz="2000" dirty="0" smtClean="0">
                <a:solidFill>
                  <a:srgbClr val="080808"/>
                </a:solidFill>
              </a:rPr>
              <a:t>（</a:t>
            </a:r>
            <a:r>
              <a:rPr lang="en-US" altLang="zh-CN" sz="2000" dirty="0" smtClean="0">
                <a:solidFill>
                  <a:srgbClr val="080808"/>
                </a:solidFill>
              </a:rPr>
              <a:t>"</a:t>
            </a:r>
            <a:r>
              <a:rPr lang="en-US" altLang="zh-CN" sz="2000" dirty="0" err="1" smtClean="0">
                <a:solidFill>
                  <a:srgbClr val="080808"/>
                </a:solidFill>
              </a:rPr>
              <a:t>sizeof</a:t>
            </a:r>
            <a:r>
              <a:rPr lang="en-US" altLang="zh-CN" sz="2000" dirty="0" smtClean="0">
                <a:solidFill>
                  <a:srgbClr val="080808"/>
                </a:solidFill>
              </a:rPr>
              <a:t>(</a:t>
            </a:r>
            <a:r>
              <a:rPr lang="en-US" altLang="zh-CN" sz="2000" dirty="0" err="1" smtClean="0">
                <a:solidFill>
                  <a:srgbClr val="080808"/>
                </a:solidFill>
              </a:rPr>
              <a:t>int</a:t>
            </a:r>
            <a:r>
              <a:rPr lang="en-US" altLang="zh-CN" sz="2000" dirty="0">
                <a:solidFill>
                  <a:srgbClr val="080808"/>
                </a:solidFill>
              </a:rPr>
              <a:t>)=%</a:t>
            </a:r>
            <a:r>
              <a:rPr lang="en-US" altLang="zh-CN" sz="2000" dirty="0" smtClean="0">
                <a:solidFill>
                  <a:srgbClr val="080808"/>
                </a:solidFill>
              </a:rPr>
              <a:t>d\n", </a:t>
            </a:r>
            <a:r>
              <a:rPr lang="en-US" altLang="zh-CN" sz="2000" dirty="0" err="1">
                <a:solidFill>
                  <a:srgbClr val="080808"/>
                </a:solidFill>
              </a:rPr>
              <a:t>sizeof</a:t>
            </a:r>
            <a:r>
              <a:rPr lang="en-US" altLang="zh-CN" sz="2000" dirty="0">
                <a:solidFill>
                  <a:srgbClr val="080808"/>
                </a:solidFill>
              </a:rPr>
              <a:t>(</a:t>
            </a:r>
            <a:r>
              <a:rPr lang="en-US" altLang="zh-CN" sz="2000" dirty="0" err="1">
                <a:solidFill>
                  <a:srgbClr val="080808"/>
                </a:solidFill>
              </a:rPr>
              <a:t>int</a:t>
            </a:r>
            <a:r>
              <a:rPr lang="en-US" altLang="zh-CN" sz="2000" dirty="0">
                <a:solidFill>
                  <a:srgbClr val="080808"/>
                </a:solidFill>
              </a:rPr>
              <a:t>));</a:t>
            </a:r>
          </a:p>
          <a:p>
            <a:pPr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CN" sz="2000" dirty="0">
                <a:solidFill>
                  <a:srgbClr val="080808"/>
                </a:solidFill>
              </a:rPr>
              <a:t>       </a:t>
            </a:r>
            <a:r>
              <a:rPr lang="en-US" altLang="zh-CN" sz="2000" dirty="0" err="1">
                <a:solidFill>
                  <a:srgbClr val="080808"/>
                </a:solidFill>
              </a:rPr>
              <a:t>printf</a:t>
            </a:r>
            <a:r>
              <a:rPr lang="zh-CN" altLang="en-US" sz="2000" dirty="0" smtClean="0">
                <a:solidFill>
                  <a:srgbClr val="080808"/>
                </a:solidFill>
              </a:rPr>
              <a:t>（</a:t>
            </a:r>
            <a:r>
              <a:rPr lang="en-US" altLang="zh-CN" sz="2000" dirty="0" smtClean="0">
                <a:solidFill>
                  <a:srgbClr val="080808"/>
                </a:solidFill>
              </a:rPr>
              <a:t>"</a:t>
            </a:r>
            <a:r>
              <a:rPr lang="en-US" altLang="zh-CN" sz="2000" dirty="0" err="1" smtClean="0">
                <a:solidFill>
                  <a:srgbClr val="080808"/>
                </a:solidFill>
              </a:rPr>
              <a:t>sizeof</a:t>
            </a:r>
            <a:r>
              <a:rPr lang="en-US" altLang="zh-CN" sz="2000" dirty="0" smtClean="0">
                <a:solidFill>
                  <a:srgbClr val="080808"/>
                </a:solidFill>
              </a:rPr>
              <a:t>(long</a:t>
            </a:r>
            <a:r>
              <a:rPr lang="en-US" altLang="zh-CN" sz="2000" dirty="0">
                <a:solidFill>
                  <a:srgbClr val="080808"/>
                </a:solidFill>
              </a:rPr>
              <a:t>)=%</a:t>
            </a:r>
            <a:r>
              <a:rPr lang="en-US" altLang="zh-CN" sz="2000" dirty="0" smtClean="0">
                <a:solidFill>
                  <a:srgbClr val="080808"/>
                </a:solidFill>
              </a:rPr>
              <a:t>d\n", </a:t>
            </a:r>
            <a:r>
              <a:rPr lang="en-US" altLang="zh-CN" sz="2000" dirty="0" err="1">
                <a:solidFill>
                  <a:srgbClr val="080808"/>
                </a:solidFill>
              </a:rPr>
              <a:t>sizeof</a:t>
            </a:r>
            <a:r>
              <a:rPr lang="en-US" altLang="zh-CN" sz="2000" dirty="0">
                <a:solidFill>
                  <a:srgbClr val="080808"/>
                </a:solidFill>
              </a:rPr>
              <a:t>(long));</a:t>
            </a:r>
          </a:p>
          <a:p>
            <a:pPr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CN" sz="2000" dirty="0">
                <a:solidFill>
                  <a:srgbClr val="080808"/>
                </a:solidFill>
              </a:rPr>
              <a:t>       </a:t>
            </a:r>
            <a:r>
              <a:rPr lang="en-US" altLang="zh-CN" sz="2000" dirty="0" err="1">
                <a:solidFill>
                  <a:srgbClr val="080808"/>
                </a:solidFill>
              </a:rPr>
              <a:t>printf</a:t>
            </a:r>
            <a:r>
              <a:rPr lang="zh-CN" altLang="en-US" sz="2000" dirty="0" smtClean="0">
                <a:solidFill>
                  <a:srgbClr val="080808"/>
                </a:solidFill>
              </a:rPr>
              <a:t>（</a:t>
            </a:r>
            <a:r>
              <a:rPr lang="en-US" altLang="zh-CN" sz="2000" dirty="0" smtClean="0">
                <a:solidFill>
                  <a:srgbClr val="080808"/>
                </a:solidFill>
              </a:rPr>
              <a:t>"</a:t>
            </a:r>
            <a:r>
              <a:rPr lang="en-US" altLang="zh-CN" sz="2000" dirty="0" err="1" smtClean="0">
                <a:solidFill>
                  <a:srgbClr val="080808"/>
                </a:solidFill>
              </a:rPr>
              <a:t>sizeof</a:t>
            </a:r>
            <a:r>
              <a:rPr lang="en-US" altLang="zh-CN" sz="2000" dirty="0" smtClean="0">
                <a:solidFill>
                  <a:srgbClr val="080808"/>
                </a:solidFill>
              </a:rPr>
              <a:t>(long</a:t>
            </a:r>
            <a:r>
              <a:rPr lang="en-US" altLang="zh-CN" sz="2000" dirty="0">
                <a:solidFill>
                  <a:srgbClr val="080808"/>
                </a:solidFill>
              </a:rPr>
              <a:t>)=%</a:t>
            </a:r>
            <a:r>
              <a:rPr lang="en-US" altLang="zh-CN" sz="2000" dirty="0" smtClean="0">
                <a:solidFill>
                  <a:srgbClr val="080808"/>
                </a:solidFill>
              </a:rPr>
              <a:t>d\n", </a:t>
            </a:r>
            <a:r>
              <a:rPr lang="en-US" altLang="zh-CN" sz="2000" dirty="0" err="1">
                <a:solidFill>
                  <a:srgbClr val="080808"/>
                </a:solidFill>
              </a:rPr>
              <a:t>sizeof</a:t>
            </a:r>
            <a:r>
              <a:rPr lang="en-US" altLang="zh-CN" sz="2000" dirty="0">
                <a:solidFill>
                  <a:srgbClr val="080808"/>
                </a:solidFill>
              </a:rPr>
              <a:t>(long long));</a:t>
            </a:r>
          </a:p>
          <a:p>
            <a:pPr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CN" sz="2000" dirty="0">
                <a:solidFill>
                  <a:srgbClr val="080808"/>
                </a:solidFill>
              </a:rPr>
              <a:t>       </a:t>
            </a:r>
            <a:r>
              <a:rPr lang="en-US" altLang="zh-CN" sz="2000" dirty="0" err="1">
                <a:solidFill>
                  <a:srgbClr val="080808"/>
                </a:solidFill>
              </a:rPr>
              <a:t>printf</a:t>
            </a:r>
            <a:r>
              <a:rPr lang="zh-CN" altLang="en-US" sz="2000" dirty="0" smtClean="0">
                <a:solidFill>
                  <a:srgbClr val="080808"/>
                </a:solidFill>
              </a:rPr>
              <a:t>（</a:t>
            </a:r>
            <a:r>
              <a:rPr lang="en-US" altLang="zh-CN" sz="2000" dirty="0" smtClean="0">
                <a:solidFill>
                  <a:srgbClr val="080808"/>
                </a:solidFill>
              </a:rPr>
              <a:t>"</a:t>
            </a:r>
            <a:r>
              <a:rPr lang="en-US" altLang="zh-CN" sz="2000" dirty="0" err="1" smtClean="0">
                <a:solidFill>
                  <a:srgbClr val="080808"/>
                </a:solidFill>
              </a:rPr>
              <a:t>sizeof</a:t>
            </a:r>
            <a:r>
              <a:rPr lang="en-US" altLang="zh-CN" sz="2000" dirty="0" smtClean="0">
                <a:solidFill>
                  <a:srgbClr val="080808"/>
                </a:solidFill>
              </a:rPr>
              <a:t>(unsigned </a:t>
            </a:r>
            <a:r>
              <a:rPr lang="en-US" altLang="zh-CN" sz="2000" dirty="0">
                <a:solidFill>
                  <a:srgbClr val="080808"/>
                </a:solidFill>
              </a:rPr>
              <a:t>short)=%</a:t>
            </a:r>
            <a:r>
              <a:rPr lang="en-US" altLang="zh-CN" sz="2000" dirty="0" smtClean="0">
                <a:solidFill>
                  <a:srgbClr val="080808"/>
                </a:solidFill>
              </a:rPr>
              <a:t>d\n", </a:t>
            </a:r>
            <a:r>
              <a:rPr lang="en-US" altLang="zh-CN" sz="2000" dirty="0" err="1">
                <a:solidFill>
                  <a:srgbClr val="080808"/>
                </a:solidFill>
              </a:rPr>
              <a:t>sizeof</a:t>
            </a:r>
            <a:r>
              <a:rPr lang="en-US" altLang="zh-CN" sz="2000" dirty="0">
                <a:solidFill>
                  <a:srgbClr val="080808"/>
                </a:solidFill>
              </a:rPr>
              <a:t>(unsigned short));</a:t>
            </a:r>
          </a:p>
          <a:p>
            <a:pPr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CN" sz="2000" dirty="0">
                <a:solidFill>
                  <a:srgbClr val="080808"/>
                </a:solidFill>
              </a:rPr>
              <a:t>       </a:t>
            </a:r>
            <a:r>
              <a:rPr lang="en-US" altLang="zh-CN" sz="2000" dirty="0" err="1">
                <a:solidFill>
                  <a:srgbClr val="080808"/>
                </a:solidFill>
              </a:rPr>
              <a:t>printf</a:t>
            </a:r>
            <a:r>
              <a:rPr lang="zh-CN" altLang="en-US" sz="2000" dirty="0" smtClean="0">
                <a:solidFill>
                  <a:srgbClr val="080808"/>
                </a:solidFill>
              </a:rPr>
              <a:t>（</a:t>
            </a:r>
            <a:r>
              <a:rPr lang="en-US" altLang="zh-CN" sz="2000" dirty="0" smtClean="0">
                <a:solidFill>
                  <a:srgbClr val="080808"/>
                </a:solidFill>
              </a:rPr>
              <a:t>"</a:t>
            </a:r>
            <a:r>
              <a:rPr lang="en-US" altLang="zh-CN" sz="2000" dirty="0" err="1" smtClean="0">
                <a:solidFill>
                  <a:srgbClr val="080808"/>
                </a:solidFill>
              </a:rPr>
              <a:t>sizeof</a:t>
            </a:r>
            <a:r>
              <a:rPr lang="en-US" altLang="zh-CN" sz="2000" dirty="0" smtClean="0">
                <a:solidFill>
                  <a:srgbClr val="080808"/>
                </a:solidFill>
              </a:rPr>
              <a:t>(unsigned </a:t>
            </a:r>
            <a:r>
              <a:rPr lang="en-US" altLang="zh-CN" sz="2000" dirty="0" err="1">
                <a:solidFill>
                  <a:srgbClr val="080808"/>
                </a:solidFill>
              </a:rPr>
              <a:t>int</a:t>
            </a:r>
            <a:r>
              <a:rPr lang="en-US" altLang="zh-CN" sz="2000" dirty="0">
                <a:solidFill>
                  <a:srgbClr val="080808"/>
                </a:solidFill>
              </a:rPr>
              <a:t>)=%</a:t>
            </a:r>
            <a:r>
              <a:rPr lang="en-US" altLang="zh-CN" sz="2000" dirty="0" smtClean="0">
                <a:solidFill>
                  <a:srgbClr val="080808"/>
                </a:solidFill>
              </a:rPr>
              <a:t>d\n", </a:t>
            </a:r>
            <a:r>
              <a:rPr lang="en-US" altLang="zh-CN" sz="2000" dirty="0" err="1">
                <a:solidFill>
                  <a:srgbClr val="080808"/>
                </a:solidFill>
              </a:rPr>
              <a:t>sizeof</a:t>
            </a:r>
            <a:r>
              <a:rPr lang="en-US" altLang="zh-CN" sz="2000" dirty="0">
                <a:solidFill>
                  <a:srgbClr val="080808"/>
                </a:solidFill>
              </a:rPr>
              <a:t>(unsigned </a:t>
            </a:r>
            <a:r>
              <a:rPr lang="en-US" altLang="zh-CN" sz="2000" dirty="0" err="1">
                <a:solidFill>
                  <a:srgbClr val="080808"/>
                </a:solidFill>
              </a:rPr>
              <a:t>int</a:t>
            </a:r>
            <a:r>
              <a:rPr lang="en-US" altLang="zh-CN" sz="2000" dirty="0">
                <a:solidFill>
                  <a:srgbClr val="080808"/>
                </a:solidFill>
              </a:rPr>
              <a:t>));</a:t>
            </a:r>
            <a:br>
              <a:rPr lang="en-US" altLang="zh-CN" sz="2000" dirty="0">
                <a:solidFill>
                  <a:srgbClr val="080808"/>
                </a:solidFill>
              </a:rPr>
            </a:br>
            <a:r>
              <a:rPr lang="en-US" altLang="zh-CN" sz="2000" dirty="0">
                <a:solidFill>
                  <a:srgbClr val="080808"/>
                </a:solidFill>
              </a:rPr>
              <a:t>       </a:t>
            </a:r>
            <a:r>
              <a:rPr lang="en-US" altLang="zh-CN" sz="2000" dirty="0" err="1">
                <a:solidFill>
                  <a:srgbClr val="080808"/>
                </a:solidFill>
              </a:rPr>
              <a:t>printf</a:t>
            </a:r>
            <a:r>
              <a:rPr lang="zh-CN" altLang="en-US" sz="2000" dirty="0" smtClean="0">
                <a:solidFill>
                  <a:srgbClr val="080808"/>
                </a:solidFill>
              </a:rPr>
              <a:t>（</a:t>
            </a:r>
            <a:r>
              <a:rPr lang="en-US" altLang="zh-CN" sz="2000" dirty="0" smtClean="0">
                <a:solidFill>
                  <a:srgbClr val="080808"/>
                </a:solidFill>
              </a:rPr>
              <a:t>"</a:t>
            </a:r>
            <a:r>
              <a:rPr lang="en-US" altLang="zh-CN" sz="2000" dirty="0" err="1" smtClean="0">
                <a:solidFill>
                  <a:srgbClr val="080808"/>
                </a:solidFill>
              </a:rPr>
              <a:t>sizeof</a:t>
            </a:r>
            <a:r>
              <a:rPr lang="en-US" altLang="zh-CN" sz="2000" dirty="0" smtClean="0">
                <a:solidFill>
                  <a:srgbClr val="080808"/>
                </a:solidFill>
              </a:rPr>
              <a:t>(unsigned </a:t>
            </a:r>
            <a:r>
              <a:rPr lang="en-US" altLang="zh-CN" sz="2000" dirty="0">
                <a:solidFill>
                  <a:srgbClr val="080808"/>
                </a:solidFill>
              </a:rPr>
              <a:t>long)=%</a:t>
            </a:r>
            <a:r>
              <a:rPr lang="en-US" altLang="zh-CN" sz="2000" dirty="0" smtClean="0">
                <a:solidFill>
                  <a:srgbClr val="080808"/>
                </a:solidFill>
              </a:rPr>
              <a:t>d\n", </a:t>
            </a:r>
            <a:r>
              <a:rPr lang="en-US" altLang="zh-CN" sz="2000" dirty="0" err="1">
                <a:solidFill>
                  <a:srgbClr val="080808"/>
                </a:solidFill>
              </a:rPr>
              <a:t>sizeof</a:t>
            </a:r>
            <a:r>
              <a:rPr lang="en-US" altLang="zh-CN" sz="2000" dirty="0">
                <a:solidFill>
                  <a:srgbClr val="080808"/>
                </a:solidFill>
              </a:rPr>
              <a:t>(unsigned long));</a:t>
            </a:r>
            <a:br>
              <a:rPr lang="en-US" altLang="zh-CN" sz="2000" dirty="0">
                <a:solidFill>
                  <a:srgbClr val="080808"/>
                </a:solidFill>
              </a:rPr>
            </a:br>
            <a:r>
              <a:rPr lang="en-US" altLang="zh-CN" sz="2000" dirty="0">
                <a:solidFill>
                  <a:srgbClr val="080808"/>
                </a:solidFill>
              </a:rPr>
              <a:t>       </a:t>
            </a:r>
            <a:r>
              <a:rPr lang="en-US" altLang="zh-CN" sz="2000" dirty="0" err="1">
                <a:solidFill>
                  <a:srgbClr val="080808"/>
                </a:solidFill>
              </a:rPr>
              <a:t>printf</a:t>
            </a:r>
            <a:r>
              <a:rPr lang="zh-CN" altLang="en-US" sz="2000" dirty="0" smtClean="0">
                <a:solidFill>
                  <a:srgbClr val="080808"/>
                </a:solidFill>
              </a:rPr>
              <a:t>（</a:t>
            </a:r>
            <a:r>
              <a:rPr lang="en-US" altLang="zh-CN" sz="2000" dirty="0" smtClean="0">
                <a:solidFill>
                  <a:srgbClr val="080808"/>
                </a:solidFill>
              </a:rPr>
              <a:t>"</a:t>
            </a:r>
            <a:r>
              <a:rPr lang="en-US" altLang="zh-CN" sz="2000" dirty="0" err="1" smtClean="0">
                <a:solidFill>
                  <a:srgbClr val="080808"/>
                </a:solidFill>
              </a:rPr>
              <a:t>sizeof</a:t>
            </a:r>
            <a:r>
              <a:rPr lang="en-US" altLang="zh-CN" sz="2000" dirty="0" smtClean="0">
                <a:solidFill>
                  <a:srgbClr val="080808"/>
                </a:solidFill>
              </a:rPr>
              <a:t>(unsigned </a:t>
            </a:r>
            <a:r>
              <a:rPr lang="en-US" altLang="zh-CN" sz="2000" dirty="0">
                <a:solidFill>
                  <a:srgbClr val="080808"/>
                </a:solidFill>
              </a:rPr>
              <a:t>long long)=%</a:t>
            </a:r>
            <a:r>
              <a:rPr lang="en-US" altLang="zh-CN" sz="2000" dirty="0" smtClean="0">
                <a:solidFill>
                  <a:srgbClr val="080808"/>
                </a:solidFill>
              </a:rPr>
              <a:t>d\n", </a:t>
            </a:r>
            <a:r>
              <a:rPr lang="en-US" altLang="zh-CN" sz="2000" dirty="0" err="1">
                <a:solidFill>
                  <a:srgbClr val="080808"/>
                </a:solidFill>
              </a:rPr>
              <a:t>sizeof</a:t>
            </a:r>
            <a:r>
              <a:rPr lang="en-US" altLang="zh-CN" sz="2000" dirty="0">
                <a:solidFill>
                  <a:srgbClr val="080808"/>
                </a:solidFill>
              </a:rPr>
              <a:t>(unsigned long long));</a:t>
            </a:r>
            <a:br>
              <a:rPr lang="en-US" altLang="zh-CN" sz="2000" dirty="0">
                <a:solidFill>
                  <a:srgbClr val="080808"/>
                </a:solidFill>
              </a:rPr>
            </a:br>
            <a:r>
              <a:rPr lang="en-US" altLang="zh-CN" sz="2000" dirty="0">
                <a:solidFill>
                  <a:srgbClr val="080808"/>
                </a:solidFill>
              </a:rPr>
              <a:t/>
            </a:r>
            <a:br>
              <a:rPr lang="en-US" altLang="zh-CN" sz="2000" dirty="0">
                <a:solidFill>
                  <a:srgbClr val="080808"/>
                </a:solidFill>
              </a:rPr>
            </a:br>
            <a:r>
              <a:rPr lang="en-US" altLang="zh-CN" sz="2000" dirty="0">
                <a:solidFill>
                  <a:srgbClr val="080808"/>
                </a:solidFill>
              </a:rPr>
              <a:t>       return 0;</a:t>
            </a:r>
            <a:r>
              <a:rPr lang="zh-CN" altLang="en-US" sz="2000" dirty="0">
                <a:solidFill>
                  <a:srgbClr val="080808"/>
                </a:solidFill>
              </a:rPr>
              <a:t/>
            </a:r>
            <a:br>
              <a:rPr lang="zh-CN" altLang="en-US" sz="2000" dirty="0">
                <a:solidFill>
                  <a:srgbClr val="080808"/>
                </a:solidFill>
              </a:rPr>
            </a:br>
            <a:r>
              <a:rPr lang="zh-CN" altLang="en-US" sz="2000" dirty="0">
                <a:solidFill>
                  <a:srgbClr val="080808"/>
                </a:solidFill>
              </a:rPr>
              <a:t> ｝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787548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rgbClr val="7030A0"/>
                </a:solidFill>
              </a:rPr>
              <a:t>自学：</a:t>
            </a:r>
            <a:r>
              <a:rPr lang="zh-CN" altLang="en-US" dirty="0" smtClean="0"/>
              <a:t>整型</a:t>
            </a:r>
            <a:r>
              <a:rPr lang="zh-CN" altLang="en-US" dirty="0"/>
              <a:t>数据</a:t>
            </a:r>
            <a:r>
              <a:rPr lang="en-US" altLang="zh-CN" dirty="0"/>
              <a:t>—</a:t>
            </a:r>
            <a:r>
              <a:rPr lang="zh-CN" altLang="en-US" dirty="0"/>
              <a:t>进阶</a:t>
            </a:r>
            <a:r>
              <a:rPr lang="en-US" altLang="zh-CN" dirty="0"/>
              <a:t>-</a:t>
            </a:r>
            <a:r>
              <a:rPr lang="zh-CN" altLang="en-US" dirty="0">
                <a:solidFill>
                  <a:srgbClr val="7030A0"/>
                </a:solidFill>
              </a:rPr>
              <a:t>表示范围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13039" y="979200"/>
            <a:ext cx="8089900" cy="5535900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b="1" dirty="0">
                <a:sym typeface="Wingdings" panose="05000000000000000000" pitchFamily="2" charset="2"/>
              </a:rPr>
              <a:t>有符号整数</a:t>
            </a:r>
            <a:r>
              <a:rPr lang="zh-CN" altLang="en-US" sz="2000" dirty="0">
                <a:sym typeface="Wingdings" panose="05000000000000000000" pitchFamily="2" charset="2"/>
              </a:rPr>
              <a:t>（</a:t>
            </a:r>
            <a:r>
              <a:rPr lang="en-US" altLang="zh-CN" sz="2000" dirty="0">
                <a:solidFill>
                  <a:srgbClr val="0303DF"/>
                </a:solidFill>
              </a:rPr>
              <a:t>signed</a:t>
            </a:r>
            <a:r>
              <a:rPr lang="zh-CN" altLang="en-US" sz="2000" dirty="0">
                <a:solidFill>
                  <a:srgbClr val="0303DF"/>
                </a:solidFill>
              </a:rPr>
              <a:t>）</a:t>
            </a:r>
            <a:endParaRPr lang="zh-CN" altLang="en-US" sz="2000" dirty="0"/>
          </a:p>
          <a:p>
            <a:pPr marL="971550" lvl="1">
              <a:lnSpc>
                <a:spcPct val="100000"/>
              </a:lnSpc>
              <a:spcBef>
                <a:spcPts val="600"/>
              </a:spcBef>
            </a:pPr>
            <a:r>
              <a:rPr lang="en-US" altLang="zh-CN" sz="1800" dirty="0">
                <a:solidFill>
                  <a:srgbClr val="0303DF"/>
                </a:solidFill>
              </a:rPr>
              <a:t>[signed] short [</a:t>
            </a:r>
            <a:r>
              <a:rPr lang="en-US" altLang="zh-CN" sz="1800" dirty="0" err="1">
                <a:solidFill>
                  <a:srgbClr val="0303DF"/>
                </a:solidFill>
              </a:rPr>
              <a:t>int</a:t>
            </a:r>
            <a:r>
              <a:rPr lang="en-US" altLang="zh-CN" sz="1800" dirty="0">
                <a:solidFill>
                  <a:srgbClr val="0303DF"/>
                </a:solidFill>
              </a:rPr>
              <a:t>]</a:t>
            </a:r>
            <a:r>
              <a:rPr lang="zh-CN" altLang="en-US" sz="1800" dirty="0"/>
              <a:t>：</a:t>
            </a:r>
            <a:r>
              <a:rPr lang="zh-CN" altLang="en-US" sz="1800" dirty="0">
                <a:solidFill>
                  <a:srgbClr val="FF0000"/>
                </a:solidFill>
              </a:rPr>
              <a:t>短整型</a:t>
            </a:r>
            <a:r>
              <a:rPr lang="zh-CN" altLang="en-US" sz="1800" dirty="0"/>
              <a:t>，占用</a:t>
            </a:r>
            <a:r>
              <a:rPr lang="en-US" altLang="zh-CN" sz="1800" dirty="0"/>
              <a:t>2</a:t>
            </a:r>
            <a:r>
              <a:rPr lang="zh-CN" altLang="en-US" sz="1800" dirty="0"/>
              <a:t>字节，数的表示范围是</a:t>
            </a:r>
            <a:r>
              <a:rPr lang="en-US" altLang="zh-CN" sz="1800" dirty="0"/>
              <a:t>( </a:t>
            </a:r>
            <a:r>
              <a:rPr lang="en-US" altLang="zh-CN" sz="1800" dirty="0">
                <a:solidFill>
                  <a:srgbClr val="006600"/>
                </a:solidFill>
              </a:rPr>
              <a:t>-2</a:t>
            </a:r>
            <a:r>
              <a:rPr lang="en-US" altLang="zh-CN" sz="1800" baseline="30000" dirty="0">
                <a:solidFill>
                  <a:srgbClr val="006600"/>
                </a:solidFill>
              </a:rPr>
              <a:t>15</a:t>
            </a:r>
            <a:r>
              <a:rPr lang="en-US" altLang="zh-CN" sz="1800" dirty="0">
                <a:solidFill>
                  <a:srgbClr val="006600"/>
                </a:solidFill>
              </a:rPr>
              <a:t>~+2</a:t>
            </a:r>
            <a:r>
              <a:rPr lang="en-US" altLang="zh-CN" sz="1800" baseline="30000" dirty="0">
                <a:solidFill>
                  <a:srgbClr val="006600"/>
                </a:solidFill>
              </a:rPr>
              <a:t>15</a:t>
            </a:r>
            <a:r>
              <a:rPr lang="en-US" altLang="zh-CN" sz="1800" dirty="0">
                <a:solidFill>
                  <a:srgbClr val="006600"/>
                </a:solidFill>
              </a:rPr>
              <a:t>-1</a:t>
            </a:r>
            <a:r>
              <a:rPr lang="en-US" altLang="zh-CN" sz="1800" dirty="0"/>
              <a:t>)</a:t>
            </a:r>
          </a:p>
          <a:p>
            <a:pPr marL="971550" lvl="1">
              <a:lnSpc>
                <a:spcPct val="100000"/>
              </a:lnSpc>
              <a:spcBef>
                <a:spcPts val="600"/>
              </a:spcBef>
            </a:pPr>
            <a:r>
              <a:rPr lang="en-US" altLang="zh-CN" sz="1800" dirty="0">
                <a:solidFill>
                  <a:srgbClr val="0303DF"/>
                </a:solidFill>
              </a:rPr>
              <a:t>[signed] </a:t>
            </a:r>
            <a:r>
              <a:rPr lang="en-US" altLang="zh-CN" sz="1800" dirty="0" err="1">
                <a:solidFill>
                  <a:srgbClr val="0303DF"/>
                </a:solidFill>
              </a:rPr>
              <a:t>int</a:t>
            </a:r>
            <a:r>
              <a:rPr lang="zh-CN" altLang="en-US" sz="1800" dirty="0"/>
              <a:t>：</a:t>
            </a:r>
            <a:r>
              <a:rPr lang="en-US" altLang="zh-CN" sz="1800" dirty="0"/>
              <a:t> </a:t>
            </a:r>
            <a:r>
              <a:rPr lang="zh-CN" altLang="en-US" sz="1800" dirty="0">
                <a:solidFill>
                  <a:srgbClr val="FF0000"/>
                </a:solidFill>
              </a:rPr>
              <a:t>整型</a:t>
            </a:r>
            <a:r>
              <a:rPr lang="zh-CN" altLang="en-US" sz="1800" dirty="0"/>
              <a:t>，占用</a:t>
            </a:r>
            <a:r>
              <a:rPr lang="en-US" altLang="zh-CN" sz="1800" dirty="0"/>
              <a:t>4</a:t>
            </a:r>
            <a:r>
              <a:rPr lang="zh-CN" altLang="en-US" sz="1800" dirty="0"/>
              <a:t>字节，数的表示范围是</a:t>
            </a:r>
            <a:br>
              <a:rPr lang="zh-CN" altLang="en-US" sz="1800" dirty="0"/>
            </a:br>
            <a:r>
              <a:rPr lang="en-US" altLang="zh-CN" sz="1800" dirty="0"/>
              <a:t>-2 147 483 648 ~ 2 147 483 647    ( </a:t>
            </a:r>
            <a:r>
              <a:rPr lang="en-US" altLang="zh-CN" sz="1800" dirty="0">
                <a:solidFill>
                  <a:srgbClr val="006600"/>
                </a:solidFill>
              </a:rPr>
              <a:t>-2</a:t>
            </a:r>
            <a:r>
              <a:rPr lang="en-US" altLang="zh-CN" sz="1800" baseline="30000" dirty="0">
                <a:solidFill>
                  <a:srgbClr val="006600"/>
                </a:solidFill>
              </a:rPr>
              <a:t>31</a:t>
            </a:r>
            <a:r>
              <a:rPr lang="en-US" altLang="zh-CN" sz="1800" dirty="0">
                <a:solidFill>
                  <a:srgbClr val="006600"/>
                </a:solidFill>
              </a:rPr>
              <a:t>~+2</a:t>
            </a:r>
            <a:r>
              <a:rPr lang="en-US" altLang="zh-CN" sz="1800" baseline="30000" dirty="0">
                <a:solidFill>
                  <a:srgbClr val="006600"/>
                </a:solidFill>
              </a:rPr>
              <a:t>31</a:t>
            </a:r>
            <a:r>
              <a:rPr lang="en-US" altLang="zh-CN" sz="1800" dirty="0">
                <a:solidFill>
                  <a:srgbClr val="006600"/>
                </a:solidFill>
              </a:rPr>
              <a:t>-1</a:t>
            </a:r>
            <a:r>
              <a:rPr lang="en-US" altLang="zh-CN" sz="1800" dirty="0"/>
              <a:t>)</a:t>
            </a:r>
          </a:p>
          <a:p>
            <a:pPr marL="971550" lvl="1">
              <a:lnSpc>
                <a:spcPct val="100000"/>
              </a:lnSpc>
              <a:spcBef>
                <a:spcPts val="600"/>
              </a:spcBef>
            </a:pPr>
            <a:r>
              <a:rPr lang="en-US" altLang="zh-CN" sz="1800" dirty="0">
                <a:solidFill>
                  <a:srgbClr val="0303DF"/>
                </a:solidFill>
              </a:rPr>
              <a:t>[signed] long [</a:t>
            </a:r>
            <a:r>
              <a:rPr lang="en-US" altLang="zh-CN" sz="1800" dirty="0" err="1">
                <a:solidFill>
                  <a:srgbClr val="0303DF"/>
                </a:solidFill>
              </a:rPr>
              <a:t>int</a:t>
            </a:r>
            <a:r>
              <a:rPr lang="en-US" altLang="zh-CN" sz="1800" dirty="0">
                <a:solidFill>
                  <a:srgbClr val="0303DF"/>
                </a:solidFill>
              </a:rPr>
              <a:t>]</a:t>
            </a:r>
            <a:r>
              <a:rPr lang="zh-CN" altLang="en-US" sz="1800" dirty="0"/>
              <a:t>，</a:t>
            </a:r>
            <a:r>
              <a:rPr lang="en-US" altLang="zh-CN" sz="1800" dirty="0"/>
              <a:t> </a:t>
            </a:r>
            <a:r>
              <a:rPr lang="zh-CN" altLang="en-US" sz="1800" dirty="0">
                <a:solidFill>
                  <a:srgbClr val="FF0000"/>
                </a:solidFill>
              </a:rPr>
              <a:t>长整型</a:t>
            </a:r>
            <a:r>
              <a:rPr lang="zh-CN" altLang="en-US" sz="1800" dirty="0"/>
              <a:t>，占用</a:t>
            </a:r>
            <a:r>
              <a:rPr lang="en-US" altLang="zh-CN" sz="1800" dirty="0"/>
              <a:t>4</a:t>
            </a:r>
            <a:r>
              <a:rPr lang="zh-CN" altLang="en-US" sz="1800" dirty="0"/>
              <a:t>字节，数的表示范围：</a:t>
            </a:r>
            <a:br>
              <a:rPr lang="zh-CN" altLang="en-US" sz="1800" dirty="0"/>
            </a:br>
            <a:r>
              <a:rPr lang="en-US" altLang="zh-CN" sz="1800" dirty="0"/>
              <a:t>-2 147 483 648 ~ 2 147 483 647   ( </a:t>
            </a:r>
            <a:r>
              <a:rPr lang="en-US" altLang="zh-CN" sz="1800" dirty="0">
                <a:solidFill>
                  <a:srgbClr val="006600"/>
                </a:solidFill>
              </a:rPr>
              <a:t>-2</a:t>
            </a:r>
            <a:r>
              <a:rPr lang="en-US" altLang="zh-CN" sz="1800" baseline="30000" dirty="0">
                <a:solidFill>
                  <a:srgbClr val="006600"/>
                </a:solidFill>
              </a:rPr>
              <a:t>31</a:t>
            </a:r>
            <a:r>
              <a:rPr lang="en-US" altLang="zh-CN" sz="1800" dirty="0">
                <a:solidFill>
                  <a:srgbClr val="006600"/>
                </a:solidFill>
              </a:rPr>
              <a:t>~+2</a:t>
            </a:r>
            <a:r>
              <a:rPr lang="en-US" altLang="zh-CN" sz="1800" baseline="30000" dirty="0">
                <a:solidFill>
                  <a:srgbClr val="006600"/>
                </a:solidFill>
              </a:rPr>
              <a:t>31</a:t>
            </a:r>
            <a:r>
              <a:rPr lang="en-US" altLang="zh-CN" sz="1800" dirty="0">
                <a:solidFill>
                  <a:srgbClr val="006600"/>
                </a:solidFill>
              </a:rPr>
              <a:t>-1</a:t>
            </a:r>
            <a:r>
              <a:rPr lang="en-US" altLang="zh-CN" sz="1800" dirty="0"/>
              <a:t>)</a:t>
            </a:r>
          </a:p>
          <a:p>
            <a:pPr marL="971550" lvl="1">
              <a:lnSpc>
                <a:spcPct val="100000"/>
              </a:lnSpc>
              <a:spcBef>
                <a:spcPts val="600"/>
              </a:spcBef>
            </a:pPr>
            <a:r>
              <a:rPr lang="en-US" altLang="zh-CN" sz="1800" dirty="0">
                <a:solidFill>
                  <a:srgbClr val="0303DF"/>
                </a:solidFill>
              </a:rPr>
              <a:t>[signed] long </a:t>
            </a:r>
            <a:r>
              <a:rPr lang="en-US" altLang="zh-CN" sz="1800" dirty="0" err="1">
                <a:solidFill>
                  <a:srgbClr val="0303DF"/>
                </a:solidFill>
              </a:rPr>
              <a:t>long</a:t>
            </a:r>
            <a:r>
              <a:rPr lang="en-US" altLang="zh-CN" sz="1800" dirty="0">
                <a:solidFill>
                  <a:srgbClr val="0303DF"/>
                </a:solidFill>
              </a:rPr>
              <a:t> [</a:t>
            </a:r>
            <a:r>
              <a:rPr lang="en-US" altLang="zh-CN" sz="1800" dirty="0" err="1">
                <a:solidFill>
                  <a:srgbClr val="0303DF"/>
                </a:solidFill>
              </a:rPr>
              <a:t>int</a:t>
            </a:r>
            <a:r>
              <a:rPr lang="en-US" altLang="zh-CN" sz="1800" dirty="0">
                <a:solidFill>
                  <a:srgbClr val="0303DF"/>
                </a:solidFill>
              </a:rPr>
              <a:t>]</a:t>
            </a:r>
            <a:r>
              <a:rPr lang="zh-CN" altLang="en-US" sz="1800" dirty="0"/>
              <a:t>，</a:t>
            </a:r>
            <a:r>
              <a:rPr lang="zh-CN" altLang="en-US" sz="1800" dirty="0">
                <a:solidFill>
                  <a:srgbClr val="FF0000"/>
                </a:solidFill>
              </a:rPr>
              <a:t>长长整型</a:t>
            </a:r>
            <a:r>
              <a:rPr lang="zh-CN" altLang="en-US" sz="1800" dirty="0"/>
              <a:t>，占用</a:t>
            </a:r>
            <a:r>
              <a:rPr lang="en-US" altLang="zh-CN" sz="1800" dirty="0"/>
              <a:t>8</a:t>
            </a:r>
            <a:r>
              <a:rPr lang="zh-CN" altLang="en-US" sz="1800" dirty="0"/>
              <a:t>字节，表示范围</a:t>
            </a:r>
            <a:r>
              <a:rPr lang="en-US" altLang="zh-CN" sz="1800" dirty="0"/>
              <a:t>:</a:t>
            </a:r>
            <a:r>
              <a:rPr lang="en-US" altLang="zh-CN" sz="1800" dirty="0">
                <a:solidFill>
                  <a:srgbClr val="006600"/>
                </a:solidFill>
              </a:rPr>
              <a:t> -2</a:t>
            </a:r>
            <a:r>
              <a:rPr lang="en-US" altLang="zh-CN" sz="1800" baseline="30000" dirty="0">
                <a:solidFill>
                  <a:srgbClr val="006600"/>
                </a:solidFill>
              </a:rPr>
              <a:t>63</a:t>
            </a:r>
            <a:r>
              <a:rPr lang="en-US" altLang="zh-CN" sz="1800" dirty="0">
                <a:solidFill>
                  <a:srgbClr val="006600"/>
                </a:solidFill>
              </a:rPr>
              <a:t>~+2</a:t>
            </a:r>
            <a:r>
              <a:rPr lang="en-US" altLang="zh-CN" sz="1800" baseline="30000" dirty="0">
                <a:solidFill>
                  <a:srgbClr val="006600"/>
                </a:solidFill>
              </a:rPr>
              <a:t>63</a:t>
            </a:r>
            <a:r>
              <a:rPr lang="en-US" altLang="zh-CN" sz="1800" dirty="0">
                <a:solidFill>
                  <a:srgbClr val="006600"/>
                </a:solidFill>
              </a:rPr>
              <a:t>-1</a:t>
            </a:r>
          </a:p>
          <a:p>
            <a:pPr marL="342900" indent="-3429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 sz="2000" b="1" dirty="0">
                <a:sym typeface="Wingdings" panose="05000000000000000000" pitchFamily="2" charset="2"/>
              </a:rPr>
              <a:t>无符号整数</a:t>
            </a:r>
            <a:r>
              <a:rPr lang="zh-CN" altLang="en-US" sz="2000" dirty="0">
                <a:sym typeface="Wingdings" panose="05000000000000000000" pitchFamily="2" charset="2"/>
              </a:rPr>
              <a:t>（</a:t>
            </a:r>
            <a:r>
              <a:rPr lang="en-US" altLang="zh-CN" sz="2000" dirty="0">
                <a:solidFill>
                  <a:srgbClr val="0303DF"/>
                </a:solidFill>
              </a:rPr>
              <a:t>unsigned </a:t>
            </a:r>
            <a:r>
              <a:rPr lang="zh-CN" altLang="en-US" sz="2000" dirty="0">
                <a:solidFill>
                  <a:srgbClr val="0303DF"/>
                </a:solidFill>
              </a:rPr>
              <a:t>）</a:t>
            </a:r>
            <a:endParaRPr lang="en-US" altLang="zh-CN" sz="2200" dirty="0">
              <a:solidFill>
                <a:srgbClr val="0303DF"/>
              </a:solidFill>
            </a:endParaRPr>
          </a:p>
          <a:p>
            <a:pPr marL="971550" lvl="1">
              <a:lnSpc>
                <a:spcPct val="100000"/>
              </a:lnSpc>
              <a:spcBef>
                <a:spcPts val="600"/>
              </a:spcBef>
            </a:pPr>
            <a:r>
              <a:rPr lang="en-US" altLang="zh-CN" sz="1800" dirty="0">
                <a:solidFill>
                  <a:srgbClr val="0303DF"/>
                </a:solidFill>
              </a:rPr>
              <a:t>unsigned short ([</a:t>
            </a:r>
            <a:r>
              <a:rPr lang="en-US" altLang="zh-CN" sz="1800" dirty="0" err="1">
                <a:solidFill>
                  <a:srgbClr val="0303DF"/>
                </a:solidFill>
              </a:rPr>
              <a:t>int</a:t>
            </a:r>
            <a:r>
              <a:rPr lang="en-US" altLang="zh-CN" sz="1800" dirty="0">
                <a:solidFill>
                  <a:srgbClr val="0303DF"/>
                </a:solidFill>
              </a:rPr>
              <a:t>]</a:t>
            </a:r>
            <a:r>
              <a:rPr lang="zh-CN" altLang="en-US" sz="1800" dirty="0"/>
              <a:t>：</a:t>
            </a:r>
            <a:r>
              <a:rPr lang="zh-CN" altLang="en-US" sz="1800" dirty="0">
                <a:solidFill>
                  <a:srgbClr val="FF0000"/>
                </a:solidFill>
              </a:rPr>
              <a:t>无符号短整型</a:t>
            </a:r>
            <a:r>
              <a:rPr lang="zh-CN" altLang="en-US" sz="1800" dirty="0"/>
              <a:t>，占用</a:t>
            </a:r>
            <a:r>
              <a:rPr lang="en-US" altLang="zh-CN" sz="1800" dirty="0"/>
              <a:t>2</a:t>
            </a:r>
            <a:r>
              <a:rPr lang="zh-CN" altLang="en-US" sz="1800" dirty="0"/>
              <a:t>字节，数的表示范围是</a:t>
            </a:r>
            <a:r>
              <a:rPr lang="en-US" altLang="zh-CN" sz="1800" dirty="0"/>
              <a:t>( </a:t>
            </a:r>
            <a:r>
              <a:rPr lang="en-US" altLang="zh-CN" sz="1800" dirty="0">
                <a:solidFill>
                  <a:srgbClr val="006600"/>
                </a:solidFill>
              </a:rPr>
              <a:t>0~+2</a:t>
            </a:r>
            <a:r>
              <a:rPr lang="en-US" altLang="zh-CN" sz="1800" baseline="30000" dirty="0">
                <a:solidFill>
                  <a:srgbClr val="006600"/>
                </a:solidFill>
              </a:rPr>
              <a:t>16</a:t>
            </a:r>
            <a:r>
              <a:rPr lang="en-US" altLang="zh-CN" sz="1800" dirty="0">
                <a:solidFill>
                  <a:srgbClr val="006600"/>
                </a:solidFill>
              </a:rPr>
              <a:t>-1)</a:t>
            </a:r>
          </a:p>
          <a:p>
            <a:pPr marL="971550" lvl="1">
              <a:lnSpc>
                <a:spcPct val="100000"/>
              </a:lnSpc>
              <a:spcBef>
                <a:spcPts val="600"/>
              </a:spcBef>
            </a:pPr>
            <a:r>
              <a:rPr lang="en-US" altLang="zh-CN" sz="1800" dirty="0">
                <a:solidFill>
                  <a:srgbClr val="0303DF"/>
                </a:solidFill>
              </a:rPr>
              <a:t>unsigned [</a:t>
            </a:r>
            <a:r>
              <a:rPr lang="en-US" altLang="zh-CN" sz="1800" dirty="0" err="1">
                <a:solidFill>
                  <a:srgbClr val="0303DF"/>
                </a:solidFill>
              </a:rPr>
              <a:t>int</a:t>
            </a:r>
            <a:r>
              <a:rPr lang="en-US" altLang="zh-CN" sz="1800" dirty="0">
                <a:solidFill>
                  <a:srgbClr val="0303DF"/>
                </a:solidFill>
              </a:rPr>
              <a:t>]</a:t>
            </a:r>
            <a:r>
              <a:rPr lang="zh-CN" altLang="en-US" sz="1800" dirty="0"/>
              <a:t>：</a:t>
            </a:r>
            <a:r>
              <a:rPr lang="zh-CN" altLang="en-US" sz="1800" dirty="0">
                <a:solidFill>
                  <a:srgbClr val="FF0000"/>
                </a:solidFill>
              </a:rPr>
              <a:t>无符号整型</a:t>
            </a:r>
            <a:r>
              <a:rPr lang="zh-CN" altLang="en-US" sz="1800" dirty="0"/>
              <a:t>，占用</a:t>
            </a:r>
            <a:r>
              <a:rPr lang="en-US" altLang="zh-CN" sz="1800" dirty="0"/>
              <a:t>4</a:t>
            </a:r>
            <a:r>
              <a:rPr lang="zh-CN" altLang="en-US" sz="1800" dirty="0"/>
              <a:t>字节，数的表示范围：</a:t>
            </a:r>
            <a:r>
              <a:rPr lang="en-US" altLang="zh-CN" sz="1800" dirty="0"/>
              <a:t>0 ~ </a:t>
            </a:r>
            <a:r>
              <a:rPr lang="en-US" altLang="zh-CN" sz="1800" dirty="0" smtClean="0"/>
              <a:t>4 294 </a:t>
            </a:r>
            <a:r>
              <a:rPr lang="en-US" altLang="zh-CN" sz="1800" dirty="0"/>
              <a:t>967 295  ( </a:t>
            </a:r>
            <a:r>
              <a:rPr lang="en-US" altLang="zh-CN" sz="1800" dirty="0">
                <a:solidFill>
                  <a:srgbClr val="006600"/>
                </a:solidFill>
              </a:rPr>
              <a:t>0~2</a:t>
            </a:r>
            <a:r>
              <a:rPr lang="en-US" altLang="zh-CN" sz="1800" baseline="30000" dirty="0">
                <a:solidFill>
                  <a:srgbClr val="006600"/>
                </a:solidFill>
              </a:rPr>
              <a:t>32</a:t>
            </a:r>
            <a:r>
              <a:rPr lang="en-US" altLang="zh-CN" sz="1800" dirty="0">
                <a:solidFill>
                  <a:srgbClr val="006600"/>
                </a:solidFill>
              </a:rPr>
              <a:t>-1</a:t>
            </a:r>
            <a:r>
              <a:rPr lang="en-US" altLang="zh-CN" sz="1800" dirty="0"/>
              <a:t>)</a:t>
            </a:r>
          </a:p>
          <a:p>
            <a:pPr marL="971550" lvl="1">
              <a:lnSpc>
                <a:spcPct val="100000"/>
              </a:lnSpc>
              <a:spcBef>
                <a:spcPts val="600"/>
              </a:spcBef>
            </a:pPr>
            <a:r>
              <a:rPr lang="en-US" altLang="zh-CN" sz="1800" dirty="0">
                <a:solidFill>
                  <a:srgbClr val="0303DF"/>
                </a:solidFill>
              </a:rPr>
              <a:t>unsigned long [</a:t>
            </a:r>
            <a:r>
              <a:rPr lang="en-US" altLang="zh-CN" sz="1800" dirty="0" err="1">
                <a:solidFill>
                  <a:srgbClr val="0303DF"/>
                </a:solidFill>
              </a:rPr>
              <a:t>int</a:t>
            </a:r>
            <a:r>
              <a:rPr lang="en-US" altLang="zh-CN" sz="1800" dirty="0">
                <a:solidFill>
                  <a:srgbClr val="0303DF"/>
                </a:solidFill>
              </a:rPr>
              <a:t>] </a:t>
            </a:r>
            <a:r>
              <a:rPr lang="zh-CN" altLang="en-US" sz="1800" dirty="0">
                <a:solidFill>
                  <a:srgbClr val="0303DF"/>
                </a:solidFill>
              </a:rPr>
              <a:t>：</a:t>
            </a:r>
            <a:r>
              <a:rPr lang="zh-CN" altLang="en-US" sz="1800" dirty="0">
                <a:solidFill>
                  <a:srgbClr val="FF0000"/>
                </a:solidFill>
              </a:rPr>
              <a:t>无符号长整型</a:t>
            </a:r>
            <a:r>
              <a:rPr lang="zh-CN" altLang="en-US" sz="1800" dirty="0"/>
              <a:t>，占用</a:t>
            </a:r>
            <a:r>
              <a:rPr lang="en-US" altLang="zh-CN" sz="1800" dirty="0"/>
              <a:t>4</a:t>
            </a:r>
            <a:r>
              <a:rPr lang="zh-CN" altLang="en-US" sz="1800" dirty="0"/>
              <a:t>字节，范围：</a:t>
            </a:r>
            <a:r>
              <a:rPr lang="en-US" altLang="zh-CN" sz="1800" dirty="0"/>
              <a:t>0 ~ 4 294 967 295   ( </a:t>
            </a:r>
            <a:r>
              <a:rPr lang="en-US" altLang="zh-CN" sz="1800" dirty="0">
                <a:solidFill>
                  <a:srgbClr val="006600"/>
                </a:solidFill>
              </a:rPr>
              <a:t>0~2</a:t>
            </a:r>
            <a:r>
              <a:rPr lang="en-US" altLang="zh-CN" sz="1800" baseline="30000" dirty="0">
                <a:solidFill>
                  <a:srgbClr val="006600"/>
                </a:solidFill>
              </a:rPr>
              <a:t>32</a:t>
            </a:r>
            <a:r>
              <a:rPr lang="en-US" altLang="zh-CN" sz="1800" dirty="0">
                <a:solidFill>
                  <a:srgbClr val="006600"/>
                </a:solidFill>
              </a:rPr>
              <a:t>-1</a:t>
            </a:r>
            <a:r>
              <a:rPr lang="en-US" altLang="zh-CN" sz="1800" dirty="0"/>
              <a:t>)</a:t>
            </a:r>
          </a:p>
          <a:p>
            <a:pPr marL="971550" lvl="1">
              <a:lnSpc>
                <a:spcPct val="100000"/>
              </a:lnSpc>
              <a:spcBef>
                <a:spcPts val="600"/>
              </a:spcBef>
            </a:pPr>
            <a:r>
              <a:rPr lang="en-US" altLang="zh-CN" sz="1800" dirty="0">
                <a:solidFill>
                  <a:srgbClr val="0303DF"/>
                </a:solidFill>
              </a:rPr>
              <a:t>unsigned long </a:t>
            </a:r>
            <a:r>
              <a:rPr lang="en-US" altLang="zh-CN" sz="1800" dirty="0" err="1">
                <a:solidFill>
                  <a:srgbClr val="0303DF"/>
                </a:solidFill>
              </a:rPr>
              <a:t>long</a:t>
            </a:r>
            <a:r>
              <a:rPr lang="en-US" altLang="zh-CN" sz="1800" dirty="0">
                <a:solidFill>
                  <a:srgbClr val="0303DF"/>
                </a:solidFill>
              </a:rPr>
              <a:t> [</a:t>
            </a:r>
            <a:r>
              <a:rPr lang="en-US" altLang="zh-CN" sz="1800" dirty="0" err="1">
                <a:solidFill>
                  <a:srgbClr val="0303DF"/>
                </a:solidFill>
              </a:rPr>
              <a:t>int</a:t>
            </a:r>
            <a:r>
              <a:rPr lang="en-US" altLang="zh-CN" sz="1800" dirty="0">
                <a:solidFill>
                  <a:srgbClr val="0303DF"/>
                </a:solidFill>
              </a:rPr>
              <a:t>]</a:t>
            </a:r>
            <a:r>
              <a:rPr lang="zh-CN" altLang="en-US" sz="1800" dirty="0"/>
              <a:t>：</a:t>
            </a:r>
            <a:r>
              <a:rPr lang="zh-CN" altLang="en-US" sz="1800" dirty="0">
                <a:solidFill>
                  <a:srgbClr val="FF0000"/>
                </a:solidFill>
              </a:rPr>
              <a:t>无符号长长整型，</a:t>
            </a:r>
            <a:r>
              <a:rPr lang="zh-CN" altLang="en-US" sz="1800" dirty="0"/>
              <a:t>占用</a:t>
            </a:r>
            <a:r>
              <a:rPr lang="en-US" altLang="zh-CN" sz="1800" dirty="0"/>
              <a:t>8</a:t>
            </a:r>
            <a:r>
              <a:rPr lang="zh-CN" altLang="en-US" sz="1800" dirty="0"/>
              <a:t>字节，范围</a:t>
            </a:r>
            <a:r>
              <a:rPr lang="en-US" altLang="zh-CN" sz="1800" dirty="0"/>
              <a:t>:</a:t>
            </a:r>
            <a:r>
              <a:rPr lang="en-US" altLang="zh-CN" sz="1800" dirty="0">
                <a:solidFill>
                  <a:srgbClr val="006600"/>
                </a:solidFill>
              </a:rPr>
              <a:t> 0~2</a:t>
            </a:r>
            <a:r>
              <a:rPr lang="en-US" altLang="zh-CN" sz="1800" baseline="30000" dirty="0">
                <a:solidFill>
                  <a:srgbClr val="006600"/>
                </a:solidFill>
              </a:rPr>
              <a:t>64</a:t>
            </a:r>
            <a:r>
              <a:rPr lang="en-US" altLang="zh-CN" sz="1800" dirty="0">
                <a:solidFill>
                  <a:srgbClr val="006600"/>
                </a:solidFill>
              </a:rPr>
              <a:t>-1</a:t>
            </a:r>
          </a:p>
          <a:p>
            <a:pPr marL="971550" lvl="1">
              <a:lnSpc>
                <a:spcPct val="100000"/>
              </a:lnSpc>
              <a:spcBef>
                <a:spcPts val="600"/>
              </a:spcBef>
            </a:pPr>
            <a:endParaRPr lang="en-US" altLang="zh-CN" sz="1800" dirty="0"/>
          </a:p>
        </p:txBody>
      </p:sp>
    </p:spTree>
    <p:extLst>
      <p:ext uri="{BB962C8B-B14F-4D97-AF65-F5344CB8AC3E}">
        <p14:creationId xmlns:p14="http://schemas.microsoft.com/office/powerpoint/2010/main" val="2943526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7890" name="Rectangle 2"/>
              <p:cNvSpPr>
                <a:spLocks noGrp="1" noChangeArrowheads="1"/>
              </p:cNvSpPr>
              <p:nvPr>
                <p:ph type="title"/>
              </p:nvPr>
            </p:nvSpPr>
            <p:spPr>
              <a:xfrm>
                <a:off x="463378" y="1018309"/>
                <a:ext cx="7957751" cy="2769950"/>
              </a:xfrm>
              <a:noFill/>
            </p:spPr>
            <p:txBody>
              <a:bodyPr anchor="t" anchorCtr="0"/>
              <a:lstStyle/>
              <a:p>
                <a:pPr>
                  <a:lnSpc>
                    <a:spcPct val="95000"/>
                  </a:lnSpc>
                </a:pPr>
                <a:r>
                  <a:rPr lang="en-US" altLang="zh-CN" sz="1800" dirty="0">
                    <a:solidFill>
                      <a:srgbClr val="080808"/>
                    </a:solidFill>
                    <a:latin typeface="+mn-lt"/>
                  </a:rPr>
                  <a:t>#include &lt;</a:t>
                </a:r>
                <a:r>
                  <a:rPr lang="en-US" altLang="zh-CN" sz="1800" dirty="0" err="1">
                    <a:solidFill>
                      <a:srgbClr val="080808"/>
                    </a:solidFill>
                    <a:latin typeface="+mn-lt"/>
                  </a:rPr>
                  <a:t>stdio.h</a:t>
                </a:r>
                <a:r>
                  <a:rPr lang="en-US" altLang="zh-CN" sz="1800" dirty="0">
                    <a:solidFill>
                      <a:srgbClr val="080808"/>
                    </a:solidFill>
                    <a:latin typeface="+mn-lt"/>
                  </a:rPr>
                  <a:t>&gt;</a:t>
                </a:r>
                <a:br>
                  <a:rPr lang="en-US" altLang="zh-CN" sz="1800" dirty="0">
                    <a:solidFill>
                      <a:srgbClr val="080808"/>
                    </a:solidFill>
                    <a:latin typeface="+mn-lt"/>
                  </a:rPr>
                </a:br>
                <a:r>
                  <a:rPr lang="en-US" altLang="zh-CN" sz="1800" dirty="0">
                    <a:solidFill>
                      <a:srgbClr val="080808"/>
                    </a:solidFill>
                    <a:latin typeface="+mn-lt"/>
                  </a:rPr>
                  <a:t>int  main()</a:t>
                </a:r>
                <a:br>
                  <a:rPr lang="en-US" altLang="zh-CN" sz="1800" dirty="0">
                    <a:solidFill>
                      <a:srgbClr val="080808"/>
                    </a:solidFill>
                    <a:latin typeface="+mn-lt"/>
                  </a:rPr>
                </a:br>
                <a:r>
                  <a:rPr lang="en-US" altLang="zh-CN" sz="1800" dirty="0">
                    <a:solidFill>
                      <a:srgbClr val="080808"/>
                    </a:solidFill>
                    <a:latin typeface="+mn-lt"/>
                  </a:rPr>
                  <a:t> {</a:t>
                </a:r>
                <a:br>
                  <a:rPr lang="en-US" altLang="zh-CN" sz="1800" dirty="0">
                    <a:solidFill>
                      <a:srgbClr val="080808"/>
                    </a:solidFill>
                    <a:latin typeface="+mn-lt"/>
                  </a:rPr>
                </a:br>
                <a:r>
                  <a:rPr lang="en-US" altLang="zh-CN" sz="1800" dirty="0">
                    <a:solidFill>
                      <a:srgbClr val="080808"/>
                    </a:solidFill>
                    <a:latin typeface="+mn-lt"/>
                  </a:rPr>
                  <a:t>    short </a:t>
                </a:r>
                <a:r>
                  <a:rPr lang="en-US" altLang="zh-CN" sz="1800" dirty="0" err="1">
                    <a:solidFill>
                      <a:srgbClr val="080808"/>
                    </a:solidFill>
                    <a:latin typeface="+mn-lt"/>
                  </a:rPr>
                  <a:t>a,b</a:t>
                </a:r>
                <a:r>
                  <a:rPr lang="en-US" altLang="zh-CN" sz="1800" dirty="0">
                    <a:solidFill>
                      <a:srgbClr val="080808"/>
                    </a:solidFill>
                    <a:latin typeface="+mn-lt"/>
                  </a:rPr>
                  <a:t>; </a:t>
                </a:r>
                <a:br>
                  <a:rPr lang="en-US" altLang="zh-CN" sz="1800" dirty="0">
                    <a:solidFill>
                      <a:srgbClr val="080808"/>
                    </a:solidFill>
                    <a:latin typeface="+mn-lt"/>
                  </a:rPr>
                </a:br>
                <a:r>
                  <a:rPr lang="en-US" altLang="zh-CN" sz="1800" dirty="0">
                    <a:solidFill>
                      <a:srgbClr val="080808"/>
                    </a:solidFill>
                    <a:latin typeface="+mn-lt"/>
                  </a:rPr>
                  <a:t>    a=32767;    </a:t>
                </a:r>
                <a:r>
                  <a:rPr lang="en-US" altLang="zh-CN" sz="1800" dirty="0" smtClean="0">
                    <a:solidFill>
                      <a:srgbClr val="080808"/>
                    </a:solidFill>
                    <a:latin typeface="+mn-lt"/>
                  </a:rPr>
                  <a:t>//</a:t>
                </a:r>
                <a:r>
                  <a:rPr lang="zh-CN" altLang="en-US" sz="1800" dirty="0">
                    <a:solidFill>
                      <a:srgbClr val="080808"/>
                    </a:solidFill>
                    <a:latin typeface="+mn-lt"/>
                  </a:rPr>
                  <a:t>短整型有符号，</a:t>
                </a:r>
                <a:r>
                  <a:rPr lang="en-US" altLang="zh-CN" sz="1800" dirty="0">
                    <a:solidFill>
                      <a:srgbClr val="080808"/>
                    </a:solidFill>
                    <a:latin typeface="+mn-lt"/>
                  </a:rPr>
                  <a:t>2</a:t>
                </a:r>
                <a:r>
                  <a:rPr lang="zh-CN" altLang="en-US" sz="1800" dirty="0">
                    <a:solidFill>
                      <a:srgbClr val="080808"/>
                    </a:solidFill>
                    <a:latin typeface="+mn-lt"/>
                  </a:rPr>
                  <a:t>个字节，范围</a:t>
                </a:r>
                <a:r>
                  <a:rPr lang="en-US" altLang="zh-CN" sz="1800" dirty="0">
                    <a:solidFill>
                      <a:srgbClr val="080808"/>
                    </a:solidFill>
                    <a:latin typeface="+mn-lt"/>
                  </a:rPr>
                  <a:t>: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800" i="1" smtClean="0">
                            <a:solidFill>
                              <a:srgbClr val="080808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800" b="0" i="1" smtClean="0">
                            <a:solidFill>
                              <a:srgbClr val="080808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</m:e>
                      <m:sup>
                        <m:r>
                          <a:rPr lang="en-US" altLang="zh-CN" sz="1800" b="0" i="1" smtClean="0">
                            <a:solidFill>
                              <a:srgbClr val="080808"/>
                            </a:solidFill>
                            <a:latin typeface="Cambria Math" panose="02040503050406030204" pitchFamily="18" charset="0"/>
                          </a:rPr>
                          <m:t>15</m:t>
                        </m:r>
                      </m:sup>
                    </m:sSup>
                    <m:r>
                      <a:rPr lang="en-US" altLang="zh-CN" sz="1800" b="0" i="1" smtClean="0">
                        <a:solidFill>
                          <a:srgbClr val="080808"/>
                        </a:solidFill>
                        <a:latin typeface="Cambria Math" panose="02040503050406030204" pitchFamily="18" charset="0"/>
                      </a:rPr>
                      <m:t>~+(</m:t>
                    </m:r>
                    <m:sSup>
                      <m:sSupPr>
                        <m:ctrlPr>
                          <a:rPr lang="en-US" altLang="zh-CN" sz="1800" b="0" i="1" smtClean="0">
                            <a:solidFill>
                              <a:srgbClr val="080808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800" b="0" i="1" smtClean="0">
                            <a:solidFill>
                              <a:srgbClr val="080808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CN" sz="1800" b="0" i="1" smtClean="0">
                            <a:solidFill>
                              <a:srgbClr val="080808"/>
                            </a:solidFill>
                            <a:latin typeface="Cambria Math" panose="02040503050406030204" pitchFamily="18" charset="0"/>
                          </a:rPr>
                          <m:t>15</m:t>
                        </m:r>
                      </m:sup>
                    </m:sSup>
                    <m:r>
                      <a:rPr lang="en-US" altLang="zh-CN" sz="1800" b="0" i="1" smtClean="0">
                        <a:solidFill>
                          <a:srgbClr val="080808"/>
                        </a:solidFill>
                        <a:latin typeface="Cambria Math" panose="02040503050406030204" pitchFamily="18" charset="0"/>
                      </a:rPr>
                      <m:t>−1)</m:t>
                    </m:r>
                  </m:oMath>
                </a14:m>
                <a:r>
                  <a:rPr lang="en-US" altLang="zh-CN" sz="1800" dirty="0">
                    <a:solidFill>
                      <a:srgbClr val="080808"/>
                    </a:solidFill>
                    <a:latin typeface="+mn-lt"/>
                  </a:rPr>
                  <a:t/>
                </a:r>
                <a:br>
                  <a:rPr lang="en-US" altLang="zh-CN" sz="1800" dirty="0">
                    <a:solidFill>
                      <a:srgbClr val="080808"/>
                    </a:solidFill>
                    <a:latin typeface="+mn-lt"/>
                  </a:rPr>
                </a:br>
                <a:r>
                  <a:rPr lang="en-US" altLang="zh-CN" sz="1800" dirty="0">
                    <a:solidFill>
                      <a:srgbClr val="080808"/>
                    </a:solidFill>
                    <a:latin typeface="+mn-lt"/>
                  </a:rPr>
                  <a:t>    b=a+1;</a:t>
                </a:r>
                <a:br>
                  <a:rPr lang="en-US" altLang="zh-CN" sz="1800" dirty="0">
                    <a:solidFill>
                      <a:srgbClr val="080808"/>
                    </a:solidFill>
                    <a:latin typeface="+mn-lt"/>
                  </a:rPr>
                </a:br>
                <a:r>
                  <a:rPr lang="en-US" altLang="zh-CN" sz="1800" dirty="0">
                    <a:solidFill>
                      <a:srgbClr val="080808"/>
                    </a:solidFill>
                    <a:latin typeface="+mn-lt"/>
                  </a:rPr>
                  <a:t>    </a:t>
                </a:r>
                <a:r>
                  <a:rPr lang="en-US" altLang="zh-CN" sz="1800" dirty="0" err="1">
                    <a:solidFill>
                      <a:srgbClr val="080808"/>
                    </a:solidFill>
                    <a:latin typeface="+mn-lt"/>
                  </a:rPr>
                  <a:t>printf</a:t>
                </a:r>
                <a:r>
                  <a:rPr lang="en-US" altLang="zh-CN" sz="1800" dirty="0" smtClean="0">
                    <a:solidFill>
                      <a:srgbClr val="080808"/>
                    </a:solidFill>
                    <a:latin typeface="+mn-lt"/>
                  </a:rPr>
                  <a:t>("%</a:t>
                </a:r>
                <a:r>
                  <a:rPr lang="en-US" altLang="zh-CN" sz="1800" dirty="0" err="1">
                    <a:solidFill>
                      <a:srgbClr val="C00000"/>
                    </a:solidFill>
                    <a:latin typeface="+mn-lt"/>
                  </a:rPr>
                  <a:t>hd</a:t>
                </a:r>
                <a:r>
                  <a:rPr lang="en-US" altLang="zh-CN" sz="1800" dirty="0">
                    <a:solidFill>
                      <a:srgbClr val="080808"/>
                    </a:solidFill>
                    <a:latin typeface="+mn-lt"/>
                  </a:rPr>
                  <a:t>,%</a:t>
                </a:r>
                <a:r>
                  <a:rPr lang="en-US" altLang="zh-CN" sz="1800" dirty="0" err="1" smtClean="0">
                    <a:solidFill>
                      <a:srgbClr val="C00000"/>
                    </a:solidFill>
                    <a:latin typeface="+mn-lt"/>
                  </a:rPr>
                  <a:t>hd</a:t>
                </a:r>
                <a:r>
                  <a:rPr lang="en-US" altLang="zh-CN" sz="1800" dirty="0" smtClean="0">
                    <a:solidFill>
                      <a:srgbClr val="080808"/>
                    </a:solidFill>
                    <a:latin typeface="+mn-lt"/>
                  </a:rPr>
                  <a:t>\n",</a:t>
                </a:r>
                <a:r>
                  <a:rPr lang="en-US" altLang="zh-CN" sz="1800" dirty="0" err="1">
                    <a:solidFill>
                      <a:srgbClr val="080808"/>
                    </a:solidFill>
                    <a:latin typeface="+mn-lt"/>
                  </a:rPr>
                  <a:t>a,b</a:t>
                </a:r>
                <a:r>
                  <a:rPr lang="en-US" altLang="zh-CN" sz="1800" dirty="0">
                    <a:solidFill>
                      <a:srgbClr val="080808"/>
                    </a:solidFill>
                    <a:latin typeface="+mn-lt"/>
                  </a:rPr>
                  <a:t>);   //</a:t>
                </a:r>
                <a:r>
                  <a:rPr lang="en-US" altLang="zh-CN" sz="1800" b="1" dirty="0" smtClean="0">
                    <a:solidFill>
                      <a:srgbClr val="C00000"/>
                    </a:solidFill>
                    <a:latin typeface="+mn-lt"/>
                  </a:rPr>
                  <a:t>h—half</a:t>
                </a:r>
                <a:r>
                  <a:rPr lang="zh-CN" altLang="en-US" sz="1800" b="1" dirty="0" smtClean="0">
                    <a:solidFill>
                      <a:srgbClr val="C00000"/>
                    </a:solidFill>
                    <a:latin typeface="+mn-lt"/>
                  </a:rPr>
                  <a:t>，</a:t>
                </a:r>
                <a:r>
                  <a:rPr lang="zh-CN" altLang="en-US" sz="1800" dirty="0">
                    <a:solidFill>
                      <a:srgbClr val="080808"/>
                    </a:solidFill>
                    <a:latin typeface="+mn-lt"/>
                  </a:rPr>
                  <a:t>用于输出</a:t>
                </a:r>
                <a:r>
                  <a:rPr lang="en-US" altLang="zh-CN" sz="1800" dirty="0">
                    <a:solidFill>
                      <a:srgbClr val="080808"/>
                    </a:solidFill>
                    <a:latin typeface="+mn-lt"/>
                  </a:rPr>
                  <a:t>short</a:t>
                </a:r>
                <a:r>
                  <a:rPr lang="zh-CN" altLang="en-US" sz="1800" dirty="0">
                    <a:solidFill>
                      <a:srgbClr val="080808"/>
                    </a:solidFill>
                    <a:latin typeface="+mn-lt"/>
                  </a:rPr>
                  <a:t>类型数据</a:t>
                </a:r>
                <a:r>
                  <a:rPr lang="en-US" altLang="zh-CN" sz="1800" dirty="0">
                    <a:solidFill>
                      <a:srgbClr val="080808"/>
                    </a:solidFill>
                    <a:latin typeface="+mn-lt"/>
                  </a:rPr>
                  <a:t/>
                </a:r>
                <a:br>
                  <a:rPr lang="en-US" altLang="zh-CN" sz="1800" dirty="0">
                    <a:solidFill>
                      <a:srgbClr val="080808"/>
                    </a:solidFill>
                    <a:latin typeface="+mn-lt"/>
                  </a:rPr>
                </a:br>
                <a:r>
                  <a:rPr lang="en-US" altLang="zh-CN" sz="1800" dirty="0">
                    <a:solidFill>
                      <a:srgbClr val="080808"/>
                    </a:solidFill>
                    <a:latin typeface="+mn-lt"/>
                  </a:rPr>
                  <a:t>    </a:t>
                </a:r>
                <a:r>
                  <a:rPr lang="en-US" altLang="zh-CN" sz="1600" dirty="0">
                    <a:solidFill>
                      <a:srgbClr val="0000CC"/>
                    </a:solidFill>
                    <a:latin typeface="+mn-lt"/>
                  </a:rPr>
                  <a:t>//</a:t>
                </a:r>
                <a:r>
                  <a:rPr lang="zh-CN" altLang="en-US" sz="1600" dirty="0">
                    <a:solidFill>
                      <a:srgbClr val="0000CC"/>
                    </a:solidFill>
                    <a:latin typeface="+mn-lt"/>
                  </a:rPr>
                  <a:t>注：</a:t>
                </a:r>
                <a:r>
                  <a:rPr lang="en-US" altLang="zh-CN" sz="1600" dirty="0">
                    <a:solidFill>
                      <a:srgbClr val="0000CC"/>
                    </a:solidFill>
                    <a:latin typeface="+mn-lt"/>
                  </a:rPr>
                  <a:t>%</a:t>
                </a:r>
                <a:r>
                  <a:rPr lang="en-US" altLang="zh-CN" sz="1600" dirty="0" err="1">
                    <a:solidFill>
                      <a:srgbClr val="0000CC"/>
                    </a:solidFill>
                    <a:latin typeface="+mn-lt"/>
                  </a:rPr>
                  <a:t>hd</a:t>
                </a:r>
                <a:r>
                  <a:rPr lang="en-US" altLang="zh-CN" sz="1600" dirty="0">
                    <a:solidFill>
                      <a:srgbClr val="0000CC"/>
                    </a:solidFill>
                    <a:latin typeface="+mn-lt"/>
                  </a:rPr>
                  <a:t>,</a:t>
                </a:r>
                <a:r>
                  <a:rPr lang="en-US" altLang="zh-CN" sz="1600" dirty="0">
                    <a:solidFill>
                      <a:srgbClr val="0000CC"/>
                    </a:solidFill>
                  </a:rPr>
                  <a:t>%hu,%ho,%</a:t>
                </a:r>
                <a:r>
                  <a:rPr lang="en-US" altLang="zh-CN" sz="1600" dirty="0" err="1">
                    <a:solidFill>
                      <a:srgbClr val="0000CC"/>
                    </a:solidFill>
                  </a:rPr>
                  <a:t>hX</a:t>
                </a:r>
                <a:r>
                  <a:rPr lang="zh-CN" altLang="en-US" sz="1600" dirty="0">
                    <a:solidFill>
                      <a:srgbClr val="0000CC"/>
                    </a:solidFill>
                  </a:rPr>
                  <a:t>与</a:t>
                </a:r>
                <a:r>
                  <a:rPr lang="en-US" altLang="zh-CN" sz="1600" dirty="0">
                    <a:solidFill>
                      <a:srgbClr val="7030A0"/>
                    </a:solidFill>
                  </a:rPr>
                  <a:t>%</a:t>
                </a:r>
                <a:r>
                  <a:rPr lang="en-US" altLang="zh-CN" sz="1600" dirty="0" err="1">
                    <a:solidFill>
                      <a:srgbClr val="7030A0"/>
                    </a:solidFill>
                  </a:rPr>
                  <a:t>d,%u,%o</a:t>
                </a:r>
                <a:r>
                  <a:rPr lang="en-US" altLang="zh-CN" sz="1600" dirty="0">
                    <a:solidFill>
                      <a:srgbClr val="7030A0"/>
                    </a:solidFill>
                  </a:rPr>
                  <a:t>, %X</a:t>
                </a:r>
                <a:r>
                  <a:rPr lang="zh-CN" altLang="en-US" sz="1600" dirty="0">
                    <a:solidFill>
                      <a:srgbClr val="0000CC"/>
                    </a:solidFill>
                  </a:rPr>
                  <a:t>有时差别很大（自己测试）</a:t>
                </a:r>
                <a:r>
                  <a:rPr lang="en-US" altLang="zh-CN" sz="1600" dirty="0">
                    <a:solidFill>
                      <a:srgbClr val="0000CC"/>
                    </a:solidFill>
                    <a:latin typeface="+mn-lt"/>
                  </a:rPr>
                  <a:t/>
                </a:r>
                <a:br>
                  <a:rPr lang="en-US" altLang="zh-CN" sz="1600" dirty="0">
                    <a:solidFill>
                      <a:srgbClr val="0000CC"/>
                    </a:solidFill>
                    <a:latin typeface="+mn-lt"/>
                  </a:rPr>
                </a:br>
                <a:r>
                  <a:rPr lang="en-US" altLang="zh-CN" sz="1800" dirty="0">
                    <a:solidFill>
                      <a:srgbClr val="080808"/>
                    </a:solidFill>
                    <a:latin typeface="+mn-lt"/>
                  </a:rPr>
                  <a:t>    return 0</a:t>
                </a:r>
                <a:r>
                  <a:rPr lang="zh-CN" altLang="en-US" sz="1800" dirty="0">
                    <a:solidFill>
                      <a:srgbClr val="080808"/>
                    </a:solidFill>
                    <a:latin typeface="+mn-lt"/>
                  </a:rPr>
                  <a:t>；</a:t>
                </a:r>
                <a:r>
                  <a:rPr lang="en-US" altLang="zh-CN" sz="1800" dirty="0">
                    <a:solidFill>
                      <a:srgbClr val="080808"/>
                    </a:solidFill>
                    <a:latin typeface="+mn-lt"/>
                  </a:rPr>
                  <a:t/>
                </a:r>
                <a:br>
                  <a:rPr lang="en-US" altLang="zh-CN" sz="1800" dirty="0">
                    <a:solidFill>
                      <a:srgbClr val="080808"/>
                    </a:solidFill>
                    <a:latin typeface="+mn-lt"/>
                  </a:rPr>
                </a:br>
                <a:r>
                  <a:rPr lang="en-US" altLang="zh-CN" sz="1800" dirty="0">
                    <a:solidFill>
                      <a:srgbClr val="080808"/>
                    </a:solidFill>
                    <a:latin typeface="+mn-lt"/>
                  </a:rPr>
                  <a:t>}</a:t>
                </a:r>
              </a:p>
            </p:txBody>
          </p:sp>
        </mc:Choice>
        <mc:Fallback xmlns="">
          <p:sp>
            <p:nvSpPr>
              <p:cNvPr id="37890" name="Rectang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463378" y="1018309"/>
                <a:ext cx="7957751" cy="2769950"/>
              </a:xfrm>
              <a:blipFill>
                <a:blip r:embed="rId2"/>
                <a:stretch>
                  <a:fillRect l="-613" t="-1542" b="-110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891" name="Rectangle 3"/>
          <p:cNvSpPr>
            <a:spLocks noChangeArrowheads="1"/>
          </p:cNvSpPr>
          <p:nvPr/>
        </p:nvSpPr>
        <p:spPr bwMode="auto">
          <a:xfrm>
            <a:off x="321276" y="4579101"/>
            <a:ext cx="8241956" cy="1561640"/>
          </a:xfrm>
          <a:prstGeom prst="rect">
            <a:avLst/>
          </a:prstGeom>
          <a:solidFill>
            <a:schemeClr val="bg1"/>
          </a:solidFill>
          <a:ln w="9525">
            <a:solidFill>
              <a:srgbClr val="000099"/>
            </a:solidFill>
            <a:miter lim="800000"/>
            <a:headEnd/>
            <a:tailEnd/>
          </a:ln>
          <a:effectLst>
            <a:outerShdw dist="107763" dir="18900000" algn="ctr" rotWithShape="0">
              <a:schemeClr val="bg2"/>
            </a:outerShdw>
          </a:effec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lnSpc>
                <a:spcPct val="120000"/>
              </a:lnSpc>
              <a:spcBef>
                <a:spcPct val="5000"/>
              </a:spcBef>
              <a:buFontTx/>
              <a:buNone/>
            </a:pPr>
            <a:r>
              <a:rPr lang="zh-CN" altLang="en-US" sz="1800" b="1" u="sng" dirty="0">
                <a:solidFill>
                  <a:srgbClr val="CC0000"/>
                </a:solidFill>
                <a:latin typeface="+mn-ea"/>
                <a:ea typeface="+mn-ea"/>
              </a:rPr>
              <a:t>说明</a:t>
            </a:r>
            <a:r>
              <a:rPr lang="zh-CN" altLang="en-US" sz="1800" b="1" dirty="0" smtClean="0">
                <a:solidFill>
                  <a:srgbClr val="CC0000"/>
                </a:solidFill>
                <a:latin typeface="+mn-ea"/>
                <a:ea typeface="+mn-ea"/>
              </a:rPr>
              <a:t>：</a:t>
            </a:r>
            <a:r>
              <a:rPr lang="zh-CN" altLang="en-US" sz="1800" dirty="0" smtClean="0">
                <a:solidFill>
                  <a:srgbClr val="7030A0"/>
                </a:solidFill>
                <a:latin typeface="+mn-ea"/>
                <a:ea typeface="+mn-ea"/>
              </a:rPr>
              <a:t>计算机中数值（机器数）是</a:t>
            </a:r>
            <a:r>
              <a:rPr lang="zh-CN" altLang="en-US" sz="1800" dirty="0">
                <a:solidFill>
                  <a:srgbClr val="7030A0"/>
                </a:solidFill>
                <a:latin typeface="+mn-ea"/>
                <a:ea typeface="+mn-ea"/>
              </a:rPr>
              <a:t>以补码表示的。</a:t>
            </a:r>
            <a:endParaRPr lang="en-US" altLang="zh-CN" sz="1800" dirty="0">
              <a:solidFill>
                <a:srgbClr val="7030A0"/>
              </a:solidFill>
              <a:latin typeface="+mn-ea"/>
              <a:ea typeface="+mn-ea"/>
            </a:endParaRPr>
          </a:p>
          <a:p>
            <a:pPr>
              <a:lnSpc>
                <a:spcPct val="120000"/>
              </a:lnSpc>
              <a:spcBef>
                <a:spcPct val="5000"/>
              </a:spcBef>
              <a:buFontTx/>
              <a:buNone/>
            </a:pPr>
            <a:r>
              <a:rPr lang="en-US" altLang="zh-CN" sz="1800" dirty="0">
                <a:solidFill>
                  <a:srgbClr val="7030A0"/>
                </a:solidFill>
                <a:latin typeface="+mn-ea"/>
                <a:ea typeface="+mn-ea"/>
              </a:rPr>
              <a:t>   </a:t>
            </a:r>
            <a:r>
              <a:rPr lang="zh-CN" altLang="en-US" sz="1800" dirty="0">
                <a:solidFill>
                  <a:srgbClr val="7030A0"/>
                </a:solidFill>
                <a:latin typeface="+mn-ea"/>
                <a:ea typeface="+mn-ea"/>
              </a:rPr>
              <a:t>一个短整型变量只能容纳</a:t>
            </a:r>
            <a:r>
              <a:rPr lang="en-US" altLang="zh-CN" sz="1800" b="1" dirty="0">
                <a:solidFill>
                  <a:srgbClr val="0303DF"/>
                </a:solidFill>
                <a:latin typeface="+mn-ea"/>
                <a:ea typeface="+mn-ea"/>
              </a:rPr>
              <a:t>-32768</a:t>
            </a:r>
            <a:r>
              <a:rPr lang="zh-CN" altLang="en-US" sz="1800" b="1" dirty="0">
                <a:solidFill>
                  <a:srgbClr val="0303DF"/>
                </a:solidFill>
                <a:latin typeface="+mn-ea"/>
                <a:ea typeface="+mn-ea"/>
              </a:rPr>
              <a:t>～</a:t>
            </a:r>
            <a:r>
              <a:rPr lang="en-US" altLang="zh-CN" sz="1800" b="1" dirty="0">
                <a:solidFill>
                  <a:srgbClr val="0303DF"/>
                </a:solidFill>
                <a:latin typeface="+mn-ea"/>
                <a:ea typeface="+mn-ea"/>
              </a:rPr>
              <a:t>32767</a:t>
            </a:r>
            <a:r>
              <a:rPr lang="zh-CN" altLang="en-US" sz="1800" dirty="0">
                <a:solidFill>
                  <a:srgbClr val="7030A0"/>
                </a:solidFill>
                <a:latin typeface="+mn-ea"/>
                <a:ea typeface="+mn-ea"/>
              </a:rPr>
              <a:t>范围内的数，无法表示大于</a:t>
            </a:r>
            <a:r>
              <a:rPr lang="en-US" altLang="zh-CN" sz="1800" dirty="0">
                <a:solidFill>
                  <a:srgbClr val="7030A0"/>
                </a:solidFill>
                <a:latin typeface="+mn-ea"/>
                <a:ea typeface="+mn-ea"/>
              </a:rPr>
              <a:t>32767</a:t>
            </a:r>
            <a:r>
              <a:rPr lang="zh-CN" altLang="en-US" sz="1800" dirty="0">
                <a:solidFill>
                  <a:srgbClr val="7030A0"/>
                </a:solidFill>
                <a:latin typeface="+mn-ea"/>
                <a:ea typeface="+mn-ea"/>
              </a:rPr>
              <a:t>或小于</a:t>
            </a:r>
            <a:r>
              <a:rPr lang="en-US" altLang="zh-CN" sz="1800" dirty="0">
                <a:solidFill>
                  <a:srgbClr val="7030A0"/>
                </a:solidFill>
                <a:latin typeface="+mn-ea"/>
                <a:ea typeface="+mn-ea"/>
              </a:rPr>
              <a:t>-32768</a:t>
            </a:r>
            <a:r>
              <a:rPr lang="zh-CN" altLang="en-US" sz="1800" dirty="0">
                <a:solidFill>
                  <a:srgbClr val="7030A0"/>
                </a:solidFill>
                <a:latin typeface="+mn-ea"/>
                <a:ea typeface="+mn-ea"/>
              </a:rPr>
              <a:t>的数。遇此情况就</a:t>
            </a:r>
            <a:r>
              <a:rPr lang="zh-CN" altLang="en-US" sz="1800" dirty="0" smtClean="0">
                <a:solidFill>
                  <a:srgbClr val="7030A0"/>
                </a:solidFill>
                <a:latin typeface="+mn-ea"/>
                <a:ea typeface="+mn-ea"/>
              </a:rPr>
              <a:t>发生</a:t>
            </a:r>
            <a:r>
              <a:rPr lang="en-US" altLang="zh-CN" sz="1800" dirty="0" smtClean="0">
                <a:solidFill>
                  <a:srgbClr val="7030A0"/>
                </a:solidFill>
                <a:latin typeface="+mn-ea"/>
                <a:ea typeface="+mn-ea"/>
              </a:rPr>
              <a:t>"</a:t>
            </a:r>
            <a:r>
              <a:rPr lang="zh-CN" altLang="en-US" sz="1800" dirty="0" smtClean="0">
                <a:solidFill>
                  <a:srgbClr val="7030A0"/>
                </a:solidFill>
                <a:latin typeface="+mn-ea"/>
                <a:ea typeface="+mn-ea"/>
              </a:rPr>
              <a:t>溢出</a:t>
            </a:r>
            <a:r>
              <a:rPr lang="en-US" altLang="zh-CN" sz="1800" dirty="0" smtClean="0">
                <a:solidFill>
                  <a:srgbClr val="7030A0"/>
                </a:solidFill>
                <a:latin typeface="+mn-ea"/>
                <a:ea typeface="+mn-ea"/>
              </a:rPr>
              <a:t>"</a:t>
            </a:r>
            <a:r>
              <a:rPr lang="zh-CN" altLang="en-US" sz="1800" dirty="0" smtClean="0">
                <a:solidFill>
                  <a:srgbClr val="7030A0"/>
                </a:solidFill>
                <a:latin typeface="+mn-ea"/>
                <a:ea typeface="+mn-ea"/>
              </a:rPr>
              <a:t>。</a:t>
            </a:r>
            <a:endParaRPr lang="en-US" altLang="zh-CN" sz="1800" dirty="0">
              <a:solidFill>
                <a:srgbClr val="7030A0"/>
              </a:solidFill>
              <a:latin typeface="+mn-ea"/>
              <a:ea typeface="+mn-ea"/>
            </a:endParaRPr>
          </a:p>
          <a:p>
            <a:pPr>
              <a:lnSpc>
                <a:spcPct val="120000"/>
              </a:lnSpc>
              <a:spcBef>
                <a:spcPct val="5000"/>
              </a:spcBef>
              <a:buFontTx/>
              <a:buNone/>
            </a:pPr>
            <a:r>
              <a:rPr lang="zh-CN" altLang="en-US" sz="1800" b="1" dirty="0">
                <a:solidFill>
                  <a:srgbClr val="0000CC"/>
                </a:solidFill>
                <a:latin typeface="+mn-ea"/>
                <a:ea typeface="+mn-ea"/>
              </a:rPr>
              <a:t>思考：为什么</a:t>
            </a:r>
            <a:r>
              <a:rPr lang="en-US" altLang="zh-CN" sz="1800" b="1" dirty="0">
                <a:solidFill>
                  <a:srgbClr val="0000CC"/>
                </a:solidFill>
                <a:latin typeface="+mn-ea"/>
              </a:rPr>
              <a:t>32767+1</a:t>
            </a:r>
            <a:r>
              <a:rPr lang="zh-CN" altLang="en-US" sz="1800" b="1" dirty="0">
                <a:solidFill>
                  <a:srgbClr val="0000CC"/>
                </a:solidFill>
                <a:latin typeface="+mn-ea"/>
              </a:rPr>
              <a:t>变成</a:t>
            </a:r>
            <a:r>
              <a:rPr lang="en-US" altLang="zh-CN" sz="1800" b="1" dirty="0">
                <a:solidFill>
                  <a:srgbClr val="0000CC"/>
                </a:solidFill>
                <a:latin typeface="+mn-ea"/>
              </a:rPr>
              <a:t>-32768</a:t>
            </a:r>
            <a:r>
              <a:rPr lang="zh-CN" altLang="en-US" sz="1800" b="1" dirty="0">
                <a:solidFill>
                  <a:srgbClr val="0000CC"/>
                </a:solidFill>
                <a:latin typeface="+mn-ea"/>
              </a:rPr>
              <a:t>？</a:t>
            </a:r>
            <a:endParaRPr lang="zh-CN" altLang="en-US" sz="1800" b="1" dirty="0">
              <a:solidFill>
                <a:srgbClr val="0000CC"/>
              </a:solidFill>
              <a:latin typeface="+mn-ea"/>
              <a:ea typeface="+mn-ea"/>
            </a:endParaRPr>
          </a:p>
        </p:txBody>
      </p:sp>
      <p:sp>
        <p:nvSpPr>
          <p:cNvPr id="37892" name="Rectangle 4"/>
          <p:cNvSpPr>
            <a:spLocks noChangeArrowheads="1"/>
          </p:cNvSpPr>
          <p:nvPr/>
        </p:nvSpPr>
        <p:spPr bwMode="auto">
          <a:xfrm>
            <a:off x="444843" y="3948545"/>
            <a:ext cx="4321175" cy="470270"/>
          </a:xfrm>
          <a:prstGeom prst="rect">
            <a:avLst/>
          </a:prstGeom>
          <a:solidFill>
            <a:srgbClr val="FFC000"/>
          </a:solidFill>
          <a:ln w="9525">
            <a:solidFill>
              <a:srgbClr val="FF0066"/>
            </a:solidFill>
            <a:miter lim="800000"/>
            <a:headEnd/>
            <a:tailEnd/>
          </a:ln>
          <a:effectLst/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lnSpc>
                <a:spcPct val="120000"/>
              </a:lnSpc>
              <a:spcBef>
                <a:spcPct val="5000"/>
              </a:spcBef>
              <a:buFontTx/>
              <a:buNone/>
            </a:pPr>
            <a:r>
              <a:rPr lang="zh-CN" altLang="en-US" sz="1800" b="1" u="sng" dirty="0">
                <a:solidFill>
                  <a:srgbClr val="000000"/>
                </a:solidFill>
                <a:latin typeface="华文细黑" pitchFamily="2" charset="-122"/>
                <a:ea typeface="华文细黑" pitchFamily="2" charset="-122"/>
              </a:rPr>
              <a:t>运行结果</a:t>
            </a:r>
            <a:r>
              <a:rPr lang="zh-CN" altLang="en-US" sz="1800" b="1" dirty="0">
                <a:solidFill>
                  <a:srgbClr val="000000"/>
                </a:solidFill>
                <a:latin typeface="华文细黑" pitchFamily="2" charset="-122"/>
                <a:ea typeface="华文细黑" pitchFamily="2" charset="-122"/>
              </a:rPr>
              <a:t>： </a:t>
            </a:r>
            <a:r>
              <a:rPr lang="en-US" altLang="zh-CN" sz="1800" b="1" dirty="0">
                <a:solidFill>
                  <a:srgbClr val="000000"/>
                </a:solidFill>
                <a:latin typeface="宋体" pitchFamily="2" charset="-122"/>
              </a:rPr>
              <a:t>32767,-32768</a:t>
            </a:r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444843" y="226804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2800" dirty="0" smtClean="0">
                <a:solidFill>
                  <a:srgbClr val="7030A0"/>
                </a:solidFill>
                <a:latin typeface="+mj-lt"/>
                <a:ea typeface="+mj-ea"/>
                <a:cs typeface="+mj-cs"/>
              </a:rPr>
              <a:t>课后练习：</a:t>
            </a:r>
            <a:r>
              <a:rPr lang="zh-CN" altLang="en-US" sz="2800" dirty="0" smtClean="0">
                <a:solidFill>
                  <a:srgbClr val="1A93C8"/>
                </a:solidFill>
                <a:latin typeface="+mj-lt"/>
                <a:ea typeface="+mj-ea"/>
                <a:cs typeface="+mj-cs"/>
              </a:rPr>
              <a:t>整型</a:t>
            </a:r>
            <a:r>
              <a:rPr lang="zh-CN" altLang="en-US" sz="2800" dirty="0">
                <a:solidFill>
                  <a:srgbClr val="1A93C8"/>
                </a:solidFill>
                <a:latin typeface="+mj-lt"/>
                <a:ea typeface="+mj-ea"/>
                <a:cs typeface="+mj-cs"/>
              </a:rPr>
              <a:t>数据的溢出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对话气泡: 圆角矩形 2">
                <a:extLst>
                  <a:ext uri="{FF2B5EF4-FFF2-40B4-BE49-F238E27FC236}">
                    <a16:creationId xmlns:a16="http://schemas.microsoft.com/office/drawing/2014/main" id="{7840AE5D-F767-4D18-8EAA-B7F21EDE7F2D}"/>
                  </a:ext>
                </a:extLst>
              </p:cNvPr>
              <p:cNvSpPr/>
              <p:nvPr/>
            </p:nvSpPr>
            <p:spPr bwMode="auto">
              <a:xfrm>
                <a:off x="5193295" y="3222230"/>
                <a:ext cx="3227834" cy="1274269"/>
              </a:xfrm>
              <a:prstGeom prst="wedgeRoundRectCallout">
                <a:avLst>
                  <a:gd name="adj1" fmla="val -20833"/>
                  <a:gd name="adj2" fmla="val 48707"/>
                  <a:gd name="adj3" fmla="val 16667"/>
                </a:avLst>
              </a:prstGeom>
              <a:solidFill>
                <a:srgbClr val="FFC00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r>
                  <a:rPr lang="en-US" altLang="zh-CN" b="1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32768</a:t>
                </a:r>
                <a:r>
                  <a:rPr lang="en-US" altLang="zh-CN" dirty="0">
                    <a:solidFill>
                      <a:srgbClr val="080808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</a:t>
                </a:r>
                <a:r>
                  <a:rPr lang="en-US" altLang="zh-CN" dirty="0">
                    <a:solidFill>
                      <a:srgbClr val="000000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15</m:t>
                        </m:r>
                      </m:sup>
                    </m:sSup>
                    <m:r>
                      <a:rPr lang="en-US" altLang="zh-CN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CN" dirty="0">
                    <a:solidFill>
                      <a:srgbClr val="000000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  <m:r>
                      <a:rPr lang="en-US" altLang="zh-CN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sup>
                    </m:sSup>
                    <m:r>
                      <a:rPr lang="en-US" altLang="zh-CN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CN" b="1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32K</a:t>
                </a:r>
                <a:endParaRPr lang="zh-CN" altLang="en-US" b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kumimoji="0" lang="en-US" altLang="zh-CN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a=32767=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2</m:t>
                        </m:r>
                      </m:e>
                      <m:sup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15</m:t>
                        </m:r>
                      </m:sup>
                    </m:sSup>
                  </m:oMath>
                </a14:m>
                <a:r>
                  <a:rPr lang="en-US" altLang="zh-CN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-1=</a:t>
                </a:r>
                <a:r>
                  <a:rPr kumimoji="0" lang="en-US" altLang="zh-CN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0x7FFF</a:t>
                </a:r>
                <a:r>
                  <a:rPr kumimoji="0" lang="zh-CN" altLang="en-US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；</a:t>
                </a:r>
                <a:endParaRPr kumimoji="0" lang="en-US" altLang="zh-CN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r>
                  <a:rPr lang="en-US" altLang="zh-CN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b=a+1=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2</m:t>
                        </m:r>
                      </m:e>
                      <m:sup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15</m:t>
                        </m:r>
                      </m:sup>
                    </m:sSup>
                  </m:oMath>
                </a14:m>
                <a:r>
                  <a:rPr kumimoji="0" lang="en-US" altLang="zh-CN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=0x8000</a:t>
                </a:r>
              </a:p>
              <a:p>
                <a:r>
                  <a:rPr lang="en-US" altLang="zh-CN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b</a:t>
                </a:r>
                <a:r>
                  <a:rPr lang="zh-CN" altLang="en-US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是有符号数，故</a:t>
                </a:r>
                <a:r>
                  <a:rPr lang="en-US" altLang="zh-CN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b</a:t>
                </a:r>
                <a:r>
                  <a:rPr kumimoji="0" lang="en-US" altLang="zh-CN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=</a:t>
                </a:r>
                <a:r>
                  <a:rPr lang="en-US" altLang="zh-CN" dirty="0">
                    <a:solidFill>
                      <a:srgbClr val="0000CC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rgbClr val="0000C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</m:oMath>
                </a14:m>
                <a:r>
                  <a:rPr lang="en-US" altLang="zh-CN" dirty="0">
                    <a:solidFill>
                      <a:srgbClr val="080808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32768</a:t>
                </a:r>
              </a:p>
            </p:txBody>
          </p:sp>
        </mc:Choice>
        <mc:Fallback xmlns="">
          <p:sp>
            <p:nvSpPr>
              <p:cNvPr id="3" name="对话气泡: 圆角矩形 2">
                <a:extLst>
                  <a:ext uri="{FF2B5EF4-FFF2-40B4-BE49-F238E27FC236}">
                    <a16:creationId xmlns:a16="http://schemas.microsoft.com/office/drawing/2014/main" id="{7840AE5D-F767-4D18-8EAA-B7F21EDE7F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193295" y="3222230"/>
                <a:ext cx="3227834" cy="1274269"/>
              </a:xfrm>
              <a:prstGeom prst="wedgeRoundRectCallout">
                <a:avLst>
                  <a:gd name="adj1" fmla="val -20833"/>
                  <a:gd name="adj2" fmla="val 48707"/>
                  <a:gd name="adj3" fmla="val 16667"/>
                </a:avLst>
              </a:prstGeom>
              <a:blipFill>
                <a:blip r:embed="rId3"/>
                <a:stretch>
                  <a:fillRect b="-6161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84056498"/>
      </p:ext>
    </p:extLst>
  </p:cSld>
  <p:clrMapOvr>
    <a:masterClrMapping/>
  </p:clrMapOvr>
  <p:transition>
    <p:strips dir="ru"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整型数据的溢出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342900" indent="-342900">
                  <a:lnSpc>
                    <a:spcPct val="100000"/>
                  </a:lnSpc>
                  <a:spcBef>
                    <a:spcPts val="1200"/>
                  </a:spcBef>
                  <a:buFont typeface="Wingdings" panose="05000000000000000000" pitchFamily="2" charset="2"/>
                  <a:buChar char="l"/>
                </a:pPr>
                <a:r>
                  <a:rPr lang="zh-CN" alt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计算</a:t>
                </a:r>
                <a:r>
                  <a:rPr lang="en-US" altLang="zh-CN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</a:t>
                </a:r>
                <a:r>
                  <a:rPr lang="zh-CN" alt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！</a:t>
                </a:r>
                <a:endParaRPr lang="en-US" altLang="zh-CN" sz="20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971550" lvl="1">
                  <a:lnSpc>
                    <a:spcPct val="100000"/>
                  </a:lnSpc>
                  <a:spcBef>
                    <a:spcPts val="600"/>
                  </a:spcBef>
                </a:pPr>
                <a:r>
                  <a:rPr lang="en-US" altLang="zh-CN" sz="18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int</a:t>
                </a:r>
                <a:r>
                  <a:rPr lang="zh-CN" altLang="en-US" sz="18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：计算到</a:t>
                </a:r>
                <a:r>
                  <a:rPr lang="en-US" altLang="zh-CN" sz="1800" dirty="0" smtClean="0">
                    <a:solidFill>
                      <a:srgbClr val="0303D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13!</a:t>
                </a:r>
                <a:r>
                  <a:rPr lang="zh-CN" altLang="en-US" sz="18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；</a:t>
                </a:r>
                <a:endParaRPr lang="en-US" altLang="zh-CN" sz="18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971550" lvl="1">
                  <a:lnSpc>
                    <a:spcPct val="100000"/>
                  </a:lnSpc>
                  <a:spcBef>
                    <a:spcPts val="600"/>
                  </a:spcBef>
                </a:pPr>
                <a:r>
                  <a:rPr lang="en-US" altLang="zh-CN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</a:t>
                </a:r>
                <a:r>
                  <a:rPr lang="en-US" altLang="zh-CN" sz="18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nsigned </a:t>
                </a:r>
                <a:r>
                  <a:rPr lang="zh-CN" altLang="en-US" sz="18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：</a:t>
                </a:r>
                <a:r>
                  <a:rPr lang="zh-CN" alt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计算到</a:t>
                </a:r>
                <a:r>
                  <a:rPr lang="en-US" altLang="zh-CN" sz="1800" dirty="0" smtClean="0">
                    <a:solidFill>
                      <a:srgbClr val="0303D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17!</a:t>
                </a:r>
                <a:r>
                  <a:rPr lang="zh-CN" altLang="en-US" sz="18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；</a:t>
                </a:r>
                <a:endParaRPr lang="en-US" altLang="zh-CN" sz="18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971550" lvl="1">
                  <a:lnSpc>
                    <a:spcPct val="100000"/>
                  </a:lnSpc>
                  <a:spcBef>
                    <a:spcPts val="600"/>
                  </a:spcBef>
                </a:pPr>
                <a:r>
                  <a:rPr lang="en-US" altLang="zh-CN" sz="18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long long </a:t>
                </a:r>
                <a:r>
                  <a:rPr lang="zh-CN" altLang="en-US" sz="18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：计算到</a:t>
                </a:r>
                <a:r>
                  <a:rPr lang="en-US" altLang="zh-CN" sz="1800" dirty="0" smtClean="0">
                    <a:solidFill>
                      <a:srgbClr val="0303D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20!</a:t>
                </a:r>
                <a:r>
                  <a:rPr lang="zh-CN" alt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；</a:t>
                </a:r>
                <a:endParaRPr lang="en-US" altLang="zh-CN" sz="1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971550" lvl="1">
                  <a:lnSpc>
                    <a:spcPct val="100000"/>
                  </a:lnSpc>
                  <a:spcBef>
                    <a:spcPts val="600"/>
                  </a:spcBef>
                </a:pPr>
                <a:r>
                  <a:rPr lang="en-US" altLang="zh-CN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</a:t>
                </a:r>
                <a:r>
                  <a:rPr lang="en-US" altLang="zh-CN" sz="18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nsigned long </a:t>
                </a:r>
                <a:r>
                  <a:rPr lang="en-US" altLang="zh-CN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long </a:t>
                </a:r>
                <a:r>
                  <a:rPr lang="zh-CN" alt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：计算到</a:t>
                </a:r>
                <a:r>
                  <a:rPr lang="en-US" altLang="zh-CN" sz="1800" dirty="0" smtClean="0">
                    <a:solidFill>
                      <a:srgbClr val="0303D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22!</a:t>
                </a:r>
                <a:r>
                  <a:rPr lang="zh-CN" alt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；</a:t>
                </a:r>
                <a:endParaRPr lang="en-US" altLang="zh-CN" sz="1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lnSpc>
                    <a:spcPct val="100000"/>
                  </a:lnSpc>
                  <a:spcBef>
                    <a:spcPts val="1200"/>
                  </a:spcBef>
                  <a:buFont typeface="Wingdings" panose="05000000000000000000" pitchFamily="2" charset="2"/>
                  <a:buChar char="l"/>
                </a:pPr>
                <a:r>
                  <a:rPr lang="zh-CN" alt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思考，</a:t>
                </a:r>
                <a:r>
                  <a:rPr lang="zh-CN" altLang="en-US" sz="2000" dirty="0" smtClean="0">
                    <a:solidFill>
                      <a:srgbClr val="7030A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当要求精度比较高的时候，如何完成类似于如下的运算</a:t>
                </a:r>
                <a:endParaRPr lang="en-US" altLang="zh-CN" sz="2000" dirty="0" smtClean="0">
                  <a:solidFill>
                    <a:srgbClr val="7030A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971550" lvl="1">
                  <a:lnSpc>
                    <a:spcPct val="100000"/>
                  </a:lnSpc>
                  <a:spcBef>
                    <a:spcPts val="600"/>
                  </a:spcBef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180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altLang="zh-CN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  <m:r>
                      <a:rPr lang="en-US" altLang="zh-CN" sz="1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8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18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num>
                      <m:den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3!</m:t>
                        </m:r>
                      </m:den>
                    </m:f>
                    <m:r>
                      <a:rPr lang="en-US" altLang="zh-CN" sz="18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5</m:t>
                            </m:r>
                          </m:sup>
                        </m:sSup>
                      </m:num>
                      <m:den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5!</m:t>
                        </m:r>
                      </m:den>
                    </m:f>
                    <m:r>
                      <a:rPr lang="en-US" altLang="zh-CN" sz="18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7</m:t>
                            </m:r>
                          </m:sup>
                        </m:sSup>
                      </m:num>
                      <m:den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7!</m:t>
                        </m:r>
                      </m:den>
                    </m:f>
                    <m:r>
                      <a:rPr lang="en-US" altLang="zh-CN" sz="1800" i="1">
                        <a:latin typeface="Cambria Math" panose="02040503050406030204" pitchFamily="18" charset="0"/>
                      </a:rPr>
                      <m:t>+…=</m:t>
                    </m:r>
                    <m:nary>
                      <m:naryPr>
                        <m:chr m:val="∑"/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18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f>
                          <m:fPr>
                            <m:ctrlPr>
                              <a:rPr lang="en-US" altLang="zh-CN" sz="1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altLang="zh-CN" sz="18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altLang="zh-CN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1800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altLang="zh-CN" sz="18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altLang="zh-CN" sz="1800" i="1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altLang="zh-CN" sz="18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18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altLang="zh-CN" sz="18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zh-CN" sz="18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altLang="zh-CN" sz="18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</m:num>
                          <m:den>
                            <m:d>
                              <m:dPr>
                                <m:ctrlPr>
                                  <a:rPr lang="en-US" altLang="zh-CN" sz="1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18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zh-CN" sz="18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altLang="zh-CN" sz="18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!</m:t>
                            </m:r>
                          </m:den>
                        </m:f>
                      </m:e>
                    </m:nary>
                    <m:r>
                      <a:rPr lang="zh-CN" altLang="en-US" sz="1800" i="1">
                        <a:latin typeface="Cambria Math" panose="02040503050406030204" pitchFamily="18" charset="0"/>
                      </a:rPr>
                      <m:t>，</m:t>
                    </m:r>
                    <m:r>
                      <a:rPr lang="en-US" altLang="zh-CN" sz="18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zh-CN" altLang="en-US" sz="1800" i="1">
                        <a:latin typeface="Cambria Math" panose="02040503050406030204" pitchFamily="18" charset="0"/>
                      </a:rPr>
                      <m:t>∞</m:t>
                    </m:r>
                    <m:r>
                      <a:rPr lang="en-US" altLang="zh-CN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altLang="zh-CN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altLang="zh-CN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&lt;∞</m:t>
                    </m:r>
                  </m:oMath>
                </a14:m>
                <a:endParaRPr lang="en-US" altLang="zh-CN" sz="1800" dirty="0" smtClean="0"/>
              </a:p>
              <a:p>
                <a:pPr marL="971550" lvl="1">
                  <a:lnSpc>
                    <a:spcPct val="100000"/>
                  </a:lnSpc>
                  <a:spcBef>
                    <a:spcPts val="600"/>
                  </a:spcBef>
                </a:pPr>
                <a:r>
                  <a:rPr lang="zh-CN" altLang="en-US" sz="1800" dirty="0" smtClean="0"/>
                  <a:t>要求精度比较高，即</a:t>
                </a:r>
                <a:r>
                  <a:rPr lang="en-US" altLang="zh-CN" sz="1800" dirty="0" smtClean="0"/>
                  <a:t>n</a:t>
                </a:r>
                <a:r>
                  <a:rPr lang="zh-CN" altLang="en-US" sz="1800" dirty="0" smtClean="0"/>
                  <a:t>应该比较大</a:t>
                </a:r>
                <a:endParaRPr lang="en-US" altLang="zh-CN" sz="1800" dirty="0" smtClean="0"/>
              </a:p>
              <a:p>
                <a:pPr marL="971550" lvl="1">
                  <a:lnSpc>
                    <a:spcPct val="100000"/>
                  </a:lnSpc>
                  <a:spcBef>
                    <a:spcPts val="600"/>
                  </a:spcBef>
                </a:pPr>
                <a:r>
                  <a:rPr lang="zh-CN" altLang="en-US" sz="1800" dirty="0" smtClean="0"/>
                  <a:t>当</a:t>
                </a:r>
                <a:r>
                  <a:rPr lang="en-US" altLang="zh-CN" sz="1800" dirty="0" smtClean="0"/>
                  <a:t>n</a:t>
                </a:r>
                <a:r>
                  <a:rPr lang="zh-CN" altLang="en-US" sz="1800" dirty="0" smtClean="0"/>
                  <a:t>比较大时，</a:t>
                </a:r>
                <a:r>
                  <a:rPr lang="en-US" altLang="zh-CN" sz="1800" dirty="0" smtClean="0"/>
                  <a:t>n!</a:t>
                </a:r>
                <a:r>
                  <a:rPr lang="zh-CN" altLang="en-US" sz="1800" dirty="0" smtClean="0"/>
                  <a:t>会溢出</a:t>
                </a:r>
                <a:endParaRPr lang="en-US" altLang="zh-CN" sz="1800" dirty="0" smtClean="0"/>
              </a:p>
              <a:p>
                <a:pPr marL="971550" lvl="1">
                  <a:lnSpc>
                    <a:spcPct val="100000"/>
                  </a:lnSpc>
                  <a:spcBef>
                    <a:spcPts val="600"/>
                  </a:spcBef>
                </a:pPr>
                <a:r>
                  <a:rPr lang="zh-CN" altLang="en-US" sz="1800" dirty="0" smtClean="0"/>
                  <a:t>当</a:t>
                </a:r>
                <a:r>
                  <a:rPr lang="en-US" altLang="zh-CN" sz="1800" dirty="0" smtClean="0"/>
                  <a:t>x</a:t>
                </a:r>
                <a:r>
                  <a:rPr lang="zh-CN" altLang="en-US" sz="1800" dirty="0" smtClean="0"/>
                  <a:t>比较大时，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1800" i="1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p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zh-CN" altLang="en-US" sz="1800" dirty="0" smtClean="0"/>
                  <a:t>会很快溢出</a:t>
                </a:r>
                <a:endParaRPr lang="en-US" altLang="zh-CN" sz="1800" dirty="0" smtClean="0"/>
              </a:p>
              <a:p>
                <a:pPr marL="971550" lvl="1">
                  <a:lnSpc>
                    <a:spcPct val="100000"/>
                  </a:lnSpc>
                  <a:spcBef>
                    <a:spcPts val="600"/>
                  </a:spcBef>
                </a:pPr>
                <a:r>
                  <a:rPr lang="zh-CN" altLang="en-US" sz="1800" dirty="0"/>
                  <a:t>当</a:t>
                </a:r>
                <a:r>
                  <a:rPr lang="en-US" altLang="zh-CN" sz="1800" dirty="0"/>
                  <a:t>x</a:t>
                </a:r>
                <a:r>
                  <a:rPr lang="zh-CN" altLang="en-US" sz="1800" dirty="0"/>
                  <a:t>与</a:t>
                </a:r>
                <a:r>
                  <a:rPr lang="en-US" altLang="zh-CN" sz="1800" dirty="0" smtClean="0"/>
                  <a:t>n</a:t>
                </a:r>
                <a:r>
                  <a:rPr lang="zh-CN" altLang="en-US" sz="1800" dirty="0" smtClean="0"/>
                  <a:t>都比较</a:t>
                </a:r>
                <a:r>
                  <a:rPr lang="zh-CN" altLang="en-US" sz="1800" dirty="0"/>
                  <a:t>大时，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1800" i="1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p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zh-CN" altLang="en-US" sz="1800" dirty="0" smtClean="0"/>
                  <a:t>会更快地溢出</a:t>
                </a:r>
                <a:endParaRPr lang="en-US" altLang="zh-CN" sz="1800" dirty="0"/>
              </a:p>
              <a:p>
                <a:pPr marL="342900" indent="-342900">
                  <a:lnSpc>
                    <a:spcPct val="100000"/>
                  </a:lnSpc>
                  <a:spcBef>
                    <a:spcPts val="1200"/>
                  </a:spcBef>
                  <a:buFont typeface="Wingdings" panose="05000000000000000000" pitchFamily="2" charset="2"/>
                  <a:buChar char="l"/>
                </a:pPr>
                <a:r>
                  <a:rPr lang="zh-CN" alt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当学习循环结构后，可以自己尝试设计一种解决方法，编程实现</a:t>
                </a:r>
                <a:endPara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lnSpc>
                    <a:spcPct val="100000"/>
                  </a:lnSpc>
                  <a:spcBef>
                    <a:spcPts val="1200"/>
                  </a:spcBef>
                  <a:buFont typeface="Wingdings" panose="05000000000000000000" pitchFamily="2" charset="2"/>
                  <a:buChar char="l"/>
                </a:pPr>
                <a:endParaRPr lang="en-US" altLang="zh-CN" sz="20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lnSpc>
                    <a:spcPct val="100000"/>
                  </a:lnSpc>
                  <a:spcBef>
                    <a:spcPts val="600"/>
                  </a:spcBef>
                  <a:buFont typeface="Wingdings" panose="05000000000000000000" pitchFamily="2" charset="2"/>
                  <a:buChar char="l"/>
                </a:pPr>
                <a:endPara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971550" lvl="1">
                  <a:lnSpc>
                    <a:spcPct val="100000"/>
                  </a:lnSpc>
                  <a:spcBef>
                    <a:spcPts val="600"/>
                  </a:spcBef>
                </a:pPr>
                <a:endParaRPr lang="en-US" altLang="zh-CN" sz="16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lnSpc>
                    <a:spcPct val="100000"/>
                  </a:lnSpc>
                  <a:spcBef>
                    <a:spcPts val="600"/>
                  </a:spcBef>
                  <a:buFont typeface="Wingdings" panose="05000000000000000000" pitchFamily="2" charset="2"/>
                  <a:buChar char="l"/>
                </a:pPr>
                <a:endPara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lnSpc>
                    <a:spcPct val="100000"/>
                  </a:lnSpc>
                  <a:spcBef>
                    <a:spcPts val="600"/>
                  </a:spcBef>
                  <a:buFont typeface="Wingdings" panose="05000000000000000000" pitchFamily="2" charset="2"/>
                  <a:buChar char="l"/>
                </a:pPr>
                <a:endPara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lnSpc>
                    <a:spcPct val="100000"/>
                  </a:lnSpc>
                  <a:spcBef>
                    <a:spcPts val="600"/>
                  </a:spcBef>
                  <a:buFont typeface="Wingdings" panose="05000000000000000000" pitchFamily="2" charset="2"/>
                  <a:buChar char="l"/>
                </a:pPr>
                <a:endParaRPr lang="en-US" altLang="zh-CN" sz="20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79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00790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几种常量类型的数据表示方法（</a:t>
            </a:r>
            <a:r>
              <a:rPr lang="en-US" altLang="zh-CN" dirty="0"/>
              <a:t>0,0x,L,LL</a:t>
            </a:r>
            <a:r>
              <a:rPr lang="zh-CN" altLang="en-US" dirty="0"/>
              <a:t>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有些时候，需要</a:t>
            </a:r>
            <a:r>
              <a:rPr lang="zh-CN" altLang="en-US" sz="20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显式地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将一个常数转换为不同的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数据类型；</a:t>
            </a:r>
            <a:endParaRPr lang="en-US" altLang="zh-CN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71550" lvl="1">
              <a:lnSpc>
                <a:spcPct val="100000"/>
              </a:lnSpc>
              <a:spcBef>
                <a:spcPts val="600"/>
              </a:spcBef>
            </a:pPr>
            <a:r>
              <a:rPr lang="zh-CN" alt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例如，在</a:t>
            </a:r>
            <a:r>
              <a:rPr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调用一个函数时，如果参数是个常量，有时需要根据函数原型的声明，显式说明该常量的数据类型；</a:t>
            </a:r>
            <a:endParaRPr lang="en-US" altLang="zh-C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使用</a:t>
            </a:r>
            <a:endParaRPr lang="en-US" altLang="zh-C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71550" lvl="1">
              <a:lnSpc>
                <a:spcPct val="100000"/>
              </a:lnSpc>
              <a:spcBef>
                <a:spcPts val="0"/>
              </a:spcBef>
            </a:pPr>
            <a:r>
              <a:rPr lang="en-US" altLang="zh-CN" sz="1600" dirty="0">
                <a:solidFill>
                  <a:srgbClr val="0303DF"/>
                </a:solidFill>
              </a:rPr>
              <a:t>128     </a:t>
            </a:r>
            <a:r>
              <a:rPr lang="zh-CN" altLang="en-US" sz="1600" dirty="0">
                <a:solidFill>
                  <a:srgbClr val="0303DF"/>
                </a:solidFill>
              </a:rPr>
              <a:t>： 默认</a:t>
            </a:r>
            <a:r>
              <a:rPr lang="en-US" altLang="zh-CN" sz="1600" dirty="0">
                <a:solidFill>
                  <a:srgbClr val="0303DF"/>
                </a:solidFill>
              </a:rPr>
              <a:t>128</a:t>
            </a:r>
            <a:r>
              <a:rPr lang="zh-CN" altLang="en-US" sz="1600" dirty="0">
                <a:solidFill>
                  <a:srgbClr val="0303DF"/>
                </a:solidFill>
              </a:rPr>
              <a:t>为</a:t>
            </a:r>
            <a:r>
              <a:rPr lang="en-US" altLang="zh-CN" sz="1600" dirty="0">
                <a:solidFill>
                  <a:srgbClr val="0303DF"/>
                </a:solidFill>
              </a:rPr>
              <a:t>10</a:t>
            </a:r>
            <a:r>
              <a:rPr lang="zh-CN" altLang="en-US" sz="1600" dirty="0">
                <a:solidFill>
                  <a:srgbClr val="0303DF"/>
                </a:solidFill>
              </a:rPr>
              <a:t>进制</a:t>
            </a:r>
            <a:r>
              <a:rPr lang="en-US" altLang="zh-CN" sz="1600" dirty="0">
                <a:solidFill>
                  <a:srgbClr val="0303DF"/>
                </a:solidFill>
              </a:rPr>
              <a:t>int</a:t>
            </a:r>
            <a:r>
              <a:rPr lang="zh-CN" altLang="en-US" sz="1600" dirty="0">
                <a:solidFill>
                  <a:srgbClr val="0303DF"/>
                </a:solidFill>
              </a:rPr>
              <a:t>型数据；           </a:t>
            </a:r>
            <a:r>
              <a:rPr lang="en-US" altLang="zh-CN" sz="1600" dirty="0" err="1">
                <a:solidFill>
                  <a:srgbClr val="0303DF"/>
                </a:solidFill>
              </a:rPr>
              <a:t>sizeof</a:t>
            </a:r>
            <a:r>
              <a:rPr lang="en-US" altLang="zh-CN" sz="1600" dirty="0">
                <a:solidFill>
                  <a:srgbClr val="0303DF"/>
                </a:solidFill>
              </a:rPr>
              <a:t>(128)=4;</a:t>
            </a:r>
          </a:p>
          <a:p>
            <a:pPr marL="971550" lvl="1">
              <a:lnSpc>
                <a:spcPct val="100000"/>
              </a:lnSpc>
              <a:spcBef>
                <a:spcPts val="0"/>
              </a:spcBef>
            </a:pPr>
            <a:r>
              <a:rPr lang="en-US" altLang="zh-CN" sz="1600" dirty="0">
                <a:solidFill>
                  <a:srgbClr val="0303DF"/>
                </a:solidFill>
              </a:rPr>
              <a:t>128L   </a:t>
            </a:r>
            <a:r>
              <a:rPr lang="zh-CN" altLang="en-US" sz="1600" dirty="0">
                <a:solidFill>
                  <a:srgbClr val="0303DF"/>
                </a:solidFill>
              </a:rPr>
              <a:t>： 指定</a:t>
            </a:r>
            <a:r>
              <a:rPr lang="en-US" altLang="zh-CN" sz="1600" dirty="0">
                <a:solidFill>
                  <a:srgbClr val="0303DF"/>
                </a:solidFill>
              </a:rPr>
              <a:t>128</a:t>
            </a:r>
            <a:r>
              <a:rPr lang="zh-CN" altLang="en-US" sz="1600" dirty="0">
                <a:solidFill>
                  <a:srgbClr val="0303DF"/>
                </a:solidFill>
              </a:rPr>
              <a:t>为</a:t>
            </a:r>
            <a:r>
              <a:rPr lang="en-US" altLang="zh-CN" sz="1600" dirty="0">
                <a:solidFill>
                  <a:srgbClr val="0303DF"/>
                </a:solidFill>
              </a:rPr>
              <a:t>10</a:t>
            </a:r>
            <a:r>
              <a:rPr lang="zh-CN" altLang="en-US" sz="1600" dirty="0">
                <a:solidFill>
                  <a:srgbClr val="0303DF"/>
                </a:solidFill>
              </a:rPr>
              <a:t>进制</a:t>
            </a:r>
            <a:r>
              <a:rPr lang="en-US" altLang="zh-CN" sz="1600" dirty="0">
                <a:solidFill>
                  <a:srgbClr val="0303DF"/>
                </a:solidFill>
              </a:rPr>
              <a:t>long</a:t>
            </a:r>
            <a:r>
              <a:rPr lang="zh-CN" altLang="en-US" sz="1600" dirty="0">
                <a:solidFill>
                  <a:srgbClr val="0303DF"/>
                </a:solidFill>
              </a:rPr>
              <a:t>型数据；</a:t>
            </a:r>
            <a:r>
              <a:rPr lang="en-US" altLang="zh-CN" sz="1600" dirty="0">
                <a:solidFill>
                  <a:srgbClr val="0303DF"/>
                </a:solidFill>
              </a:rPr>
              <a:t>        </a:t>
            </a:r>
            <a:r>
              <a:rPr lang="en-US" altLang="zh-CN" sz="1600" dirty="0" err="1">
                <a:solidFill>
                  <a:srgbClr val="0303DF"/>
                </a:solidFill>
              </a:rPr>
              <a:t>sizeof</a:t>
            </a:r>
            <a:r>
              <a:rPr lang="en-US" altLang="zh-CN" sz="1600" dirty="0">
                <a:solidFill>
                  <a:srgbClr val="0303DF"/>
                </a:solidFill>
              </a:rPr>
              <a:t>(128L)=4;</a:t>
            </a:r>
          </a:p>
          <a:p>
            <a:pPr marL="971550" lvl="1">
              <a:lnSpc>
                <a:spcPct val="100000"/>
              </a:lnSpc>
              <a:spcBef>
                <a:spcPts val="0"/>
              </a:spcBef>
            </a:pPr>
            <a:r>
              <a:rPr lang="en-US" altLang="zh-CN" sz="1600" dirty="0">
                <a:solidFill>
                  <a:srgbClr val="0303DF"/>
                </a:solidFill>
              </a:rPr>
              <a:t>128LL </a:t>
            </a:r>
            <a:r>
              <a:rPr lang="zh-CN" altLang="en-US" sz="1600" dirty="0">
                <a:solidFill>
                  <a:srgbClr val="0303DF"/>
                </a:solidFill>
              </a:rPr>
              <a:t>：指定</a:t>
            </a:r>
            <a:r>
              <a:rPr lang="en-US" altLang="zh-CN" sz="1600" dirty="0">
                <a:solidFill>
                  <a:srgbClr val="0303DF"/>
                </a:solidFill>
              </a:rPr>
              <a:t>128</a:t>
            </a:r>
            <a:r>
              <a:rPr lang="zh-CN" altLang="en-US" sz="1600" dirty="0">
                <a:solidFill>
                  <a:srgbClr val="0303DF"/>
                </a:solidFill>
              </a:rPr>
              <a:t>为</a:t>
            </a:r>
            <a:r>
              <a:rPr lang="en-US" altLang="zh-CN" sz="1600" dirty="0">
                <a:solidFill>
                  <a:srgbClr val="0303DF"/>
                </a:solidFill>
              </a:rPr>
              <a:t>10</a:t>
            </a:r>
            <a:r>
              <a:rPr lang="zh-CN" altLang="en-US" sz="1600" dirty="0">
                <a:solidFill>
                  <a:srgbClr val="0303DF"/>
                </a:solidFill>
              </a:rPr>
              <a:t>进制</a:t>
            </a:r>
            <a:r>
              <a:rPr lang="en-US" altLang="zh-CN" sz="1600" dirty="0">
                <a:solidFill>
                  <a:srgbClr val="0303DF"/>
                </a:solidFill>
              </a:rPr>
              <a:t>long </a:t>
            </a:r>
            <a:r>
              <a:rPr lang="en-US" altLang="zh-CN" sz="1600" dirty="0" err="1">
                <a:solidFill>
                  <a:srgbClr val="0303DF"/>
                </a:solidFill>
              </a:rPr>
              <a:t>long</a:t>
            </a:r>
            <a:r>
              <a:rPr lang="zh-CN" altLang="en-US" sz="1600" dirty="0">
                <a:solidFill>
                  <a:srgbClr val="0303DF"/>
                </a:solidFill>
              </a:rPr>
              <a:t>型数据；</a:t>
            </a:r>
            <a:r>
              <a:rPr lang="en-US" altLang="zh-CN" sz="1600" dirty="0">
                <a:solidFill>
                  <a:srgbClr val="0303DF"/>
                </a:solidFill>
              </a:rPr>
              <a:t> </a:t>
            </a:r>
            <a:r>
              <a:rPr lang="en-US" altLang="zh-CN" sz="1600" dirty="0" err="1">
                <a:solidFill>
                  <a:srgbClr val="0303DF"/>
                </a:solidFill>
              </a:rPr>
              <a:t>sizeof</a:t>
            </a:r>
            <a:r>
              <a:rPr lang="en-US" altLang="zh-CN" sz="1600" dirty="0">
                <a:solidFill>
                  <a:srgbClr val="0303DF"/>
                </a:solidFill>
              </a:rPr>
              <a:t>(128LL)=8</a:t>
            </a:r>
            <a:r>
              <a:rPr lang="zh-CN" altLang="en-US" sz="1600" dirty="0">
                <a:solidFill>
                  <a:srgbClr val="0303DF"/>
                </a:solidFill>
              </a:rPr>
              <a:t>；</a:t>
            </a:r>
            <a:endParaRPr lang="en-US" altLang="zh-CN" sz="1600" dirty="0">
              <a:solidFill>
                <a:srgbClr val="0303DF"/>
              </a:solidFill>
            </a:endParaRPr>
          </a:p>
          <a:p>
            <a:pPr marL="971550" lvl="1">
              <a:lnSpc>
                <a:spcPct val="100000"/>
              </a:lnSpc>
              <a:spcBef>
                <a:spcPts val="0"/>
              </a:spcBef>
            </a:pPr>
            <a:r>
              <a:rPr lang="en-US" altLang="zh-CN" sz="1600" dirty="0">
                <a:solidFill>
                  <a:srgbClr val="006600"/>
                </a:solidFill>
              </a:rPr>
              <a:t>128U  </a:t>
            </a:r>
            <a:r>
              <a:rPr lang="en-US" altLang="zh-CN" sz="1600" dirty="0" smtClean="0">
                <a:solidFill>
                  <a:srgbClr val="006600"/>
                </a:solidFill>
              </a:rPr>
              <a:t> </a:t>
            </a:r>
            <a:r>
              <a:rPr lang="zh-CN" altLang="en-US" sz="1600" dirty="0" smtClean="0">
                <a:solidFill>
                  <a:srgbClr val="006600"/>
                </a:solidFill>
              </a:rPr>
              <a:t>： 默认</a:t>
            </a:r>
            <a:r>
              <a:rPr lang="en-US" altLang="zh-CN" sz="1600" dirty="0">
                <a:solidFill>
                  <a:srgbClr val="006600"/>
                </a:solidFill>
              </a:rPr>
              <a:t>128</a:t>
            </a:r>
            <a:r>
              <a:rPr lang="zh-CN" altLang="en-US" sz="1600" dirty="0">
                <a:solidFill>
                  <a:srgbClr val="006600"/>
                </a:solidFill>
              </a:rPr>
              <a:t>为</a:t>
            </a:r>
            <a:r>
              <a:rPr lang="en-US" altLang="zh-CN" sz="1600" dirty="0">
                <a:solidFill>
                  <a:srgbClr val="006600"/>
                </a:solidFill>
              </a:rPr>
              <a:t>10</a:t>
            </a:r>
            <a:r>
              <a:rPr lang="zh-CN" altLang="en-US" sz="1600" dirty="0">
                <a:solidFill>
                  <a:srgbClr val="006600"/>
                </a:solidFill>
              </a:rPr>
              <a:t>进</a:t>
            </a:r>
            <a:r>
              <a:rPr lang="zh-CN" altLang="en-US" sz="1600" dirty="0" smtClean="0">
                <a:solidFill>
                  <a:srgbClr val="006600"/>
                </a:solidFill>
              </a:rPr>
              <a:t>制</a:t>
            </a:r>
            <a:r>
              <a:rPr lang="en-US" altLang="zh-CN" sz="1600" dirty="0" smtClean="0">
                <a:solidFill>
                  <a:srgbClr val="006600"/>
                </a:solidFill>
              </a:rPr>
              <a:t>unsigned </a:t>
            </a:r>
            <a:r>
              <a:rPr lang="zh-CN" altLang="en-US" sz="1600" dirty="0" smtClean="0">
                <a:solidFill>
                  <a:srgbClr val="006600"/>
                </a:solidFill>
              </a:rPr>
              <a:t>型</a:t>
            </a:r>
            <a:r>
              <a:rPr lang="zh-CN" altLang="en-US" sz="1600" dirty="0">
                <a:solidFill>
                  <a:srgbClr val="006600"/>
                </a:solidFill>
              </a:rPr>
              <a:t>数据；           </a:t>
            </a:r>
            <a:r>
              <a:rPr lang="en-US" altLang="zh-CN" sz="1600" dirty="0" err="1">
                <a:solidFill>
                  <a:srgbClr val="006600"/>
                </a:solidFill>
              </a:rPr>
              <a:t>sizeof</a:t>
            </a:r>
            <a:r>
              <a:rPr lang="en-US" altLang="zh-CN" sz="1600" dirty="0">
                <a:solidFill>
                  <a:srgbClr val="006600"/>
                </a:solidFill>
              </a:rPr>
              <a:t>(128U)=4;</a:t>
            </a:r>
          </a:p>
          <a:p>
            <a:pPr marL="971550" lvl="1">
              <a:lnSpc>
                <a:spcPct val="100000"/>
              </a:lnSpc>
              <a:spcBef>
                <a:spcPts val="0"/>
              </a:spcBef>
            </a:pPr>
            <a:r>
              <a:rPr lang="en-US" altLang="zh-CN" sz="1600" dirty="0">
                <a:solidFill>
                  <a:srgbClr val="006600"/>
                </a:solidFill>
              </a:rPr>
              <a:t>128UL </a:t>
            </a:r>
            <a:r>
              <a:rPr lang="en-US" altLang="zh-CN" sz="1600" dirty="0" smtClean="0">
                <a:solidFill>
                  <a:srgbClr val="006600"/>
                </a:solidFill>
              </a:rPr>
              <a:t> </a:t>
            </a:r>
            <a:r>
              <a:rPr lang="zh-CN" altLang="en-US" sz="1600" dirty="0" smtClean="0">
                <a:solidFill>
                  <a:srgbClr val="006600"/>
                </a:solidFill>
              </a:rPr>
              <a:t>：指定</a:t>
            </a:r>
            <a:r>
              <a:rPr lang="en-US" altLang="zh-CN" sz="1600" dirty="0">
                <a:solidFill>
                  <a:srgbClr val="006600"/>
                </a:solidFill>
              </a:rPr>
              <a:t>128</a:t>
            </a:r>
            <a:r>
              <a:rPr lang="zh-CN" altLang="en-US" sz="1600" dirty="0">
                <a:solidFill>
                  <a:srgbClr val="006600"/>
                </a:solidFill>
              </a:rPr>
              <a:t>为</a:t>
            </a:r>
            <a:r>
              <a:rPr lang="en-US" altLang="zh-CN" sz="1600" dirty="0">
                <a:solidFill>
                  <a:srgbClr val="006600"/>
                </a:solidFill>
              </a:rPr>
              <a:t>10</a:t>
            </a:r>
            <a:r>
              <a:rPr lang="zh-CN" altLang="en-US" sz="1600" dirty="0">
                <a:solidFill>
                  <a:srgbClr val="006600"/>
                </a:solidFill>
              </a:rPr>
              <a:t>进</a:t>
            </a:r>
            <a:r>
              <a:rPr lang="zh-CN" altLang="en-US" sz="1600" dirty="0" smtClean="0">
                <a:solidFill>
                  <a:srgbClr val="006600"/>
                </a:solidFill>
              </a:rPr>
              <a:t>制</a:t>
            </a:r>
            <a:r>
              <a:rPr lang="en-US" altLang="zh-CN" sz="1600" dirty="0">
                <a:solidFill>
                  <a:srgbClr val="006600"/>
                </a:solidFill>
              </a:rPr>
              <a:t>unsigned long</a:t>
            </a:r>
            <a:r>
              <a:rPr lang="zh-CN" altLang="en-US" sz="1600" dirty="0">
                <a:solidFill>
                  <a:srgbClr val="006600"/>
                </a:solidFill>
              </a:rPr>
              <a:t>型数据；</a:t>
            </a:r>
            <a:r>
              <a:rPr lang="en-US" altLang="zh-CN" sz="1600" dirty="0">
                <a:solidFill>
                  <a:srgbClr val="006600"/>
                </a:solidFill>
              </a:rPr>
              <a:t>        </a:t>
            </a:r>
            <a:r>
              <a:rPr lang="en-US" altLang="zh-CN" sz="1600" dirty="0" err="1">
                <a:solidFill>
                  <a:srgbClr val="006600"/>
                </a:solidFill>
              </a:rPr>
              <a:t>sizeof</a:t>
            </a:r>
            <a:r>
              <a:rPr lang="en-US" altLang="zh-CN" sz="1600" dirty="0">
                <a:solidFill>
                  <a:srgbClr val="006600"/>
                </a:solidFill>
              </a:rPr>
              <a:t>(128UL)=4;</a:t>
            </a:r>
          </a:p>
          <a:p>
            <a:pPr marL="971550" lvl="1">
              <a:lnSpc>
                <a:spcPct val="100000"/>
              </a:lnSpc>
              <a:spcBef>
                <a:spcPts val="0"/>
              </a:spcBef>
            </a:pPr>
            <a:r>
              <a:rPr lang="en-US" altLang="zh-CN" sz="1600" dirty="0" smtClean="0">
                <a:solidFill>
                  <a:srgbClr val="006600"/>
                </a:solidFill>
              </a:rPr>
              <a:t>128ULL</a:t>
            </a:r>
            <a:r>
              <a:rPr lang="zh-CN" altLang="en-US" sz="1600" dirty="0" smtClean="0">
                <a:solidFill>
                  <a:srgbClr val="006600"/>
                </a:solidFill>
              </a:rPr>
              <a:t>：</a:t>
            </a:r>
            <a:r>
              <a:rPr lang="zh-CN" altLang="en-US" sz="1600" dirty="0">
                <a:solidFill>
                  <a:srgbClr val="006600"/>
                </a:solidFill>
              </a:rPr>
              <a:t>指定</a:t>
            </a:r>
            <a:r>
              <a:rPr lang="en-US" altLang="zh-CN" sz="1600" dirty="0">
                <a:solidFill>
                  <a:srgbClr val="006600"/>
                </a:solidFill>
              </a:rPr>
              <a:t>128</a:t>
            </a:r>
            <a:r>
              <a:rPr lang="zh-CN" altLang="en-US" sz="1600" dirty="0">
                <a:solidFill>
                  <a:srgbClr val="006600"/>
                </a:solidFill>
              </a:rPr>
              <a:t>为</a:t>
            </a:r>
            <a:r>
              <a:rPr lang="en-US" altLang="zh-CN" sz="1600" dirty="0">
                <a:solidFill>
                  <a:srgbClr val="006600"/>
                </a:solidFill>
              </a:rPr>
              <a:t>10</a:t>
            </a:r>
            <a:r>
              <a:rPr lang="zh-CN" altLang="en-US" sz="1600" dirty="0">
                <a:solidFill>
                  <a:srgbClr val="006600"/>
                </a:solidFill>
              </a:rPr>
              <a:t>进</a:t>
            </a:r>
            <a:r>
              <a:rPr lang="zh-CN" altLang="en-US" sz="1600" dirty="0" smtClean="0">
                <a:solidFill>
                  <a:srgbClr val="006600"/>
                </a:solidFill>
              </a:rPr>
              <a:t>制</a:t>
            </a:r>
            <a:r>
              <a:rPr lang="en-US" altLang="zh-CN" sz="1600" dirty="0">
                <a:solidFill>
                  <a:srgbClr val="006600"/>
                </a:solidFill>
              </a:rPr>
              <a:t>unsigned long </a:t>
            </a:r>
            <a:r>
              <a:rPr lang="en-US" altLang="zh-CN" sz="1600" dirty="0" err="1">
                <a:solidFill>
                  <a:srgbClr val="006600"/>
                </a:solidFill>
              </a:rPr>
              <a:t>long</a:t>
            </a:r>
            <a:r>
              <a:rPr lang="zh-CN" altLang="en-US" sz="1600" dirty="0">
                <a:solidFill>
                  <a:srgbClr val="006600"/>
                </a:solidFill>
              </a:rPr>
              <a:t>型数据；</a:t>
            </a:r>
            <a:r>
              <a:rPr lang="en-US" altLang="zh-CN" sz="1600" dirty="0">
                <a:solidFill>
                  <a:srgbClr val="006600"/>
                </a:solidFill>
              </a:rPr>
              <a:t> </a:t>
            </a:r>
            <a:r>
              <a:rPr lang="en-US" altLang="zh-CN" sz="1600" dirty="0" err="1">
                <a:solidFill>
                  <a:srgbClr val="006600"/>
                </a:solidFill>
              </a:rPr>
              <a:t>sizeof</a:t>
            </a:r>
            <a:r>
              <a:rPr lang="en-US" altLang="zh-CN" sz="1600" dirty="0">
                <a:solidFill>
                  <a:srgbClr val="006600"/>
                </a:solidFill>
              </a:rPr>
              <a:t>(128ULL)=8</a:t>
            </a:r>
            <a:r>
              <a:rPr lang="zh-CN" altLang="en-US" sz="1600" dirty="0">
                <a:solidFill>
                  <a:srgbClr val="006600"/>
                </a:solidFill>
              </a:rPr>
              <a:t>；</a:t>
            </a:r>
            <a:endParaRPr lang="en-US" altLang="zh-CN" sz="1600" dirty="0">
              <a:solidFill>
                <a:srgbClr val="006600"/>
              </a:solidFill>
            </a:endParaRPr>
          </a:p>
          <a:p>
            <a:pPr marL="971550" lvl="1">
              <a:lnSpc>
                <a:spcPct val="100000"/>
              </a:lnSpc>
              <a:spcBef>
                <a:spcPts val="0"/>
              </a:spcBef>
            </a:pPr>
            <a:r>
              <a:rPr lang="en-US" altLang="zh-CN" sz="1600" dirty="0">
                <a:solidFill>
                  <a:srgbClr val="7030A0"/>
                </a:solidFill>
              </a:rPr>
              <a:t>0200    </a:t>
            </a:r>
            <a:r>
              <a:rPr lang="zh-CN" altLang="en-US" sz="1600" dirty="0">
                <a:solidFill>
                  <a:srgbClr val="7030A0"/>
                </a:solidFill>
              </a:rPr>
              <a:t>：默认</a:t>
            </a:r>
            <a:r>
              <a:rPr lang="en-US" altLang="zh-CN" sz="1600" dirty="0">
                <a:solidFill>
                  <a:srgbClr val="7030A0"/>
                </a:solidFill>
              </a:rPr>
              <a:t>0200</a:t>
            </a:r>
            <a:r>
              <a:rPr lang="zh-CN" altLang="en-US" sz="1600" dirty="0">
                <a:solidFill>
                  <a:srgbClr val="7030A0"/>
                </a:solidFill>
              </a:rPr>
              <a:t>为</a:t>
            </a:r>
            <a:r>
              <a:rPr lang="en-US" altLang="zh-CN" sz="1600" dirty="0">
                <a:solidFill>
                  <a:srgbClr val="7030A0"/>
                </a:solidFill>
              </a:rPr>
              <a:t>8</a:t>
            </a:r>
            <a:r>
              <a:rPr lang="zh-CN" altLang="en-US" sz="1600" dirty="0">
                <a:solidFill>
                  <a:srgbClr val="7030A0"/>
                </a:solidFill>
              </a:rPr>
              <a:t>进制</a:t>
            </a:r>
            <a:r>
              <a:rPr lang="en-US" altLang="zh-CN" sz="1600" dirty="0" err="1">
                <a:solidFill>
                  <a:srgbClr val="7030A0"/>
                </a:solidFill>
              </a:rPr>
              <a:t>int</a:t>
            </a:r>
            <a:r>
              <a:rPr lang="zh-CN" altLang="en-US" sz="1600" dirty="0">
                <a:solidFill>
                  <a:srgbClr val="7030A0"/>
                </a:solidFill>
              </a:rPr>
              <a:t>型数据；</a:t>
            </a:r>
          </a:p>
          <a:p>
            <a:pPr marL="971550" lvl="1">
              <a:lnSpc>
                <a:spcPct val="100000"/>
              </a:lnSpc>
              <a:spcBef>
                <a:spcPts val="0"/>
              </a:spcBef>
            </a:pPr>
            <a:r>
              <a:rPr lang="en-US" altLang="zh-CN" sz="1600" dirty="0">
                <a:solidFill>
                  <a:srgbClr val="7030A0"/>
                </a:solidFill>
              </a:rPr>
              <a:t>0200L  </a:t>
            </a:r>
            <a:r>
              <a:rPr lang="zh-CN" altLang="en-US" sz="1600" dirty="0">
                <a:solidFill>
                  <a:srgbClr val="7030A0"/>
                </a:solidFill>
              </a:rPr>
              <a:t>：指定</a:t>
            </a:r>
            <a:r>
              <a:rPr lang="en-US" altLang="zh-CN" sz="1600" dirty="0">
                <a:solidFill>
                  <a:srgbClr val="7030A0"/>
                </a:solidFill>
              </a:rPr>
              <a:t>0200</a:t>
            </a:r>
            <a:r>
              <a:rPr lang="zh-CN" altLang="en-US" sz="1600" dirty="0">
                <a:solidFill>
                  <a:srgbClr val="7030A0"/>
                </a:solidFill>
              </a:rPr>
              <a:t>为</a:t>
            </a:r>
            <a:r>
              <a:rPr lang="en-US" altLang="zh-CN" sz="1600" dirty="0">
                <a:solidFill>
                  <a:srgbClr val="7030A0"/>
                </a:solidFill>
              </a:rPr>
              <a:t>8</a:t>
            </a:r>
            <a:r>
              <a:rPr lang="zh-CN" altLang="en-US" sz="1600" dirty="0">
                <a:solidFill>
                  <a:srgbClr val="7030A0"/>
                </a:solidFill>
              </a:rPr>
              <a:t>进制</a:t>
            </a:r>
            <a:r>
              <a:rPr lang="en-US" altLang="zh-CN" sz="1600" dirty="0">
                <a:solidFill>
                  <a:srgbClr val="7030A0"/>
                </a:solidFill>
              </a:rPr>
              <a:t>long</a:t>
            </a:r>
            <a:r>
              <a:rPr lang="zh-CN" altLang="en-US" sz="1600" dirty="0">
                <a:solidFill>
                  <a:srgbClr val="7030A0"/>
                </a:solidFill>
              </a:rPr>
              <a:t>型数据；</a:t>
            </a:r>
            <a:endParaRPr lang="en-US" altLang="zh-CN" sz="1600" dirty="0">
              <a:solidFill>
                <a:srgbClr val="7030A0"/>
              </a:solidFill>
            </a:endParaRPr>
          </a:p>
          <a:p>
            <a:pPr marL="971550" lvl="1">
              <a:lnSpc>
                <a:spcPct val="100000"/>
              </a:lnSpc>
              <a:spcBef>
                <a:spcPts val="0"/>
              </a:spcBef>
            </a:pPr>
            <a:r>
              <a:rPr lang="en-US" altLang="zh-CN" sz="1600" dirty="0">
                <a:solidFill>
                  <a:srgbClr val="7030A0"/>
                </a:solidFill>
              </a:rPr>
              <a:t>0200LL</a:t>
            </a:r>
            <a:r>
              <a:rPr lang="zh-CN" altLang="en-US" sz="1600" dirty="0">
                <a:solidFill>
                  <a:srgbClr val="7030A0"/>
                </a:solidFill>
              </a:rPr>
              <a:t>：指定</a:t>
            </a:r>
            <a:r>
              <a:rPr lang="en-US" altLang="zh-CN" sz="1600" dirty="0">
                <a:solidFill>
                  <a:srgbClr val="7030A0"/>
                </a:solidFill>
              </a:rPr>
              <a:t>0200</a:t>
            </a:r>
            <a:r>
              <a:rPr lang="zh-CN" altLang="en-US" sz="1600" dirty="0">
                <a:solidFill>
                  <a:srgbClr val="7030A0"/>
                </a:solidFill>
              </a:rPr>
              <a:t>为</a:t>
            </a:r>
            <a:r>
              <a:rPr lang="en-US" altLang="zh-CN" sz="1600" dirty="0">
                <a:solidFill>
                  <a:srgbClr val="7030A0"/>
                </a:solidFill>
              </a:rPr>
              <a:t>8</a:t>
            </a:r>
            <a:r>
              <a:rPr lang="zh-CN" altLang="en-US" sz="1600" dirty="0">
                <a:solidFill>
                  <a:srgbClr val="7030A0"/>
                </a:solidFill>
              </a:rPr>
              <a:t>进制</a:t>
            </a:r>
            <a:r>
              <a:rPr lang="en-US" altLang="zh-CN" sz="1600" dirty="0">
                <a:solidFill>
                  <a:srgbClr val="7030A0"/>
                </a:solidFill>
              </a:rPr>
              <a:t>long </a:t>
            </a:r>
            <a:r>
              <a:rPr lang="en-US" altLang="zh-CN" sz="1600" dirty="0" err="1">
                <a:solidFill>
                  <a:srgbClr val="7030A0"/>
                </a:solidFill>
              </a:rPr>
              <a:t>long</a:t>
            </a:r>
            <a:r>
              <a:rPr lang="zh-CN" altLang="en-US" sz="1600" dirty="0">
                <a:solidFill>
                  <a:srgbClr val="7030A0"/>
                </a:solidFill>
              </a:rPr>
              <a:t>型数据；</a:t>
            </a:r>
            <a:endParaRPr lang="en-US" altLang="zh-CN" sz="1600" dirty="0">
              <a:solidFill>
                <a:srgbClr val="7030A0"/>
              </a:solidFill>
            </a:endParaRPr>
          </a:p>
          <a:p>
            <a:pPr marL="971550" lvl="1">
              <a:lnSpc>
                <a:spcPct val="100000"/>
              </a:lnSpc>
              <a:spcBef>
                <a:spcPts val="0"/>
              </a:spcBef>
            </a:pPr>
            <a:r>
              <a:rPr lang="en-US" altLang="zh-CN" sz="1600" dirty="0">
                <a:solidFill>
                  <a:srgbClr val="0070C0"/>
                </a:solidFill>
              </a:rPr>
              <a:t>0x80     </a:t>
            </a:r>
            <a:r>
              <a:rPr lang="zh-CN" altLang="en-US" sz="1600" dirty="0">
                <a:solidFill>
                  <a:srgbClr val="0070C0"/>
                </a:solidFill>
              </a:rPr>
              <a:t>：默认</a:t>
            </a:r>
            <a:r>
              <a:rPr lang="en-US" altLang="zh-CN" sz="1600" dirty="0">
                <a:solidFill>
                  <a:srgbClr val="0070C0"/>
                </a:solidFill>
              </a:rPr>
              <a:t>0x80</a:t>
            </a:r>
            <a:r>
              <a:rPr lang="zh-CN" altLang="en-US" sz="1600" dirty="0">
                <a:solidFill>
                  <a:srgbClr val="0070C0"/>
                </a:solidFill>
              </a:rPr>
              <a:t>为</a:t>
            </a:r>
            <a:r>
              <a:rPr lang="en-US" altLang="zh-CN" sz="1600" dirty="0">
                <a:solidFill>
                  <a:srgbClr val="0070C0"/>
                </a:solidFill>
              </a:rPr>
              <a:t>16</a:t>
            </a:r>
            <a:r>
              <a:rPr lang="zh-CN" altLang="en-US" sz="1600" dirty="0">
                <a:solidFill>
                  <a:srgbClr val="0070C0"/>
                </a:solidFill>
              </a:rPr>
              <a:t>进制</a:t>
            </a:r>
            <a:r>
              <a:rPr lang="en-US" altLang="zh-CN" sz="1600" dirty="0" err="1">
                <a:solidFill>
                  <a:srgbClr val="0070C0"/>
                </a:solidFill>
              </a:rPr>
              <a:t>int</a:t>
            </a:r>
            <a:r>
              <a:rPr lang="zh-CN" altLang="en-US" sz="1600" dirty="0">
                <a:solidFill>
                  <a:srgbClr val="0070C0"/>
                </a:solidFill>
              </a:rPr>
              <a:t>型数据；</a:t>
            </a:r>
            <a:endParaRPr lang="en-US" altLang="zh-CN" sz="1600" dirty="0">
              <a:solidFill>
                <a:srgbClr val="0070C0"/>
              </a:solidFill>
            </a:endParaRPr>
          </a:p>
          <a:p>
            <a:pPr marL="971550" lvl="1">
              <a:lnSpc>
                <a:spcPct val="100000"/>
              </a:lnSpc>
              <a:spcBef>
                <a:spcPts val="0"/>
              </a:spcBef>
            </a:pPr>
            <a:r>
              <a:rPr lang="en-US" altLang="zh-CN" sz="1600" dirty="0">
                <a:solidFill>
                  <a:srgbClr val="0070C0"/>
                </a:solidFill>
              </a:rPr>
              <a:t>0x80L   </a:t>
            </a:r>
            <a:r>
              <a:rPr lang="zh-CN" altLang="en-US" sz="1600" dirty="0">
                <a:solidFill>
                  <a:srgbClr val="0070C0"/>
                </a:solidFill>
              </a:rPr>
              <a:t>：指定</a:t>
            </a:r>
            <a:r>
              <a:rPr lang="en-US" altLang="zh-CN" sz="1600" dirty="0">
                <a:solidFill>
                  <a:srgbClr val="0070C0"/>
                </a:solidFill>
              </a:rPr>
              <a:t>0x80</a:t>
            </a:r>
            <a:r>
              <a:rPr lang="zh-CN" altLang="en-US" sz="1600" dirty="0">
                <a:solidFill>
                  <a:srgbClr val="0070C0"/>
                </a:solidFill>
              </a:rPr>
              <a:t>为</a:t>
            </a:r>
            <a:r>
              <a:rPr lang="en-US" altLang="zh-CN" sz="1600" dirty="0">
                <a:solidFill>
                  <a:srgbClr val="0070C0"/>
                </a:solidFill>
              </a:rPr>
              <a:t>16</a:t>
            </a:r>
            <a:r>
              <a:rPr lang="zh-CN" altLang="en-US" sz="1600" dirty="0">
                <a:solidFill>
                  <a:srgbClr val="0070C0"/>
                </a:solidFill>
              </a:rPr>
              <a:t>进制</a:t>
            </a:r>
            <a:r>
              <a:rPr lang="en-US" altLang="zh-CN" sz="1600" dirty="0">
                <a:solidFill>
                  <a:srgbClr val="0070C0"/>
                </a:solidFill>
              </a:rPr>
              <a:t>long</a:t>
            </a:r>
            <a:r>
              <a:rPr lang="zh-CN" altLang="en-US" sz="1600" dirty="0">
                <a:solidFill>
                  <a:srgbClr val="0070C0"/>
                </a:solidFill>
              </a:rPr>
              <a:t>型数据；</a:t>
            </a:r>
            <a:endParaRPr lang="en-US" altLang="zh-CN" sz="1600" dirty="0">
              <a:solidFill>
                <a:srgbClr val="0070C0"/>
              </a:solidFill>
            </a:endParaRPr>
          </a:p>
          <a:p>
            <a:pPr marL="971550" lvl="1">
              <a:lnSpc>
                <a:spcPct val="100000"/>
              </a:lnSpc>
              <a:spcBef>
                <a:spcPts val="0"/>
              </a:spcBef>
            </a:pPr>
            <a:r>
              <a:rPr lang="en-US" altLang="zh-CN" sz="1600" dirty="0">
                <a:solidFill>
                  <a:srgbClr val="0070C0"/>
                </a:solidFill>
              </a:rPr>
              <a:t>0x80LL</a:t>
            </a:r>
            <a:r>
              <a:rPr lang="zh-CN" altLang="en-US" sz="1600" dirty="0">
                <a:solidFill>
                  <a:srgbClr val="0070C0"/>
                </a:solidFill>
              </a:rPr>
              <a:t>：指定</a:t>
            </a:r>
            <a:r>
              <a:rPr lang="en-US" altLang="zh-CN" sz="1600" dirty="0">
                <a:solidFill>
                  <a:srgbClr val="0070C0"/>
                </a:solidFill>
              </a:rPr>
              <a:t>0x80</a:t>
            </a:r>
            <a:r>
              <a:rPr lang="zh-CN" altLang="en-US" sz="1600" dirty="0">
                <a:solidFill>
                  <a:srgbClr val="0070C0"/>
                </a:solidFill>
              </a:rPr>
              <a:t>为</a:t>
            </a:r>
            <a:r>
              <a:rPr lang="en-US" altLang="zh-CN" sz="1600" dirty="0">
                <a:solidFill>
                  <a:srgbClr val="0070C0"/>
                </a:solidFill>
              </a:rPr>
              <a:t>16</a:t>
            </a:r>
            <a:r>
              <a:rPr lang="zh-CN" altLang="en-US" sz="1600" dirty="0">
                <a:solidFill>
                  <a:srgbClr val="0070C0"/>
                </a:solidFill>
              </a:rPr>
              <a:t>进制</a:t>
            </a:r>
            <a:r>
              <a:rPr lang="en-US" altLang="zh-CN" sz="1600" dirty="0">
                <a:solidFill>
                  <a:srgbClr val="0070C0"/>
                </a:solidFill>
              </a:rPr>
              <a:t>long </a:t>
            </a:r>
            <a:r>
              <a:rPr lang="en-US" altLang="zh-CN" sz="1600" dirty="0" err="1">
                <a:solidFill>
                  <a:srgbClr val="0070C0"/>
                </a:solidFill>
              </a:rPr>
              <a:t>long</a:t>
            </a:r>
            <a:r>
              <a:rPr lang="zh-CN" altLang="en-US" sz="1600" dirty="0">
                <a:solidFill>
                  <a:srgbClr val="0070C0"/>
                </a:solidFill>
              </a:rPr>
              <a:t>型数据；</a:t>
            </a:r>
            <a:endParaRPr lang="en-US" altLang="zh-CN" sz="1600" dirty="0">
              <a:solidFill>
                <a:srgbClr val="0070C0"/>
              </a:solidFill>
            </a:endParaRPr>
          </a:p>
          <a:p>
            <a:pPr marL="971550" lvl="1">
              <a:lnSpc>
                <a:spcPct val="100000"/>
              </a:lnSpc>
              <a:spcBef>
                <a:spcPts val="0"/>
              </a:spcBef>
            </a:pPr>
            <a:endParaRPr lang="en-US" altLang="zh-CN" sz="1600" dirty="0">
              <a:solidFill>
                <a:srgbClr val="000000"/>
              </a:solidFill>
            </a:endParaRPr>
          </a:p>
          <a:p>
            <a:pPr marL="971550" lvl="1">
              <a:lnSpc>
                <a:spcPct val="100000"/>
              </a:lnSpc>
              <a:spcBef>
                <a:spcPts val="0"/>
              </a:spcBef>
            </a:pPr>
            <a:r>
              <a:rPr lang="zh-CN" altLang="en-US" sz="1600" b="1" dirty="0">
                <a:solidFill>
                  <a:srgbClr val="0000CC"/>
                </a:solidFill>
              </a:rPr>
              <a:t>其中，</a:t>
            </a:r>
            <a:r>
              <a:rPr lang="en-US" altLang="zh-CN" sz="1600" b="1" dirty="0">
                <a:solidFill>
                  <a:srgbClr val="0000CC"/>
                </a:solidFill>
              </a:rPr>
              <a:t>U</a:t>
            </a:r>
            <a:r>
              <a:rPr lang="zh-CN" altLang="en-US" sz="1600" b="1" dirty="0">
                <a:solidFill>
                  <a:srgbClr val="0000CC"/>
                </a:solidFill>
              </a:rPr>
              <a:t>，</a:t>
            </a:r>
            <a:r>
              <a:rPr lang="en-US" altLang="zh-CN" sz="1600" b="1" dirty="0">
                <a:solidFill>
                  <a:srgbClr val="0000CC"/>
                </a:solidFill>
              </a:rPr>
              <a:t>L</a:t>
            </a:r>
            <a:r>
              <a:rPr lang="zh-CN" altLang="en-US" sz="1600" b="1" dirty="0">
                <a:solidFill>
                  <a:srgbClr val="0000CC"/>
                </a:solidFill>
              </a:rPr>
              <a:t>，</a:t>
            </a:r>
            <a:r>
              <a:rPr lang="en-US" altLang="zh-CN" sz="1600" b="1" dirty="0">
                <a:solidFill>
                  <a:srgbClr val="0000CC"/>
                </a:solidFill>
              </a:rPr>
              <a:t>LL</a:t>
            </a:r>
            <a:r>
              <a:rPr lang="zh-CN" altLang="en-US" sz="1600" b="1" dirty="0">
                <a:solidFill>
                  <a:srgbClr val="0000CC"/>
                </a:solidFill>
              </a:rPr>
              <a:t>也可用小写，一般</a:t>
            </a:r>
            <a:r>
              <a:rPr lang="zh-CN" altLang="en-US" sz="1600" b="1" dirty="0">
                <a:solidFill>
                  <a:srgbClr val="7030A0"/>
                </a:solidFill>
              </a:rPr>
              <a:t>习惯用大写表示</a:t>
            </a:r>
            <a:r>
              <a:rPr lang="zh-CN" altLang="en-US" sz="1600" b="1" dirty="0" smtClean="0">
                <a:solidFill>
                  <a:srgbClr val="0000CC"/>
                </a:solidFill>
              </a:rPr>
              <a:t>；</a:t>
            </a:r>
            <a:endParaRPr lang="en-US" altLang="zh-CN" sz="1600" b="1" dirty="0">
              <a:solidFill>
                <a:srgbClr val="0000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8156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整形数据的</a:t>
            </a:r>
            <a:r>
              <a:rPr lang="zh-CN" altLang="en-US" dirty="0" smtClean="0">
                <a:solidFill>
                  <a:srgbClr val="7030A0"/>
                </a:solidFill>
              </a:rPr>
              <a:t>输出</a:t>
            </a:r>
            <a:r>
              <a:rPr lang="en-US" altLang="zh-CN" dirty="0" smtClean="0"/>
              <a:t>—</a:t>
            </a:r>
            <a:r>
              <a:rPr lang="zh-CN" altLang="en-US" dirty="0" smtClean="0"/>
              <a:t>后面还要介绍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一般情况下，</a:t>
            </a:r>
            <a:r>
              <a:rPr lang="en-US" altLang="zh-CN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printf</a:t>
            </a:r>
            <a:r>
              <a:rPr lang="en-US" altLang="zh-CN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利用下述格式输出整形数据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71550" lvl="1"/>
            <a:r>
              <a:rPr lang="zh-CN" altLang="en-US" b="1" dirty="0">
                <a:solidFill>
                  <a:srgbClr val="00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对于有符号整数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dirty="0" err="1">
                <a:solidFill>
                  <a:srgbClr val="0303D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zh-CN" altLang="en-US" dirty="0">
                <a:solidFill>
                  <a:srgbClr val="0303D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型作为基本类型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，标准输入、输出采用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 (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o,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x,X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格式；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00150" lvl="2"/>
            <a:r>
              <a:rPr lang="en-US" altLang="zh-CN" sz="1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zh-CN" altLang="en-US" sz="1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CN" sz="1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d, </a:t>
            </a:r>
            <a:r>
              <a:rPr lang="en-US" altLang="zh-CN" sz="18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1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o, </a:t>
            </a:r>
            <a:r>
              <a:rPr lang="en-US" altLang="zh-CN" sz="18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x,X</a:t>
            </a:r>
            <a:r>
              <a:rPr lang="en-US" altLang="zh-CN" sz="1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// </a:t>
            </a:r>
            <a:r>
              <a:rPr lang="en-US" altLang="zh-CN" sz="18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zh-CN" altLang="en-US" sz="1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同</a:t>
            </a:r>
            <a:r>
              <a:rPr lang="en-US" altLang="zh-CN" sz="1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   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//</a:t>
            </a:r>
            <a:r>
              <a:rPr lang="zh-CN" altLang="en-US" sz="18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可以利用</a:t>
            </a:r>
            <a:r>
              <a:rPr lang="en-US" altLang="zh-CN" sz="18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o,x</a:t>
            </a:r>
            <a:r>
              <a:rPr lang="zh-CN" altLang="en-US" sz="18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查看真值对应的存储形式</a:t>
            </a:r>
            <a:endParaRPr lang="en-US" altLang="zh-CN" sz="1800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00150" lvl="2"/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short</a:t>
            </a:r>
            <a:r>
              <a:rPr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CN" sz="1800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CN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18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i, </a:t>
            </a:r>
            <a:r>
              <a:rPr lang="en-US" altLang="zh-CN" sz="18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o, </a:t>
            </a:r>
            <a:r>
              <a:rPr lang="en-US" altLang="zh-CN" sz="1800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CN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x,</a:t>
            </a:r>
            <a:r>
              <a:rPr lang="en-US" altLang="zh-CN" sz="1800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CN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格式；</a:t>
            </a:r>
            <a:endParaRPr lang="en-US" altLang="zh-C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00150" lvl="2"/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long</a:t>
            </a:r>
            <a:r>
              <a:rPr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CN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ld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li, lo, </a:t>
            </a:r>
            <a:r>
              <a:rPr lang="en-US" altLang="zh-CN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lx,lX</a:t>
            </a:r>
            <a:r>
              <a:rPr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格式；</a:t>
            </a:r>
            <a:endParaRPr lang="en-US" altLang="zh-C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00150" lvl="2"/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long </a:t>
            </a:r>
            <a:r>
              <a:rPr lang="en-US" altLang="zh-CN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long</a:t>
            </a:r>
            <a:r>
              <a:rPr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CN" sz="1800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ll</a:t>
            </a:r>
            <a:r>
              <a:rPr lang="en-US" altLang="zh-CN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1800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ll</a:t>
            </a:r>
            <a:r>
              <a:rPr lang="en-US" altLang="zh-CN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1800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ll</a:t>
            </a:r>
            <a:r>
              <a:rPr lang="en-US" altLang="zh-CN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1800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ll</a:t>
            </a:r>
            <a:r>
              <a:rPr lang="en-US" altLang="zh-CN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x,</a:t>
            </a:r>
            <a:r>
              <a:rPr lang="en-US" altLang="zh-CN" sz="1800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ll</a:t>
            </a:r>
            <a:r>
              <a:rPr lang="en-US" altLang="zh-CN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格式；</a:t>
            </a:r>
            <a:endParaRPr lang="en-US" altLang="zh-C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71550" lvl="1"/>
            <a:r>
              <a:rPr lang="zh-CN" altLang="en-US" b="1" dirty="0">
                <a:solidFill>
                  <a:srgbClr val="00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对于无符号整数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dirty="0">
                <a:solidFill>
                  <a:srgbClr val="0303D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unsigned </a:t>
            </a:r>
            <a:r>
              <a:rPr lang="en-US" altLang="zh-CN" dirty="0" err="1">
                <a:solidFill>
                  <a:srgbClr val="0303D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zh-CN" altLang="en-US" dirty="0">
                <a:solidFill>
                  <a:srgbClr val="0303D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型作为基本类型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，标准输入、输出采用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u (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o,x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格式；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00150" lvl="2"/>
            <a:r>
              <a:rPr lang="en-US" altLang="zh-CN" sz="1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unsigned</a:t>
            </a:r>
            <a:r>
              <a:rPr lang="zh-CN" altLang="en-US" sz="1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CN" sz="1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u, o, x, X</a:t>
            </a:r>
            <a:r>
              <a:rPr lang="en-US" altLang="zh-CN" sz="1800" b="1" dirty="0">
                <a:solidFill>
                  <a:srgbClr val="00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1200150" lvl="2"/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unsigned short</a:t>
            </a:r>
            <a:r>
              <a:rPr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hu, ho, </a:t>
            </a:r>
            <a:r>
              <a:rPr lang="en-US" altLang="zh-CN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hx,hX</a:t>
            </a:r>
            <a:r>
              <a:rPr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格式； </a:t>
            </a:r>
            <a:endParaRPr lang="en-US" altLang="zh-C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00150" lvl="2"/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unsigned long</a:t>
            </a:r>
            <a:r>
              <a:rPr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CN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lu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lo, </a:t>
            </a:r>
            <a:r>
              <a:rPr lang="en-US" altLang="zh-CN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lx,lX</a:t>
            </a:r>
            <a:r>
              <a:rPr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格式；</a:t>
            </a:r>
            <a:endParaRPr lang="en-US" altLang="zh-C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00150" lvl="2"/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unsigned long </a:t>
            </a:r>
            <a:r>
              <a:rPr lang="en-US" altLang="zh-CN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long</a:t>
            </a:r>
            <a:r>
              <a:rPr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CN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llu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llo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llx,llX</a:t>
            </a:r>
            <a:r>
              <a:rPr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格式；</a:t>
            </a:r>
            <a:endParaRPr lang="en-US" altLang="zh-C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zh-CN" altLang="en-US" dirty="0">
              <a:latin typeface="Times New Roman" panose="02020603050405020304" pitchFamily="18" charset="0"/>
              <a:ea typeface="楷体_GB2312" pitchFamily="49" charset="-122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7654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00" dirty="0"/>
              <a:t>程序注释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/>
            </a:pPr>
            <a:r>
              <a:rPr lang="en-US" altLang="en-US" sz="2000" dirty="0">
                <a:solidFill>
                  <a:srgbClr val="000000"/>
                </a:solidFill>
                <a:latin typeface="+mn-ea"/>
              </a:rPr>
              <a:t>/</a:t>
            </a:r>
            <a:r>
              <a:rPr lang="en-US" altLang="zh-CN" sz="2000" dirty="0">
                <a:solidFill>
                  <a:srgbClr val="000000"/>
                </a:solidFill>
                <a:latin typeface="+mn-ea"/>
              </a:rPr>
              <a:t>/</a:t>
            </a:r>
            <a:r>
              <a:rPr lang="en-US" altLang="en-US" sz="2000" dirty="0">
                <a:solidFill>
                  <a:srgbClr val="000000"/>
                </a:solidFill>
                <a:latin typeface="+mn-ea"/>
              </a:rPr>
              <a:t>***********************************</a:t>
            </a:r>
          </a:p>
          <a:p>
            <a:pPr eaLnBrk="1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/>
            </a:pPr>
            <a:r>
              <a:rPr lang="en-US" altLang="en-US" sz="2000" dirty="0">
                <a:solidFill>
                  <a:srgbClr val="000000"/>
                </a:solidFill>
                <a:latin typeface="+mn-ea"/>
              </a:rPr>
              <a:t>// *  程 序 </a:t>
            </a:r>
            <a:r>
              <a:rPr lang="en-US" altLang="en-US" sz="2000" dirty="0" err="1">
                <a:solidFill>
                  <a:srgbClr val="000000"/>
                </a:solidFill>
                <a:latin typeface="+mn-ea"/>
              </a:rPr>
              <a:t>名：电子计价器</a:t>
            </a:r>
            <a:r>
              <a:rPr lang="en-US" altLang="zh-CN" sz="2000" dirty="0">
                <a:solidFill>
                  <a:srgbClr val="000000"/>
                </a:solidFill>
                <a:latin typeface="+mn-ea"/>
              </a:rPr>
              <a:t>  </a:t>
            </a:r>
            <a:r>
              <a:rPr lang="en-US" altLang="en-US" sz="2000" dirty="0">
                <a:solidFill>
                  <a:srgbClr val="000000"/>
                </a:solidFill>
                <a:latin typeface="+mn-ea"/>
              </a:rPr>
              <a:t>        *</a:t>
            </a:r>
          </a:p>
          <a:p>
            <a:pPr eaLnBrk="1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/>
            </a:pPr>
            <a:r>
              <a:rPr lang="en-US" altLang="en-US" sz="2000" dirty="0">
                <a:solidFill>
                  <a:srgbClr val="000000"/>
                </a:solidFill>
                <a:latin typeface="+mn-ea"/>
              </a:rPr>
              <a:t>// *  作    </a:t>
            </a:r>
            <a:r>
              <a:rPr lang="en-US" altLang="en-US" sz="2000" dirty="0" err="1">
                <a:solidFill>
                  <a:srgbClr val="000000"/>
                </a:solidFill>
                <a:latin typeface="+mn-ea"/>
              </a:rPr>
              <a:t>者：王小二</a:t>
            </a:r>
            <a:r>
              <a:rPr lang="en-US" altLang="zh-CN" sz="2000" dirty="0">
                <a:solidFill>
                  <a:srgbClr val="000000"/>
                </a:solidFill>
                <a:latin typeface="+mn-ea"/>
              </a:rPr>
              <a:t>              *</a:t>
            </a:r>
          </a:p>
          <a:p>
            <a:pPr eaLnBrk="1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/>
            </a:pPr>
            <a:r>
              <a:rPr lang="en-US" altLang="en-US" sz="2000" dirty="0">
                <a:solidFill>
                  <a:srgbClr val="000000"/>
                </a:solidFill>
                <a:latin typeface="+mn-ea"/>
              </a:rPr>
              <a:t>// *  编制时间：2018年10月9日        </a:t>
            </a:r>
            <a:r>
              <a:rPr lang="en-US" altLang="zh-CN" sz="2000" dirty="0">
                <a:solidFill>
                  <a:srgbClr val="000000"/>
                </a:solidFill>
                <a:latin typeface="+mn-ea"/>
              </a:rPr>
              <a:t>*</a:t>
            </a:r>
            <a:endParaRPr lang="en-US" altLang="en-US" sz="2000" dirty="0">
              <a:solidFill>
                <a:srgbClr val="000000"/>
              </a:solidFill>
              <a:latin typeface="+mn-ea"/>
            </a:endParaRPr>
          </a:p>
          <a:p>
            <a:pPr eaLnBrk="1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/>
            </a:pPr>
            <a:r>
              <a:rPr lang="en-US" altLang="en-US" sz="2000" dirty="0">
                <a:solidFill>
                  <a:srgbClr val="000000"/>
                </a:solidFill>
                <a:latin typeface="+mn-ea"/>
              </a:rPr>
              <a:t>// *  </a:t>
            </a:r>
            <a:r>
              <a:rPr lang="en-US" altLang="en-US" sz="2000" dirty="0" err="1">
                <a:solidFill>
                  <a:srgbClr val="000000"/>
                </a:solidFill>
                <a:latin typeface="+mn-ea"/>
              </a:rPr>
              <a:t>主要功能：计算应付款</a:t>
            </a:r>
            <a:r>
              <a:rPr lang="en-US" altLang="en-US" sz="2000" dirty="0">
                <a:solidFill>
                  <a:srgbClr val="000000"/>
                </a:solidFill>
                <a:latin typeface="+mn-ea"/>
              </a:rPr>
              <a:t>          *</a:t>
            </a:r>
          </a:p>
          <a:p>
            <a:pPr eaLnBrk="1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/>
            </a:pPr>
            <a:r>
              <a:rPr lang="en-US" altLang="en-US" sz="2000" dirty="0">
                <a:solidFill>
                  <a:srgbClr val="000000"/>
                </a:solidFill>
                <a:latin typeface="+mn-ea"/>
              </a:rPr>
              <a:t>//</a:t>
            </a:r>
            <a:r>
              <a:rPr lang="en-US" altLang="zh-CN" sz="2000" dirty="0">
                <a:solidFill>
                  <a:srgbClr val="000000"/>
                </a:solidFill>
                <a:latin typeface="+mn-ea"/>
              </a:rPr>
              <a:t> ***********************************</a:t>
            </a:r>
            <a:br>
              <a:rPr lang="en-US" altLang="zh-CN" sz="2000" dirty="0">
                <a:solidFill>
                  <a:srgbClr val="000000"/>
                </a:solidFill>
                <a:latin typeface="+mn-ea"/>
              </a:rPr>
            </a:br>
            <a:endParaRPr lang="en-US" altLang="zh-CN" sz="2000" dirty="0">
              <a:solidFill>
                <a:srgbClr val="000000"/>
              </a:solidFill>
              <a:latin typeface="+mn-ea"/>
            </a:endParaRPr>
          </a:p>
          <a:p>
            <a:pPr eaLnBrk="1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2000" dirty="0">
                <a:solidFill>
                  <a:srgbClr val="000000"/>
                </a:solidFill>
                <a:latin typeface="+mn-ea"/>
              </a:rPr>
              <a:t>//</a:t>
            </a:r>
            <a:r>
              <a:rPr lang="zh-CN" altLang="en-US" sz="2000" dirty="0">
                <a:solidFill>
                  <a:srgbClr val="000000"/>
                </a:solidFill>
                <a:latin typeface="+mn-ea"/>
              </a:rPr>
              <a:t>下面是代码</a:t>
            </a:r>
            <a:r>
              <a:rPr lang="en-US" altLang="zh-CN" sz="2000" dirty="0">
                <a:solidFill>
                  <a:srgbClr val="000000"/>
                </a:solidFill>
                <a:latin typeface="+mn-ea"/>
              </a:rPr>
              <a:t>,</a:t>
            </a:r>
            <a:r>
              <a:rPr lang="zh-CN" altLang="en-US" sz="2000" dirty="0">
                <a:solidFill>
                  <a:srgbClr val="000000"/>
                </a:solidFill>
                <a:latin typeface="+mn-ea"/>
              </a:rPr>
              <a:t>本页显示不开，另起一页</a:t>
            </a:r>
            <a:endParaRPr lang="en-US" altLang="zh-CN" sz="2000" dirty="0">
              <a:solidFill>
                <a:srgbClr val="000000"/>
              </a:solidFill>
              <a:latin typeface="+mn-ea"/>
            </a:endParaRPr>
          </a:p>
          <a:p>
            <a:pPr eaLnBrk="1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2000" dirty="0">
                <a:solidFill>
                  <a:srgbClr val="000000"/>
                </a:solidFill>
                <a:latin typeface="+mn-ea"/>
              </a:rPr>
              <a:t>//……</a:t>
            </a:r>
            <a:endParaRPr lang="zh-CN" altLang="en-US" sz="2000" dirty="0">
              <a:solidFill>
                <a:srgbClr val="000000"/>
              </a:solidFill>
              <a:latin typeface="+mn-ea"/>
            </a:endParaRPr>
          </a:p>
          <a:p>
            <a:endParaRPr lang="zh-CN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82665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整形数据</a:t>
            </a:r>
            <a:r>
              <a:rPr lang="zh-CN" altLang="en-US" dirty="0" smtClean="0"/>
              <a:t>的</a:t>
            </a:r>
            <a:r>
              <a:rPr lang="zh-CN" altLang="en-US" dirty="0" smtClean="0">
                <a:solidFill>
                  <a:srgbClr val="7030A0"/>
                </a:solidFill>
              </a:rPr>
              <a:t>输入</a:t>
            </a:r>
            <a:r>
              <a:rPr lang="en-US" altLang="zh-CN" dirty="0" smtClean="0"/>
              <a:t>--</a:t>
            </a:r>
            <a:r>
              <a:rPr lang="zh-CN" altLang="en-US" dirty="0" smtClean="0"/>
              <a:t>后面</a:t>
            </a:r>
            <a:r>
              <a:rPr lang="zh-CN" altLang="en-US" dirty="0"/>
              <a:t>还要介绍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一般情况下，</a:t>
            </a:r>
            <a:r>
              <a:rPr lang="en-US" altLang="zh-CN" sz="2000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scanf</a:t>
            </a:r>
            <a:r>
              <a:rPr lang="en-US" altLang="zh-CN" sz="2000" dirty="0">
                <a:solidFill>
                  <a:srgbClr val="7030A0"/>
                </a:solidFill>
              </a:rPr>
              <a:t>()</a:t>
            </a:r>
            <a:r>
              <a:rPr lang="zh-CN" altLang="en-US" sz="2000" dirty="0"/>
              <a:t>利用下述格式入整形数据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71550" lvl="1"/>
            <a:r>
              <a:rPr lang="zh-CN" altLang="en-US" sz="1800" b="1" dirty="0">
                <a:solidFill>
                  <a:srgbClr val="00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对于有符号整数</a:t>
            </a:r>
            <a:r>
              <a:rPr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1800" dirty="0" err="1">
                <a:solidFill>
                  <a:srgbClr val="0303D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zh-CN" altLang="en-US" sz="1800" dirty="0">
                <a:solidFill>
                  <a:srgbClr val="0303D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型作为基本类型</a:t>
            </a:r>
            <a:r>
              <a:rPr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，标准输入、输出采用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 (</a:t>
            </a:r>
            <a:r>
              <a:rPr lang="en-US" altLang="zh-CN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o, </a:t>
            </a:r>
            <a:r>
              <a:rPr lang="en-US" altLang="zh-CN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x,X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格式；</a:t>
            </a:r>
            <a:endParaRPr lang="en-US" altLang="zh-C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00150" lvl="2"/>
            <a:r>
              <a:rPr lang="en-US" altLang="zh-CN" sz="1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zh-CN" altLang="en-US" sz="1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CN" sz="1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d, </a:t>
            </a:r>
            <a:r>
              <a:rPr lang="en-US" altLang="zh-CN" sz="18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1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o, </a:t>
            </a:r>
            <a:r>
              <a:rPr lang="en-US" altLang="zh-CN" sz="18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x,X</a:t>
            </a:r>
            <a:r>
              <a:rPr lang="en-US" altLang="zh-CN" sz="1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// </a:t>
            </a:r>
            <a:r>
              <a:rPr lang="en-US" altLang="zh-CN" sz="18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zh-CN" altLang="en-US" sz="1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同</a:t>
            </a:r>
            <a:r>
              <a:rPr lang="en-US" altLang="zh-CN" sz="1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</a:p>
          <a:p>
            <a:pPr marL="1200150" lvl="2"/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short</a:t>
            </a:r>
            <a:r>
              <a:rPr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CN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hd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hi, ho, </a:t>
            </a:r>
            <a:r>
              <a:rPr lang="en-US" altLang="zh-CN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hx,hX</a:t>
            </a:r>
            <a:r>
              <a:rPr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格式；</a:t>
            </a:r>
            <a:endParaRPr lang="en-US" altLang="zh-C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00150" lvl="2"/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long</a:t>
            </a:r>
            <a:r>
              <a:rPr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CN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ld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li, lo, </a:t>
            </a:r>
            <a:r>
              <a:rPr lang="en-US" altLang="zh-CN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lx,lX</a:t>
            </a:r>
            <a:r>
              <a:rPr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格式；</a:t>
            </a:r>
            <a:endParaRPr lang="en-US" altLang="zh-C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00150" lvl="2"/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long </a:t>
            </a:r>
            <a:r>
              <a:rPr lang="en-US" altLang="zh-CN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long</a:t>
            </a:r>
            <a:r>
              <a:rPr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CN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lld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lli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llo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llx,llX</a:t>
            </a:r>
            <a:r>
              <a:rPr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格式；</a:t>
            </a:r>
            <a:endParaRPr lang="en-US" altLang="zh-C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71550" lvl="1"/>
            <a:r>
              <a:rPr lang="zh-CN" altLang="en-US" b="1" dirty="0">
                <a:solidFill>
                  <a:srgbClr val="00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对于无符号整数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dirty="0">
                <a:solidFill>
                  <a:srgbClr val="0303D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unsigned </a:t>
            </a:r>
            <a:r>
              <a:rPr lang="en-US" altLang="zh-CN" dirty="0" err="1">
                <a:solidFill>
                  <a:srgbClr val="0303D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zh-CN" altLang="en-US" dirty="0">
                <a:solidFill>
                  <a:srgbClr val="0303D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型作为基本类型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，标准输入、输出采用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u (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o,x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格式；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00150" lvl="2"/>
            <a:r>
              <a:rPr lang="en-US" altLang="zh-CN" sz="1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unsigned</a:t>
            </a:r>
            <a:r>
              <a:rPr lang="zh-CN" altLang="en-US" sz="1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CN" sz="1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u, o, x, X</a:t>
            </a:r>
            <a:r>
              <a:rPr lang="en-US" altLang="zh-CN" sz="1800" b="1" dirty="0">
                <a:solidFill>
                  <a:srgbClr val="00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1200150" lvl="2"/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unsigned short</a:t>
            </a:r>
            <a:r>
              <a:rPr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hu, ho, </a:t>
            </a:r>
            <a:r>
              <a:rPr lang="en-US" altLang="zh-CN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hx,hX</a:t>
            </a:r>
            <a:r>
              <a:rPr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格式； </a:t>
            </a:r>
            <a:endParaRPr lang="en-US" altLang="zh-C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00150" lvl="2"/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unsigned long</a:t>
            </a:r>
            <a:r>
              <a:rPr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CN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lu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lo, </a:t>
            </a:r>
            <a:r>
              <a:rPr lang="en-US" altLang="zh-CN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lx,lX</a:t>
            </a:r>
            <a:r>
              <a:rPr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格式；</a:t>
            </a:r>
            <a:endParaRPr lang="en-US" altLang="zh-C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00150" lvl="2"/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unsigned long </a:t>
            </a:r>
            <a:r>
              <a:rPr lang="en-US" altLang="zh-CN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long</a:t>
            </a:r>
            <a:r>
              <a:rPr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CN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llu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llo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llx,llX</a:t>
            </a:r>
            <a:r>
              <a:rPr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格式；</a:t>
            </a:r>
            <a:endParaRPr lang="en-US" altLang="zh-C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b="1" dirty="0"/>
              <a:t>需要注意的是：</a:t>
            </a:r>
            <a:r>
              <a:rPr lang="en-US" altLang="zh-CN" sz="2000" b="1" dirty="0">
                <a:solidFill>
                  <a:srgbClr val="FF0000"/>
                </a:solidFill>
              </a:rPr>
              <a:t>o</a:t>
            </a:r>
            <a:r>
              <a:rPr lang="zh-CN" altLang="en-US" sz="2000" b="1" dirty="0">
                <a:solidFill>
                  <a:srgbClr val="FF0000"/>
                </a:solidFill>
              </a:rPr>
              <a:t>、</a:t>
            </a:r>
            <a:r>
              <a:rPr lang="en-US" altLang="zh-CN" sz="2000" b="1" dirty="0">
                <a:solidFill>
                  <a:srgbClr val="FF0000"/>
                </a:solidFill>
              </a:rPr>
              <a:t>x</a:t>
            </a:r>
            <a:r>
              <a:rPr lang="zh-CN" altLang="en-US" sz="2000" b="1" dirty="0">
                <a:solidFill>
                  <a:srgbClr val="FF0000"/>
                </a:solidFill>
              </a:rPr>
              <a:t>格式输入的是变量的机器数</a:t>
            </a:r>
            <a:r>
              <a:rPr lang="zh-CN" altLang="en-US" sz="2000" b="1" dirty="0"/>
              <a:t>，</a:t>
            </a:r>
            <a:r>
              <a:rPr lang="zh-CN" altLang="en-US" sz="2000" b="1" u="sng" dirty="0">
                <a:solidFill>
                  <a:srgbClr val="7030A0"/>
                </a:solidFill>
              </a:rPr>
              <a:t>键盘输入的值直接作为机器</a:t>
            </a:r>
            <a:r>
              <a:rPr lang="zh-CN" altLang="en-US" sz="2000" b="1" u="sng" dirty="0" smtClean="0">
                <a:solidFill>
                  <a:srgbClr val="7030A0"/>
                </a:solidFill>
              </a:rPr>
              <a:t>数存储。</a:t>
            </a:r>
            <a:endParaRPr lang="en-US" altLang="zh-CN" sz="2000" b="1" u="sng" dirty="0">
              <a:solidFill>
                <a:srgbClr val="7030A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zh-CN" altLang="en-US" dirty="0">
              <a:latin typeface="Times New Roman" panose="02020603050405020304" pitchFamily="18" charset="0"/>
              <a:ea typeface="楷体_GB2312" pitchFamily="49" charset="-122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25845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基本数据类型</a:t>
            </a:r>
            <a:r>
              <a:rPr lang="en-US" altLang="zh-CN" dirty="0"/>
              <a:t>--</a:t>
            </a:r>
            <a:r>
              <a:rPr lang="zh-CN" altLang="en-US" dirty="0">
                <a:solidFill>
                  <a:srgbClr val="7030A0"/>
                </a:solidFill>
              </a:rPr>
              <a:t>浮点型（实型）数据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dirty="0"/>
              <a:t>前面介绍的整型数据属于定点数；</a:t>
            </a:r>
            <a:endParaRPr lang="en-US" altLang="zh-CN" sz="2000" dirty="0"/>
          </a:p>
          <a:p>
            <a:pPr marL="971550" lvl="1">
              <a:buFont typeface="Wingdings" panose="05000000000000000000" pitchFamily="2" charset="2"/>
              <a:buChar char="n"/>
            </a:pPr>
            <a:r>
              <a:rPr lang="zh-CN" altLang="en-US" sz="1800" dirty="0"/>
              <a:t>小数点约定在数据的最低位的后面</a:t>
            </a:r>
            <a:endParaRPr lang="en-US" altLang="zh-CN" sz="1800" dirty="0"/>
          </a:p>
          <a:p>
            <a:pPr marL="971550" lvl="1">
              <a:buFont typeface="Wingdings" panose="05000000000000000000" pitchFamily="2" charset="2"/>
              <a:buChar char="n"/>
            </a:pPr>
            <a:r>
              <a:rPr lang="zh-CN" altLang="en-US" sz="1800" dirty="0"/>
              <a:t>如 </a:t>
            </a:r>
            <a:r>
              <a:rPr lang="en-US" altLang="zh-CN" sz="1800" dirty="0" err="1"/>
              <a:t>int</a:t>
            </a:r>
            <a:r>
              <a:rPr lang="en-US" altLang="zh-CN" sz="1800" dirty="0"/>
              <a:t>  </a:t>
            </a:r>
            <a:r>
              <a:rPr lang="en-US" altLang="zh-CN" sz="1800" dirty="0" err="1"/>
              <a:t>i</a:t>
            </a:r>
            <a:r>
              <a:rPr lang="en-US" altLang="zh-CN" sz="1800" dirty="0"/>
              <a:t> = 123;</a:t>
            </a:r>
            <a:r>
              <a:rPr lang="zh-CN" altLang="en-US" sz="1800" dirty="0"/>
              <a:t>，约定小数点在最低位</a:t>
            </a:r>
            <a:r>
              <a:rPr lang="en-US" altLang="zh-CN" sz="1800" dirty="0"/>
              <a:t>3</a:t>
            </a:r>
            <a:r>
              <a:rPr lang="zh-CN" altLang="en-US" sz="1800" dirty="0"/>
              <a:t>的后面，即为一个整数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zh-CN" sz="2000" dirty="0"/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zh-CN" sz="2000" dirty="0"/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zh-CN" sz="2000" dirty="0"/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dirty="0"/>
              <a:t>计算机中为了表示含有小数的数据，引入浮点数的概念</a:t>
            </a:r>
            <a:endParaRPr lang="en-US" altLang="zh-CN" sz="2000" dirty="0"/>
          </a:p>
          <a:p>
            <a:pPr marL="971550" lvl="1">
              <a:buFont typeface="Wingdings" panose="05000000000000000000" pitchFamily="2" charset="2"/>
              <a:buChar char="n"/>
            </a:pPr>
            <a:r>
              <a:rPr lang="zh-CN" altLang="en-US" sz="1800" dirty="0"/>
              <a:t>如  十进制数  </a:t>
            </a:r>
            <a:r>
              <a:rPr lang="en-US" altLang="zh-CN" sz="1800" dirty="0"/>
              <a:t>2.45*10</a:t>
            </a:r>
            <a:r>
              <a:rPr lang="en-US" altLang="zh-CN" sz="1800" baseline="30000" dirty="0"/>
              <a:t>4</a:t>
            </a:r>
            <a:r>
              <a:rPr lang="zh-CN" altLang="en-US" sz="1800" dirty="0"/>
              <a:t>就是一个浮点数，有多种表示方法，如</a:t>
            </a:r>
            <a:endParaRPr lang="en-US" altLang="zh-CN" sz="1800" dirty="0"/>
          </a:p>
          <a:p>
            <a:pPr marL="1371600" lvl="2" indent="-342900">
              <a:buFont typeface="Wingdings" panose="05000000000000000000" pitchFamily="2" charset="2"/>
              <a:buChar char="ü"/>
            </a:pPr>
            <a:r>
              <a:rPr lang="en-US" altLang="zh-CN" sz="1600" dirty="0"/>
              <a:t>2.45*10</a:t>
            </a:r>
            <a:r>
              <a:rPr lang="en-US" altLang="zh-CN" sz="1600" baseline="30000" dirty="0"/>
              <a:t>4</a:t>
            </a:r>
            <a:r>
              <a:rPr lang="zh-CN" altLang="en-US" sz="1600" dirty="0"/>
              <a:t>，</a:t>
            </a:r>
            <a:r>
              <a:rPr lang="en-US" altLang="zh-CN" sz="1600" dirty="0"/>
              <a:t>0.245*10</a:t>
            </a:r>
            <a:r>
              <a:rPr lang="en-US" altLang="zh-CN" sz="1600" baseline="30000" dirty="0"/>
              <a:t>5</a:t>
            </a:r>
            <a:r>
              <a:rPr lang="zh-CN" altLang="en-US" sz="1600" dirty="0"/>
              <a:t>，</a:t>
            </a:r>
            <a:r>
              <a:rPr lang="en-US" altLang="zh-CN" sz="1600" dirty="0"/>
              <a:t>24.5*10</a:t>
            </a:r>
            <a:r>
              <a:rPr lang="en-US" altLang="zh-CN" sz="1600" baseline="30000" dirty="0"/>
              <a:t>3</a:t>
            </a:r>
            <a:r>
              <a:rPr lang="zh-CN" altLang="en-US" sz="1600" dirty="0"/>
              <a:t>，即小数点是可以浮动的</a:t>
            </a:r>
            <a:endParaRPr lang="en-US" altLang="zh-CN" sz="1600" dirty="0"/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dirty="0">
                <a:solidFill>
                  <a:srgbClr val="030DCD"/>
                </a:solidFill>
              </a:rPr>
              <a:t>浮点数利用指数达到了浮动小数点的效果，从而可以灵活地表达更大范围的实数；</a:t>
            </a:r>
            <a:endParaRPr lang="en-US" altLang="zh-CN" sz="2000" dirty="0">
              <a:solidFill>
                <a:srgbClr val="030DCD"/>
              </a:solidFill>
            </a:endParaRPr>
          </a:p>
          <a:p>
            <a:pPr marL="971550" lvl="1">
              <a:buFont typeface="Wingdings" panose="05000000000000000000" pitchFamily="2" charset="2"/>
              <a:buChar char="n"/>
            </a:pPr>
            <a:endParaRPr lang="en-US" altLang="zh-CN" sz="1800" dirty="0">
              <a:latin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zh-CN" sz="20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1552" y="2257980"/>
            <a:ext cx="4800600" cy="122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190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基本数据类型</a:t>
            </a:r>
            <a:r>
              <a:rPr lang="en-US" altLang="zh-CN" dirty="0"/>
              <a:t>--</a:t>
            </a:r>
            <a:r>
              <a:rPr lang="zh-CN" altLang="en-US" dirty="0">
                <a:solidFill>
                  <a:srgbClr val="7030A0"/>
                </a:solidFill>
              </a:rPr>
              <a:t>浮点型（实型）数据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5775" y="1135063"/>
            <a:ext cx="8325716" cy="5345112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dirty="0"/>
              <a:t>实型（浮点型）</a:t>
            </a:r>
            <a:r>
              <a:rPr lang="zh-CN" altLang="en-US" sz="2000" dirty="0">
                <a:solidFill>
                  <a:srgbClr val="080808"/>
                </a:solidFill>
                <a:latin typeface="+mn-ea"/>
              </a:rPr>
              <a:t>，即实数类型，它又可分为</a:t>
            </a:r>
            <a:r>
              <a:rPr lang="en-US" altLang="zh-CN" sz="2000" dirty="0">
                <a:solidFill>
                  <a:srgbClr val="080808"/>
                </a:solidFill>
                <a:latin typeface="+mn-ea"/>
              </a:rPr>
              <a:t>3</a:t>
            </a:r>
            <a:r>
              <a:rPr lang="zh-CN" altLang="en-US" sz="2000" dirty="0">
                <a:solidFill>
                  <a:srgbClr val="080808"/>
                </a:solidFill>
                <a:latin typeface="+mn-ea"/>
              </a:rPr>
              <a:t>种：</a:t>
            </a:r>
            <a:endParaRPr lang="en-US" altLang="zh-CN" sz="2000" dirty="0">
              <a:solidFill>
                <a:srgbClr val="080808"/>
              </a:solidFill>
              <a:latin typeface="+mn-ea"/>
            </a:endParaRPr>
          </a:p>
          <a:p>
            <a:pPr marL="971550" lvl="1"/>
            <a:r>
              <a:rPr lang="en-US" altLang="zh-CN" dirty="0">
                <a:solidFill>
                  <a:srgbClr val="C00000"/>
                </a:solidFill>
                <a:latin typeface="+mn-ea"/>
              </a:rPr>
              <a:t>float</a:t>
            </a:r>
            <a:r>
              <a:rPr lang="en-US" altLang="zh-CN" dirty="0">
                <a:solidFill>
                  <a:srgbClr val="0303DF"/>
                </a:solidFill>
                <a:latin typeface="+mn-ea"/>
              </a:rPr>
              <a:t> </a:t>
            </a:r>
            <a:r>
              <a:rPr lang="zh-CN" altLang="en-US" dirty="0">
                <a:solidFill>
                  <a:srgbClr val="080808"/>
                </a:solidFill>
                <a:latin typeface="+mn-ea"/>
              </a:rPr>
              <a:t>单精度浮点型，</a:t>
            </a:r>
            <a:r>
              <a:rPr lang="zh-CN" altLang="en-US" dirty="0">
                <a:solidFill>
                  <a:srgbClr val="0303DF"/>
                </a:solidFill>
                <a:latin typeface="+mn-ea"/>
              </a:rPr>
              <a:t>占用</a:t>
            </a:r>
            <a:r>
              <a:rPr lang="en-US" altLang="zh-CN" dirty="0">
                <a:solidFill>
                  <a:srgbClr val="0303DF"/>
                </a:solidFill>
                <a:latin typeface="+mn-ea"/>
              </a:rPr>
              <a:t>4</a:t>
            </a:r>
            <a:r>
              <a:rPr lang="zh-CN" altLang="en-US" dirty="0">
                <a:solidFill>
                  <a:srgbClr val="0303DF"/>
                </a:solidFill>
                <a:latin typeface="+mn-ea"/>
              </a:rPr>
              <a:t>字节；</a:t>
            </a:r>
            <a:endParaRPr lang="en-US" altLang="zh-CN" dirty="0">
              <a:solidFill>
                <a:srgbClr val="0303DF"/>
              </a:solidFill>
              <a:latin typeface="+mn-ea"/>
            </a:endParaRPr>
          </a:p>
          <a:p>
            <a:pPr marL="971550" lvl="1"/>
            <a:r>
              <a:rPr lang="en-US" altLang="zh-CN" dirty="0">
                <a:solidFill>
                  <a:srgbClr val="C00000"/>
                </a:solidFill>
                <a:latin typeface="+mn-ea"/>
              </a:rPr>
              <a:t>double</a:t>
            </a:r>
            <a:r>
              <a:rPr lang="en-US" altLang="zh-CN" dirty="0">
                <a:solidFill>
                  <a:srgbClr val="0303DF"/>
                </a:solidFill>
                <a:latin typeface="+mn-ea"/>
              </a:rPr>
              <a:t> </a:t>
            </a:r>
            <a:r>
              <a:rPr lang="zh-CN" altLang="en-US" dirty="0">
                <a:solidFill>
                  <a:srgbClr val="080808"/>
                </a:solidFill>
                <a:latin typeface="+mn-ea"/>
              </a:rPr>
              <a:t>双精度，</a:t>
            </a:r>
            <a:r>
              <a:rPr lang="zh-CN" altLang="en-US" dirty="0">
                <a:solidFill>
                  <a:srgbClr val="0303DF"/>
                </a:solidFill>
                <a:latin typeface="+mn-ea"/>
              </a:rPr>
              <a:t>占用</a:t>
            </a:r>
            <a:r>
              <a:rPr lang="en-US" altLang="zh-CN" dirty="0">
                <a:solidFill>
                  <a:srgbClr val="0303DF"/>
                </a:solidFill>
                <a:latin typeface="+mn-ea"/>
              </a:rPr>
              <a:t>8</a:t>
            </a:r>
            <a:r>
              <a:rPr lang="zh-CN" altLang="en-US" dirty="0">
                <a:solidFill>
                  <a:srgbClr val="0303DF"/>
                </a:solidFill>
                <a:latin typeface="+mn-ea"/>
              </a:rPr>
              <a:t>字节；</a:t>
            </a:r>
            <a:endParaRPr lang="en-US" altLang="zh-CN" dirty="0">
              <a:solidFill>
                <a:srgbClr val="080808"/>
              </a:solidFill>
              <a:latin typeface="+mn-ea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dirty="0" smtClean="0"/>
              <a:t>注</a:t>
            </a:r>
            <a:r>
              <a:rPr lang="zh-CN" altLang="en-US" sz="2000" dirty="0"/>
              <a:t>：一种数据类型占用的字节数与所使用的平台（</a:t>
            </a:r>
            <a:r>
              <a:rPr lang="en-US" altLang="zh-CN" sz="2000" dirty="0"/>
              <a:t>CPU</a:t>
            </a:r>
            <a:r>
              <a:rPr lang="zh-CN" altLang="en-US" sz="2000" dirty="0"/>
              <a:t>、操作系统、编译器）有关，不能一概论之；</a:t>
            </a:r>
            <a:br>
              <a:rPr lang="zh-CN" altLang="en-US" sz="2000" dirty="0"/>
            </a:br>
            <a:endParaRPr lang="zh-CN" altLang="en-US" sz="2000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52616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基本数据类型</a:t>
            </a:r>
            <a:r>
              <a:rPr lang="en-US" altLang="zh-CN" dirty="0"/>
              <a:t>--</a:t>
            </a:r>
            <a:r>
              <a:rPr lang="zh-CN" altLang="en-US" dirty="0"/>
              <a:t>浮点数常量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dirty="0"/>
              <a:t>计算机中一个</a:t>
            </a:r>
            <a:r>
              <a:rPr lang="zh-CN" altLang="en-US" sz="2000" b="1" dirty="0">
                <a:solidFill>
                  <a:srgbClr val="000000"/>
                </a:solidFill>
              </a:rPr>
              <a:t>浮点数</a:t>
            </a:r>
            <a:r>
              <a:rPr lang="zh-CN" altLang="en-US" sz="2000" b="1" dirty="0">
                <a:solidFill>
                  <a:srgbClr val="0000CC"/>
                </a:solidFill>
              </a:rPr>
              <a:t>字面常量</a:t>
            </a:r>
            <a:r>
              <a:rPr lang="zh-CN" altLang="en-US" sz="2000" dirty="0"/>
              <a:t>有两种表示方法</a:t>
            </a:r>
            <a:endParaRPr lang="en-US" altLang="zh-CN" sz="2000" dirty="0"/>
          </a:p>
          <a:p>
            <a:pPr marL="971550" lvl="1"/>
            <a:r>
              <a:rPr lang="zh-CN" altLang="en-US" sz="1800" dirty="0">
                <a:sym typeface="Arial" panose="020B0604020202020204" pitchFamily="34" charset="0"/>
              </a:rPr>
              <a:t>小数形式，如 </a:t>
            </a:r>
            <a:r>
              <a:rPr lang="en-US" altLang="zh-CN" sz="1800" dirty="0">
                <a:sym typeface="Arial" panose="020B0604020202020204" pitchFamily="34" charset="0"/>
              </a:rPr>
              <a:t>0.123</a:t>
            </a:r>
            <a:r>
              <a:rPr lang="zh-CN" altLang="en-US" sz="1800" dirty="0">
                <a:sym typeface="Arial" panose="020B0604020202020204" pitchFamily="34" charset="0"/>
              </a:rPr>
              <a:t>；</a:t>
            </a:r>
            <a:endParaRPr lang="en-US" altLang="zh-CN" sz="1800" dirty="0">
              <a:sym typeface="Arial" panose="020B0604020202020204" pitchFamily="34" charset="0"/>
            </a:endParaRPr>
          </a:p>
          <a:p>
            <a:pPr marL="971550" lvl="1"/>
            <a:r>
              <a:rPr lang="zh-CN" altLang="en-US" sz="1800" dirty="0">
                <a:sym typeface="Arial" panose="020B0604020202020204" pitchFamily="34" charset="0"/>
              </a:rPr>
              <a:t>指数形式，如 </a:t>
            </a:r>
            <a:r>
              <a:rPr lang="en-US" altLang="zh-CN" sz="1800" dirty="0">
                <a:sym typeface="Arial" panose="020B0604020202020204" pitchFamily="34" charset="0"/>
              </a:rPr>
              <a:t>3e-4</a:t>
            </a:r>
            <a:r>
              <a:rPr lang="zh-CN" altLang="en-US" sz="1800" dirty="0">
                <a:sym typeface="Arial" panose="020B0604020202020204" pitchFamily="34" charset="0"/>
              </a:rPr>
              <a:t>或</a:t>
            </a:r>
            <a:r>
              <a:rPr lang="en-US" altLang="zh-CN" sz="1800" dirty="0">
                <a:sym typeface="Arial" panose="020B0604020202020204" pitchFamily="34" charset="0"/>
              </a:rPr>
              <a:t>3E-4</a:t>
            </a:r>
            <a:r>
              <a:rPr lang="zh-CN" altLang="en-US" sz="1800" dirty="0">
                <a:sym typeface="Arial" panose="020B0604020202020204" pitchFamily="34" charset="0"/>
              </a:rPr>
              <a:t>，表示</a:t>
            </a:r>
            <a:r>
              <a:rPr lang="en-US" altLang="zh-CN" sz="1800" dirty="0">
                <a:sym typeface="Arial" panose="020B0604020202020204" pitchFamily="34" charset="0"/>
              </a:rPr>
              <a:t>3*10</a:t>
            </a:r>
            <a:r>
              <a:rPr lang="en-US" altLang="zh-CN" sz="1800" baseline="30000" dirty="0">
                <a:sym typeface="Arial" panose="020B0604020202020204" pitchFamily="34" charset="0"/>
              </a:rPr>
              <a:t>-4</a:t>
            </a:r>
            <a:r>
              <a:rPr lang="zh-CN" altLang="en-US" sz="1800" dirty="0">
                <a:sym typeface="Arial" panose="020B0604020202020204" pitchFamily="34" charset="0"/>
              </a:rPr>
              <a:t>；</a:t>
            </a:r>
            <a:endParaRPr lang="en-US" altLang="zh-CN" sz="1800" dirty="0">
              <a:sym typeface="Arial" panose="020B0604020202020204" pitchFamily="34" charset="0"/>
            </a:endParaRPr>
          </a:p>
          <a:p>
            <a:pPr marL="971550" lvl="1"/>
            <a:r>
              <a:rPr lang="zh-CN" altLang="en-US" sz="1800" dirty="0">
                <a:solidFill>
                  <a:srgbClr val="7030A0"/>
                </a:solidFill>
                <a:sym typeface="Arial" panose="020B0604020202020204" pitchFamily="34" charset="0"/>
              </a:rPr>
              <a:t>注</a:t>
            </a:r>
            <a:r>
              <a:rPr lang="en-US" altLang="zh-CN" sz="1800" dirty="0">
                <a:solidFill>
                  <a:srgbClr val="7030A0"/>
                </a:solidFill>
                <a:sym typeface="Arial" panose="020B0604020202020204" pitchFamily="34" charset="0"/>
              </a:rPr>
              <a:t>1</a:t>
            </a:r>
            <a:r>
              <a:rPr lang="zh-CN" altLang="en-US" sz="1800" dirty="0">
                <a:sym typeface="Arial" panose="020B0604020202020204" pitchFamily="34" charset="0"/>
              </a:rPr>
              <a:t>：这是对用户的展现形式，是</a:t>
            </a:r>
            <a:r>
              <a:rPr lang="zh-CN" altLang="en-US" sz="1800" dirty="0">
                <a:solidFill>
                  <a:srgbClr val="7030A0"/>
                </a:solidFill>
                <a:sym typeface="Arial" panose="020B0604020202020204" pitchFamily="34" charset="0"/>
              </a:rPr>
              <a:t>浮点数的输入、输出形式</a:t>
            </a:r>
            <a:r>
              <a:rPr lang="zh-CN" altLang="en-US" sz="1800" dirty="0">
                <a:sym typeface="Arial" panose="020B0604020202020204" pitchFamily="34" charset="0"/>
              </a:rPr>
              <a:t>，不是机器数；</a:t>
            </a:r>
            <a:endParaRPr lang="en-US" altLang="zh-CN" sz="1800" dirty="0">
              <a:sym typeface="Arial" panose="020B0604020202020204" pitchFamily="34" charset="0"/>
            </a:endParaRPr>
          </a:p>
          <a:p>
            <a:pPr marL="971550" lvl="1"/>
            <a:r>
              <a:rPr lang="zh-CN" altLang="en-US" sz="1800" dirty="0">
                <a:solidFill>
                  <a:srgbClr val="7030A0"/>
                </a:solidFill>
                <a:sym typeface="Arial" panose="020B0604020202020204" pitchFamily="34" charset="0"/>
              </a:rPr>
              <a:t>注</a:t>
            </a:r>
            <a:r>
              <a:rPr lang="en-US" altLang="zh-CN" sz="1800" dirty="0">
                <a:solidFill>
                  <a:srgbClr val="7030A0"/>
                </a:solidFill>
                <a:sym typeface="Arial" panose="020B0604020202020204" pitchFamily="34" charset="0"/>
              </a:rPr>
              <a:t>2</a:t>
            </a:r>
            <a:r>
              <a:rPr lang="zh-CN" altLang="en-US" sz="1800" dirty="0">
                <a:sym typeface="Arial" panose="020B0604020202020204" pitchFamily="34" charset="0"/>
              </a:rPr>
              <a:t>：</a:t>
            </a:r>
            <a:r>
              <a:rPr lang="zh-CN" altLang="en-US" sz="1800" dirty="0"/>
              <a:t>字母</a:t>
            </a:r>
            <a:r>
              <a:rPr lang="en-US" altLang="zh-CN" sz="1800" dirty="0">
                <a:solidFill>
                  <a:srgbClr val="C00000"/>
                </a:solidFill>
              </a:rPr>
              <a:t>e(</a:t>
            </a:r>
            <a:r>
              <a:rPr lang="zh-CN" altLang="en-US" sz="1800" dirty="0">
                <a:solidFill>
                  <a:srgbClr val="C00000"/>
                </a:solidFill>
              </a:rPr>
              <a:t>或</a:t>
            </a:r>
            <a:r>
              <a:rPr lang="en-US" altLang="zh-CN" sz="1800" dirty="0">
                <a:solidFill>
                  <a:srgbClr val="C00000"/>
                </a:solidFill>
              </a:rPr>
              <a:t>E)</a:t>
            </a:r>
            <a:r>
              <a:rPr lang="zh-CN" altLang="en-US" sz="1800" dirty="0">
                <a:solidFill>
                  <a:srgbClr val="C00000"/>
                </a:solidFill>
              </a:rPr>
              <a:t>之前</a:t>
            </a:r>
            <a:r>
              <a:rPr lang="zh-CN" altLang="en-US" sz="1800" dirty="0"/>
              <a:t>必须有数字，且</a:t>
            </a:r>
            <a:r>
              <a:rPr lang="en-US" altLang="zh-CN" sz="1800" dirty="0">
                <a:solidFill>
                  <a:srgbClr val="C00000"/>
                </a:solidFill>
              </a:rPr>
              <a:t>e</a:t>
            </a:r>
            <a:r>
              <a:rPr lang="zh-CN" altLang="en-US" sz="1800" dirty="0">
                <a:solidFill>
                  <a:srgbClr val="C00000"/>
                </a:solidFill>
              </a:rPr>
              <a:t>后面</a:t>
            </a:r>
            <a:r>
              <a:rPr lang="zh-CN" altLang="en-US" sz="1800" dirty="0"/>
              <a:t>的指数必须为整数：</a:t>
            </a:r>
            <a:endParaRPr lang="en-US" altLang="zh-CN" sz="1800" dirty="0"/>
          </a:p>
          <a:p>
            <a:pPr marL="1314450" lvl="2" indent="-285750">
              <a:buFont typeface="Arial" panose="020B0604020202020204" pitchFamily="34" charset="0"/>
              <a:buChar char="•"/>
            </a:pPr>
            <a:r>
              <a:rPr lang="zh-CN" altLang="en-US" sz="1800" dirty="0"/>
              <a:t>合法形式：</a:t>
            </a:r>
            <a:r>
              <a:rPr lang="en-US" altLang="zh-CN" sz="1800" dirty="0"/>
              <a:t>1e3</a:t>
            </a:r>
            <a:r>
              <a:rPr lang="zh-CN" altLang="en-US" sz="1800" dirty="0"/>
              <a:t>，</a:t>
            </a:r>
            <a:r>
              <a:rPr lang="en-US" altLang="zh-CN" sz="1800" dirty="0"/>
              <a:t>1.8e-3</a:t>
            </a:r>
            <a:r>
              <a:rPr lang="zh-CN" altLang="en-US" sz="1800" dirty="0"/>
              <a:t>，</a:t>
            </a:r>
            <a:r>
              <a:rPr lang="en-US" altLang="zh-CN" sz="1800" dirty="0"/>
              <a:t>-123e-6</a:t>
            </a:r>
            <a:r>
              <a:rPr lang="zh-CN" altLang="en-US" sz="1800" dirty="0"/>
              <a:t>，</a:t>
            </a:r>
            <a:r>
              <a:rPr lang="en-US" altLang="zh-CN" sz="1800" b="1" dirty="0"/>
              <a:t> -.1e-3</a:t>
            </a:r>
            <a:r>
              <a:rPr lang="zh-CN" altLang="en-US" sz="1800" b="1" dirty="0"/>
              <a:t>；</a:t>
            </a:r>
            <a:endParaRPr lang="en-US" altLang="zh-CN" sz="1800" dirty="0"/>
          </a:p>
          <a:p>
            <a:pPr marL="1314450" lvl="2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0000CC"/>
                </a:solidFill>
              </a:rPr>
              <a:t>非法</a:t>
            </a:r>
            <a:r>
              <a:rPr lang="zh-CN" altLang="en-US" sz="1800" dirty="0"/>
              <a:t>形式：</a:t>
            </a:r>
            <a:r>
              <a:rPr lang="en-US" altLang="zh-CN" sz="1800" dirty="0"/>
              <a:t>e3</a:t>
            </a:r>
            <a:r>
              <a:rPr lang="zh-CN" altLang="en-US" sz="1800" dirty="0"/>
              <a:t>，</a:t>
            </a:r>
            <a:r>
              <a:rPr lang="en-US" altLang="zh-CN" sz="1800" dirty="0"/>
              <a:t>.1e3.5</a:t>
            </a:r>
            <a:r>
              <a:rPr lang="zh-CN" altLang="en-US" sz="1800" dirty="0"/>
              <a:t>，</a:t>
            </a:r>
            <a:r>
              <a:rPr lang="en-US" altLang="zh-CN" sz="1800" dirty="0"/>
              <a:t>.e3</a:t>
            </a:r>
            <a:r>
              <a:rPr lang="zh-CN" altLang="en-US" sz="1800" dirty="0"/>
              <a:t>，</a:t>
            </a:r>
            <a:r>
              <a:rPr lang="en-US" altLang="zh-CN" sz="1800" dirty="0"/>
              <a:t>e </a:t>
            </a:r>
            <a:r>
              <a:rPr lang="zh-CN" altLang="en-US" sz="1800" dirty="0"/>
              <a:t>；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dirty="0"/>
              <a:t>声明浮点数</a:t>
            </a:r>
            <a:r>
              <a:rPr lang="zh-CN" altLang="en-US" sz="2000" dirty="0">
                <a:solidFill>
                  <a:srgbClr val="7030A0"/>
                </a:solidFill>
              </a:rPr>
              <a:t>变量为</a:t>
            </a:r>
            <a:r>
              <a:rPr lang="zh-CN" altLang="en-US" sz="2000" dirty="0" smtClean="0">
                <a:solidFill>
                  <a:srgbClr val="7030A0"/>
                </a:solidFill>
              </a:rPr>
              <a:t>常量类型</a:t>
            </a:r>
            <a:endParaRPr lang="en-US" altLang="zh-CN" sz="2000" dirty="0">
              <a:solidFill>
                <a:srgbClr val="7030A0"/>
              </a:solidFill>
            </a:endParaRPr>
          </a:p>
          <a:p>
            <a:pPr marL="971550" lvl="1"/>
            <a:r>
              <a:rPr lang="en-US" altLang="zh-CN" sz="1800" dirty="0" err="1">
                <a:solidFill>
                  <a:srgbClr val="FF0000"/>
                </a:solidFill>
              </a:rPr>
              <a:t>const</a:t>
            </a:r>
            <a:r>
              <a:rPr lang="en-US" altLang="zh-CN" sz="1800" dirty="0">
                <a:solidFill>
                  <a:srgbClr val="FF0000"/>
                </a:solidFill>
              </a:rPr>
              <a:t> </a:t>
            </a:r>
            <a:r>
              <a:rPr lang="en-US" altLang="zh-CN" sz="1800" dirty="0"/>
              <a:t>float PI=3.1415926;</a:t>
            </a:r>
          </a:p>
          <a:p>
            <a:pPr marL="971550" lvl="1"/>
            <a:r>
              <a:rPr lang="en-US" altLang="zh-CN" sz="1800" dirty="0" err="1">
                <a:solidFill>
                  <a:srgbClr val="FF0000"/>
                </a:solidFill>
              </a:rPr>
              <a:t>const</a:t>
            </a:r>
            <a:r>
              <a:rPr lang="en-US" altLang="zh-CN" sz="1800" dirty="0">
                <a:solidFill>
                  <a:srgbClr val="FF0000"/>
                </a:solidFill>
              </a:rPr>
              <a:t> </a:t>
            </a:r>
            <a:r>
              <a:rPr lang="en-US" altLang="zh-CN" sz="1800" dirty="0"/>
              <a:t>double  MAX_DOUBLE =1.7e308;   //</a:t>
            </a:r>
            <a:r>
              <a:rPr lang="zh-CN" altLang="en-US" sz="1800" dirty="0"/>
              <a:t>表示 </a:t>
            </a:r>
            <a:r>
              <a:rPr lang="en-US" altLang="zh-CN" sz="1800" dirty="0"/>
              <a:t>+1.7*10308</a:t>
            </a:r>
          </a:p>
          <a:p>
            <a:pPr marL="971550" lvl="1"/>
            <a:r>
              <a:rPr lang="en-US" altLang="zh-CN" sz="1800" dirty="0" err="1">
                <a:solidFill>
                  <a:srgbClr val="FF0000"/>
                </a:solidFill>
              </a:rPr>
              <a:t>const</a:t>
            </a:r>
            <a:r>
              <a:rPr lang="en-US" altLang="zh-CN" sz="1800" dirty="0">
                <a:solidFill>
                  <a:srgbClr val="FF0000"/>
                </a:solidFill>
              </a:rPr>
              <a:t> </a:t>
            </a:r>
            <a:r>
              <a:rPr lang="en-US" altLang="zh-CN" sz="1800" dirty="0"/>
              <a:t>double  MIN_DOUBLE = -1.7E308    //</a:t>
            </a:r>
            <a:r>
              <a:rPr lang="zh-CN" altLang="en-US" sz="1800" dirty="0"/>
              <a:t>表示</a:t>
            </a:r>
            <a:r>
              <a:rPr lang="en-US" altLang="zh-CN" sz="1800" dirty="0">
                <a:solidFill>
                  <a:srgbClr val="C00000"/>
                </a:solidFill>
                <a:latin typeface="+mn-ea"/>
              </a:rPr>
              <a:t> -1.7*10</a:t>
            </a:r>
            <a:r>
              <a:rPr lang="en-US" altLang="zh-CN" sz="1800" baseline="30000" dirty="0">
                <a:solidFill>
                  <a:srgbClr val="C00000"/>
                </a:solidFill>
                <a:latin typeface="+mn-ea"/>
              </a:rPr>
              <a:t>308 </a:t>
            </a:r>
          </a:p>
          <a:p>
            <a:pPr marL="971550" lvl="1"/>
            <a:endParaRPr lang="en-US" altLang="zh-CN" sz="1800" dirty="0"/>
          </a:p>
          <a:p>
            <a:pPr marL="971550" lvl="1"/>
            <a:endParaRPr lang="en-US" altLang="zh-CN" sz="1800" dirty="0"/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1963135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>
          <a:xfrm>
            <a:off x="485775" y="998290"/>
            <a:ext cx="2540058" cy="2831368"/>
          </a:xfrm>
          <a:noFill/>
          <a:ln>
            <a:solidFill>
              <a:srgbClr val="000000"/>
            </a:solidFill>
          </a:ln>
        </p:spPr>
        <p:txBody>
          <a:bodyPr anchor="t" anchorCtr="0"/>
          <a:lstStyle/>
          <a:p>
            <a:pPr>
              <a:lnSpc>
                <a:spcPct val="85000"/>
              </a:lnSpc>
            </a:pPr>
            <a:r>
              <a:rPr lang="en-US" altLang="zh-CN" sz="1600" dirty="0">
                <a:solidFill>
                  <a:srgbClr val="000000"/>
                </a:solidFill>
                <a:latin typeface="+mn-lt"/>
              </a:rPr>
              <a:t>#include &lt;</a:t>
            </a:r>
            <a:r>
              <a:rPr lang="en-US" altLang="zh-CN" sz="1600" dirty="0" err="1">
                <a:solidFill>
                  <a:srgbClr val="000000"/>
                </a:solidFill>
                <a:latin typeface="+mn-lt"/>
              </a:rPr>
              <a:t>stdio.h</a:t>
            </a:r>
            <a:r>
              <a:rPr lang="en-US" altLang="zh-CN" sz="1600" dirty="0">
                <a:solidFill>
                  <a:srgbClr val="000000"/>
                </a:solidFill>
                <a:latin typeface="+mn-lt"/>
              </a:rPr>
              <a:t>&gt;</a:t>
            </a:r>
            <a:br>
              <a:rPr lang="en-US" altLang="zh-CN" sz="1600" dirty="0">
                <a:solidFill>
                  <a:srgbClr val="000000"/>
                </a:solidFill>
                <a:latin typeface="+mn-lt"/>
              </a:rPr>
            </a:br>
            <a:r>
              <a:rPr lang="en-US" altLang="zh-CN" sz="1600" dirty="0" err="1">
                <a:solidFill>
                  <a:srgbClr val="000000"/>
                </a:solidFill>
                <a:latin typeface="+mn-lt"/>
              </a:rPr>
              <a:t>int</a:t>
            </a:r>
            <a:r>
              <a:rPr lang="en-US" altLang="zh-CN" sz="1600" dirty="0">
                <a:solidFill>
                  <a:srgbClr val="000000"/>
                </a:solidFill>
                <a:latin typeface="+mn-lt"/>
              </a:rPr>
              <a:t> main()</a:t>
            </a:r>
            <a:br>
              <a:rPr lang="en-US" altLang="zh-CN" sz="1600" dirty="0">
                <a:solidFill>
                  <a:srgbClr val="000000"/>
                </a:solidFill>
                <a:latin typeface="+mn-lt"/>
              </a:rPr>
            </a:br>
            <a:r>
              <a:rPr lang="en-US" altLang="zh-CN" sz="1600" dirty="0">
                <a:solidFill>
                  <a:srgbClr val="000000"/>
                </a:solidFill>
                <a:latin typeface="+mn-lt"/>
              </a:rPr>
              <a:t>{</a:t>
            </a:r>
            <a:br>
              <a:rPr lang="en-US" altLang="zh-CN" sz="1600" dirty="0">
                <a:solidFill>
                  <a:srgbClr val="000000"/>
                </a:solidFill>
                <a:latin typeface="+mn-lt"/>
              </a:rPr>
            </a:br>
            <a:r>
              <a:rPr lang="en-US" altLang="zh-CN" sz="1600" dirty="0">
                <a:solidFill>
                  <a:srgbClr val="000000"/>
                </a:solidFill>
                <a:latin typeface="+mn-lt"/>
              </a:rPr>
              <a:t>    float </a:t>
            </a:r>
            <a:r>
              <a:rPr lang="en-US" altLang="zh-CN" sz="1600" dirty="0" err="1">
                <a:solidFill>
                  <a:srgbClr val="000000"/>
                </a:solidFill>
                <a:latin typeface="+mn-lt"/>
              </a:rPr>
              <a:t>a,b</a:t>
            </a:r>
            <a:r>
              <a:rPr lang="en-US" altLang="zh-CN" sz="1600" dirty="0">
                <a:solidFill>
                  <a:srgbClr val="000000"/>
                </a:solidFill>
                <a:latin typeface="+mn-lt"/>
              </a:rPr>
              <a:t>;</a:t>
            </a:r>
            <a:br>
              <a:rPr lang="en-US" altLang="zh-CN" sz="1600" dirty="0">
                <a:solidFill>
                  <a:srgbClr val="000000"/>
                </a:solidFill>
                <a:latin typeface="+mn-lt"/>
              </a:rPr>
            </a:br>
            <a:r>
              <a:rPr lang="en-US" altLang="zh-CN" sz="1600" dirty="0">
                <a:solidFill>
                  <a:srgbClr val="000000"/>
                </a:solidFill>
                <a:latin typeface="+mn-lt"/>
              </a:rPr>
              <a:t>	a = 1234567.89e5;</a:t>
            </a:r>
            <a:br>
              <a:rPr lang="en-US" altLang="zh-CN" sz="1600" dirty="0">
                <a:solidFill>
                  <a:srgbClr val="000000"/>
                </a:solidFill>
                <a:latin typeface="+mn-lt"/>
              </a:rPr>
            </a:br>
            <a:r>
              <a:rPr lang="en-US" altLang="zh-CN" sz="1600" dirty="0">
                <a:solidFill>
                  <a:srgbClr val="000000"/>
                </a:solidFill>
                <a:latin typeface="+mn-lt"/>
              </a:rPr>
              <a:t>	</a:t>
            </a:r>
            <a:r>
              <a:rPr lang="en-US" altLang="zh-CN" sz="1600" dirty="0">
                <a:solidFill>
                  <a:srgbClr val="006600"/>
                </a:solidFill>
                <a:latin typeface="+mn-lt"/>
              </a:rPr>
              <a:t>b = a + 20 ;</a:t>
            </a:r>
            <a:br>
              <a:rPr lang="en-US" altLang="zh-CN" sz="1600" dirty="0">
                <a:solidFill>
                  <a:srgbClr val="006600"/>
                </a:solidFill>
                <a:latin typeface="+mn-lt"/>
              </a:rPr>
            </a:br>
            <a:r>
              <a:rPr lang="en-US" altLang="zh-CN" sz="1600" dirty="0">
                <a:solidFill>
                  <a:srgbClr val="000000"/>
                </a:solidFill>
                <a:latin typeface="+mn-lt"/>
              </a:rPr>
              <a:t>	</a:t>
            </a:r>
            <a:r>
              <a:rPr lang="en-US" altLang="zh-CN" sz="1600" dirty="0" err="1">
                <a:solidFill>
                  <a:srgbClr val="7030A0"/>
                </a:solidFill>
                <a:latin typeface="+mn-lt"/>
              </a:rPr>
              <a:t>printf</a:t>
            </a:r>
            <a:r>
              <a:rPr lang="en-US" altLang="zh-CN" sz="1600" dirty="0" smtClean="0">
                <a:solidFill>
                  <a:srgbClr val="7030A0"/>
                </a:solidFill>
                <a:latin typeface="+mn-lt"/>
              </a:rPr>
              <a:t>("</a:t>
            </a:r>
            <a:r>
              <a:rPr lang="en-US" altLang="zh-CN" sz="1600" dirty="0" smtClean="0">
                <a:solidFill>
                  <a:srgbClr val="0303DF"/>
                </a:solidFill>
                <a:latin typeface="+mn-lt"/>
              </a:rPr>
              <a:t>a</a:t>
            </a:r>
            <a:r>
              <a:rPr lang="en-US" altLang="zh-CN" sz="1600" dirty="0">
                <a:solidFill>
                  <a:srgbClr val="0303DF"/>
                </a:solidFill>
                <a:latin typeface="+mn-lt"/>
              </a:rPr>
              <a:t>=</a:t>
            </a:r>
            <a:r>
              <a:rPr lang="en-US" altLang="zh-CN" sz="1600" dirty="0">
                <a:solidFill>
                  <a:srgbClr val="7030A0"/>
                </a:solidFill>
                <a:latin typeface="+mn-lt"/>
              </a:rPr>
              <a:t>%</a:t>
            </a:r>
            <a:r>
              <a:rPr lang="en-US" altLang="zh-CN" sz="1600" dirty="0" smtClean="0">
                <a:solidFill>
                  <a:srgbClr val="7030A0"/>
                </a:solidFill>
                <a:latin typeface="+mn-lt"/>
              </a:rPr>
              <a:t>f\</a:t>
            </a:r>
            <a:r>
              <a:rPr lang="en-US" altLang="zh-CN" sz="1600" dirty="0" err="1" smtClean="0">
                <a:solidFill>
                  <a:srgbClr val="7030A0"/>
                </a:solidFill>
                <a:latin typeface="+mn-lt"/>
              </a:rPr>
              <a:t>n",</a:t>
            </a:r>
            <a:r>
              <a:rPr lang="en-US" altLang="zh-CN" sz="1600" dirty="0" err="1">
                <a:solidFill>
                  <a:srgbClr val="7030A0"/>
                </a:solidFill>
                <a:latin typeface="+mn-lt"/>
              </a:rPr>
              <a:t>a</a:t>
            </a:r>
            <a:r>
              <a:rPr lang="en-US" altLang="zh-CN" sz="1600" dirty="0">
                <a:solidFill>
                  <a:srgbClr val="7030A0"/>
                </a:solidFill>
                <a:latin typeface="+mn-lt"/>
              </a:rPr>
              <a:t>);</a:t>
            </a:r>
            <a:br>
              <a:rPr lang="en-US" altLang="zh-CN" sz="1600" dirty="0">
                <a:solidFill>
                  <a:srgbClr val="7030A0"/>
                </a:solidFill>
                <a:latin typeface="+mn-lt"/>
              </a:rPr>
            </a:br>
            <a:r>
              <a:rPr lang="en-US" altLang="zh-CN" sz="1600" dirty="0">
                <a:solidFill>
                  <a:srgbClr val="000000"/>
                </a:solidFill>
                <a:latin typeface="+mn-lt"/>
              </a:rPr>
              <a:t>	</a:t>
            </a:r>
            <a:r>
              <a:rPr lang="en-US" altLang="zh-CN" sz="1600" dirty="0" err="1">
                <a:solidFill>
                  <a:srgbClr val="7030A0"/>
                </a:solidFill>
                <a:latin typeface="+mn-lt"/>
              </a:rPr>
              <a:t>printf</a:t>
            </a:r>
            <a:r>
              <a:rPr lang="en-US" altLang="zh-CN" sz="1600" dirty="0" smtClean="0">
                <a:solidFill>
                  <a:srgbClr val="7030A0"/>
                </a:solidFill>
                <a:latin typeface="+mn-lt"/>
              </a:rPr>
              <a:t>("</a:t>
            </a:r>
            <a:r>
              <a:rPr lang="en-US" altLang="zh-CN" sz="1600" dirty="0" smtClean="0">
                <a:solidFill>
                  <a:srgbClr val="0303DF"/>
                </a:solidFill>
                <a:latin typeface="+mn-lt"/>
              </a:rPr>
              <a:t>b</a:t>
            </a:r>
            <a:r>
              <a:rPr lang="en-US" altLang="zh-CN" sz="1600" dirty="0">
                <a:solidFill>
                  <a:srgbClr val="0303DF"/>
                </a:solidFill>
                <a:latin typeface="+mn-lt"/>
              </a:rPr>
              <a:t>=</a:t>
            </a:r>
            <a:r>
              <a:rPr lang="en-US" altLang="zh-CN" sz="1600" dirty="0">
                <a:solidFill>
                  <a:srgbClr val="7030A0"/>
                </a:solidFill>
                <a:latin typeface="+mn-lt"/>
              </a:rPr>
              <a:t>%</a:t>
            </a:r>
            <a:r>
              <a:rPr lang="en-US" altLang="zh-CN" sz="1600" dirty="0" smtClean="0">
                <a:solidFill>
                  <a:srgbClr val="7030A0"/>
                </a:solidFill>
                <a:latin typeface="+mn-lt"/>
              </a:rPr>
              <a:t>f\</a:t>
            </a:r>
            <a:r>
              <a:rPr lang="en-US" altLang="zh-CN" sz="1600" dirty="0" err="1" smtClean="0">
                <a:solidFill>
                  <a:srgbClr val="7030A0"/>
                </a:solidFill>
                <a:latin typeface="+mn-lt"/>
              </a:rPr>
              <a:t>n",</a:t>
            </a:r>
            <a:r>
              <a:rPr lang="en-US" altLang="zh-CN" sz="1600" dirty="0" err="1">
                <a:solidFill>
                  <a:srgbClr val="7030A0"/>
                </a:solidFill>
                <a:latin typeface="+mn-lt"/>
              </a:rPr>
              <a:t>b</a:t>
            </a:r>
            <a:r>
              <a:rPr lang="en-US" altLang="zh-CN" sz="1600" dirty="0">
                <a:solidFill>
                  <a:srgbClr val="7030A0"/>
                </a:solidFill>
                <a:latin typeface="+mn-lt"/>
              </a:rPr>
              <a:t>);</a:t>
            </a:r>
            <a:br>
              <a:rPr lang="en-US" altLang="zh-CN" sz="1600" dirty="0">
                <a:solidFill>
                  <a:srgbClr val="7030A0"/>
                </a:solidFill>
                <a:latin typeface="+mn-lt"/>
              </a:rPr>
            </a:br>
            <a:r>
              <a:rPr lang="en-US" altLang="zh-CN" sz="1600" dirty="0">
                <a:solidFill>
                  <a:srgbClr val="000000"/>
                </a:solidFill>
                <a:latin typeface="+mn-lt"/>
              </a:rPr>
              <a:t>	</a:t>
            </a:r>
            <a:r>
              <a:rPr lang="en-US" altLang="zh-CN" sz="1600" dirty="0" err="1">
                <a:solidFill>
                  <a:srgbClr val="000000"/>
                </a:solidFill>
                <a:latin typeface="+mn-lt"/>
              </a:rPr>
              <a:t>printf</a:t>
            </a:r>
            <a:r>
              <a:rPr lang="en-US" altLang="zh-CN" sz="1600" dirty="0" smtClean="0">
                <a:solidFill>
                  <a:srgbClr val="000000"/>
                </a:solidFill>
                <a:latin typeface="+mn-lt"/>
              </a:rPr>
              <a:t>("b</a:t>
            </a:r>
            <a:r>
              <a:rPr lang="en-US" altLang="zh-CN" sz="1600" dirty="0">
                <a:solidFill>
                  <a:srgbClr val="000000"/>
                </a:solidFill>
                <a:latin typeface="+mn-lt"/>
              </a:rPr>
              <a:t>=%</a:t>
            </a:r>
            <a:r>
              <a:rPr lang="en-US" altLang="zh-CN" sz="1600" dirty="0" smtClean="0">
                <a:solidFill>
                  <a:srgbClr val="000000"/>
                </a:solidFill>
                <a:latin typeface="+mn-lt"/>
              </a:rPr>
              <a:t>e\</a:t>
            </a:r>
            <a:r>
              <a:rPr lang="en-US" altLang="zh-CN" sz="1600" dirty="0" err="1" smtClean="0">
                <a:solidFill>
                  <a:srgbClr val="000000"/>
                </a:solidFill>
                <a:latin typeface="+mn-lt"/>
              </a:rPr>
              <a:t>n",</a:t>
            </a:r>
            <a:r>
              <a:rPr lang="en-US" altLang="zh-CN" sz="1600" dirty="0" err="1">
                <a:solidFill>
                  <a:srgbClr val="000000"/>
                </a:solidFill>
                <a:latin typeface="+mn-lt"/>
              </a:rPr>
              <a:t>b</a:t>
            </a:r>
            <a:r>
              <a:rPr lang="en-US" altLang="zh-CN" sz="1600" dirty="0">
                <a:solidFill>
                  <a:srgbClr val="000000"/>
                </a:solidFill>
                <a:latin typeface="+mn-lt"/>
              </a:rPr>
              <a:t>);</a:t>
            </a:r>
            <a:br>
              <a:rPr lang="en-US" altLang="zh-CN" sz="1600" dirty="0">
                <a:solidFill>
                  <a:srgbClr val="000000"/>
                </a:solidFill>
                <a:latin typeface="+mn-lt"/>
              </a:rPr>
            </a:br>
            <a:r>
              <a:rPr lang="en-US" altLang="zh-CN" sz="1600" dirty="0">
                <a:solidFill>
                  <a:srgbClr val="000000"/>
                </a:solidFill>
                <a:latin typeface="+mn-lt"/>
              </a:rPr>
              <a:t>	</a:t>
            </a:r>
            <a:r>
              <a:rPr lang="en-US" altLang="zh-CN" sz="1600" dirty="0" err="1">
                <a:solidFill>
                  <a:srgbClr val="000000"/>
                </a:solidFill>
                <a:latin typeface="+mn-lt"/>
              </a:rPr>
              <a:t>printf</a:t>
            </a:r>
            <a:r>
              <a:rPr lang="en-US" altLang="zh-CN" sz="1600" dirty="0" smtClean="0">
                <a:solidFill>
                  <a:srgbClr val="000000"/>
                </a:solidFill>
                <a:latin typeface="+mn-lt"/>
              </a:rPr>
              <a:t>("b</a:t>
            </a:r>
            <a:r>
              <a:rPr lang="en-US" altLang="zh-CN" sz="1600" dirty="0">
                <a:solidFill>
                  <a:srgbClr val="000000"/>
                </a:solidFill>
                <a:latin typeface="+mn-lt"/>
              </a:rPr>
              <a:t>=%</a:t>
            </a:r>
            <a:r>
              <a:rPr lang="en-US" altLang="zh-CN" sz="1600" dirty="0" smtClean="0">
                <a:solidFill>
                  <a:srgbClr val="000000"/>
                </a:solidFill>
                <a:latin typeface="+mn-lt"/>
              </a:rPr>
              <a:t>E\</a:t>
            </a:r>
            <a:r>
              <a:rPr lang="en-US" altLang="zh-CN" sz="1600" dirty="0" err="1" smtClean="0">
                <a:solidFill>
                  <a:srgbClr val="000000"/>
                </a:solidFill>
                <a:latin typeface="+mn-lt"/>
              </a:rPr>
              <a:t>n",</a:t>
            </a:r>
            <a:r>
              <a:rPr lang="en-US" altLang="zh-CN" sz="1600" dirty="0" err="1">
                <a:solidFill>
                  <a:srgbClr val="000000"/>
                </a:solidFill>
                <a:latin typeface="+mn-lt"/>
              </a:rPr>
              <a:t>b</a:t>
            </a:r>
            <a:r>
              <a:rPr lang="en-US" altLang="zh-CN" sz="1600" dirty="0">
                <a:solidFill>
                  <a:srgbClr val="000000"/>
                </a:solidFill>
                <a:latin typeface="+mn-lt"/>
              </a:rPr>
              <a:t>);</a:t>
            </a:r>
            <a:br>
              <a:rPr lang="en-US" altLang="zh-CN" sz="1600" dirty="0">
                <a:solidFill>
                  <a:srgbClr val="000000"/>
                </a:solidFill>
                <a:latin typeface="+mn-lt"/>
              </a:rPr>
            </a:br>
            <a:r>
              <a:rPr lang="en-US" altLang="zh-CN" sz="1600" dirty="0">
                <a:solidFill>
                  <a:srgbClr val="000000"/>
                </a:solidFill>
                <a:latin typeface="+mn-lt"/>
              </a:rPr>
              <a:t>	</a:t>
            </a:r>
            <a:r>
              <a:rPr lang="en-US" altLang="zh-CN" sz="1600" dirty="0" err="1">
                <a:solidFill>
                  <a:srgbClr val="000000"/>
                </a:solidFill>
                <a:latin typeface="+mn-lt"/>
              </a:rPr>
              <a:t>printf</a:t>
            </a:r>
            <a:r>
              <a:rPr lang="en-US" altLang="zh-CN" sz="1600" dirty="0" smtClean="0">
                <a:solidFill>
                  <a:srgbClr val="000000"/>
                </a:solidFill>
                <a:latin typeface="+mn-lt"/>
              </a:rPr>
              <a:t>("b</a:t>
            </a:r>
            <a:r>
              <a:rPr lang="en-US" altLang="zh-CN" sz="1600" dirty="0">
                <a:solidFill>
                  <a:srgbClr val="000000"/>
                </a:solidFill>
                <a:latin typeface="+mn-lt"/>
              </a:rPr>
              <a:t>=%</a:t>
            </a:r>
            <a:r>
              <a:rPr lang="en-US" altLang="zh-CN" sz="1600" dirty="0" smtClean="0">
                <a:solidFill>
                  <a:srgbClr val="000000"/>
                </a:solidFill>
                <a:latin typeface="+mn-lt"/>
              </a:rPr>
              <a:t>g\</a:t>
            </a:r>
            <a:r>
              <a:rPr lang="en-US" altLang="zh-CN" sz="1600" dirty="0" err="1" smtClean="0">
                <a:solidFill>
                  <a:srgbClr val="000000"/>
                </a:solidFill>
                <a:latin typeface="+mn-lt"/>
              </a:rPr>
              <a:t>n",</a:t>
            </a:r>
            <a:r>
              <a:rPr lang="en-US" altLang="zh-CN" sz="1600" dirty="0" err="1">
                <a:solidFill>
                  <a:srgbClr val="000000"/>
                </a:solidFill>
                <a:latin typeface="+mn-lt"/>
              </a:rPr>
              <a:t>b</a:t>
            </a:r>
            <a:r>
              <a:rPr lang="en-US" altLang="zh-CN" sz="1600" dirty="0">
                <a:solidFill>
                  <a:srgbClr val="000000"/>
                </a:solidFill>
                <a:latin typeface="+mn-lt"/>
              </a:rPr>
              <a:t>);</a:t>
            </a:r>
            <a:br>
              <a:rPr lang="en-US" altLang="zh-CN" sz="1600" dirty="0">
                <a:solidFill>
                  <a:srgbClr val="000000"/>
                </a:solidFill>
                <a:latin typeface="+mn-lt"/>
              </a:rPr>
            </a:br>
            <a:r>
              <a:rPr lang="en-US" altLang="zh-CN" sz="1600" dirty="0">
                <a:solidFill>
                  <a:srgbClr val="000000"/>
                </a:solidFill>
                <a:latin typeface="+mn-lt"/>
              </a:rPr>
              <a:t>	</a:t>
            </a:r>
            <a:r>
              <a:rPr lang="en-US" altLang="zh-CN" sz="1600" dirty="0" err="1">
                <a:solidFill>
                  <a:srgbClr val="000000"/>
                </a:solidFill>
                <a:latin typeface="+mn-lt"/>
              </a:rPr>
              <a:t>printf</a:t>
            </a:r>
            <a:r>
              <a:rPr lang="en-US" altLang="zh-CN" sz="1600" dirty="0" smtClean="0">
                <a:solidFill>
                  <a:srgbClr val="000000"/>
                </a:solidFill>
                <a:latin typeface="+mn-lt"/>
              </a:rPr>
              <a:t>("b</a:t>
            </a:r>
            <a:r>
              <a:rPr lang="en-US" altLang="zh-CN" sz="1600" dirty="0">
                <a:solidFill>
                  <a:srgbClr val="000000"/>
                </a:solidFill>
                <a:latin typeface="+mn-lt"/>
              </a:rPr>
              <a:t>=%</a:t>
            </a:r>
            <a:r>
              <a:rPr lang="en-US" altLang="zh-CN" sz="1600" dirty="0" smtClean="0">
                <a:solidFill>
                  <a:srgbClr val="000000"/>
                </a:solidFill>
                <a:latin typeface="+mn-lt"/>
              </a:rPr>
              <a:t>G\</a:t>
            </a:r>
            <a:r>
              <a:rPr lang="en-US" altLang="zh-CN" sz="1600" dirty="0" err="1" smtClean="0">
                <a:solidFill>
                  <a:srgbClr val="000000"/>
                </a:solidFill>
                <a:latin typeface="+mn-lt"/>
              </a:rPr>
              <a:t>n",</a:t>
            </a:r>
            <a:r>
              <a:rPr lang="en-US" altLang="zh-CN" sz="1600" dirty="0" err="1">
                <a:solidFill>
                  <a:srgbClr val="000000"/>
                </a:solidFill>
                <a:latin typeface="+mn-lt"/>
              </a:rPr>
              <a:t>b</a:t>
            </a:r>
            <a:r>
              <a:rPr lang="en-US" altLang="zh-CN" sz="1600" dirty="0">
                <a:solidFill>
                  <a:srgbClr val="000000"/>
                </a:solidFill>
                <a:latin typeface="+mn-lt"/>
              </a:rPr>
              <a:t>);</a:t>
            </a:r>
            <a:br>
              <a:rPr lang="en-US" altLang="zh-CN" sz="1600" dirty="0">
                <a:solidFill>
                  <a:srgbClr val="000000"/>
                </a:solidFill>
                <a:latin typeface="+mn-lt"/>
              </a:rPr>
            </a:br>
            <a:r>
              <a:rPr lang="en-US" altLang="zh-CN" sz="1600" dirty="0">
                <a:solidFill>
                  <a:srgbClr val="000000"/>
                </a:solidFill>
                <a:latin typeface="+mn-lt"/>
              </a:rPr>
              <a:t>} </a:t>
            </a:r>
          </a:p>
        </p:txBody>
      </p:sp>
      <p:sp>
        <p:nvSpPr>
          <p:cNvPr id="43011" name="Rectangle 3"/>
          <p:cNvSpPr>
            <a:spLocks noChangeArrowheads="1"/>
          </p:cNvSpPr>
          <p:nvPr/>
        </p:nvSpPr>
        <p:spPr bwMode="auto">
          <a:xfrm>
            <a:off x="427326" y="3925452"/>
            <a:ext cx="8089900" cy="1904301"/>
          </a:xfrm>
          <a:prstGeom prst="rect">
            <a:avLst/>
          </a:prstGeom>
          <a:solidFill>
            <a:schemeClr val="bg1"/>
          </a:solidFill>
          <a:ln w="9525">
            <a:solidFill>
              <a:srgbClr val="000099"/>
            </a:solidFill>
            <a:miter lim="800000"/>
            <a:headEnd/>
            <a:tailEnd/>
          </a:ln>
          <a:effectLst>
            <a:outerShdw dist="107763" dir="18900000" algn="ctr" rotWithShape="0">
              <a:schemeClr val="bg2"/>
            </a:outerShdw>
          </a:effec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lnSpc>
                <a:spcPct val="120000"/>
              </a:lnSpc>
              <a:spcBef>
                <a:spcPct val="5000"/>
              </a:spcBef>
              <a:buFontTx/>
              <a:buNone/>
            </a:pPr>
            <a:r>
              <a:rPr lang="zh-CN" altLang="en-US" sz="1800" b="1" u="sng" dirty="0">
                <a:solidFill>
                  <a:srgbClr val="0000CC"/>
                </a:solidFill>
                <a:ea typeface="+mn-ea"/>
                <a:cs typeface="Times New Roman" panose="02020603050405020304" pitchFamily="18" charset="0"/>
              </a:rPr>
              <a:t>说明：</a:t>
            </a:r>
            <a:endParaRPr lang="en-US" altLang="zh-CN" sz="1800" b="1" u="sng" dirty="0">
              <a:solidFill>
                <a:srgbClr val="0000CC"/>
              </a:solidFill>
              <a:ea typeface="+mn-ea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Bef>
                <a:spcPct val="5000"/>
              </a:spcBef>
            </a:pPr>
            <a:r>
              <a:rPr lang="zh-CN" altLang="en-US" sz="1600" dirty="0">
                <a:solidFill>
                  <a:srgbClr val="0000CC"/>
                </a:solidFill>
                <a:ea typeface="+mn-ea"/>
                <a:cs typeface="Times New Roman" panose="02020603050405020304" pitchFamily="18" charset="0"/>
              </a:rPr>
              <a:t>一个</a:t>
            </a:r>
            <a:r>
              <a:rPr lang="zh-CN" altLang="en-US" sz="1600" dirty="0">
                <a:solidFill>
                  <a:srgbClr val="7030A0"/>
                </a:solidFill>
                <a:ea typeface="+mn-ea"/>
                <a:cs typeface="Times New Roman" panose="02020603050405020304" pitchFamily="18" charset="0"/>
              </a:rPr>
              <a:t>单精度</a:t>
            </a:r>
            <a:r>
              <a:rPr lang="zh-CN" altLang="en-US" sz="1600" dirty="0">
                <a:solidFill>
                  <a:srgbClr val="0000CC"/>
                </a:solidFill>
                <a:ea typeface="+mn-ea"/>
                <a:cs typeface="Times New Roman" panose="02020603050405020304" pitchFamily="18" charset="0"/>
              </a:rPr>
              <a:t>浮点</a:t>
            </a:r>
            <a:r>
              <a:rPr lang="zh-CN" altLang="en-US" sz="1600" dirty="0" smtClean="0">
                <a:solidFill>
                  <a:srgbClr val="0000CC"/>
                </a:solidFill>
                <a:ea typeface="+mn-ea"/>
                <a:cs typeface="Times New Roman" panose="02020603050405020304" pitchFamily="18" charset="0"/>
              </a:rPr>
              <a:t>型变量</a:t>
            </a:r>
            <a:r>
              <a:rPr lang="zh-CN" altLang="en-US" sz="1600" dirty="0">
                <a:solidFill>
                  <a:srgbClr val="0000CC"/>
                </a:solidFill>
                <a:ea typeface="+mn-ea"/>
                <a:cs typeface="Times New Roman" panose="02020603050405020304" pitchFamily="18" charset="0"/>
              </a:rPr>
              <a:t>只能保证的有效数字是</a:t>
            </a:r>
            <a:r>
              <a:rPr lang="en-US" altLang="zh-CN" sz="1600" dirty="0">
                <a:solidFill>
                  <a:srgbClr val="0000CC"/>
                </a:solidFill>
                <a:ea typeface="+mn-ea"/>
                <a:cs typeface="Times New Roman" panose="02020603050405020304" pitchFamily="18" charset="0"/>
              </a:rPr>
              <a:t>7</a:t>
            </a:r>
            <a:r>
              <a:rPr lang="zh-CN" altLang="en-US" sz="1600" dirty="0">
                <a:solidFill>
                  <a:srgbClr val="0000CC"/>
                </a:solidFill>
                <a:ea typeface="+mn-ea"/>
                <a:cs typeface="Times New Roman" panose="02020603050405020304" pitchFamily="18" charset="0"/>
              </a:rPr>
              <a:t>位十进制有效数字，</a:t>
            </a:r>
            <a:r>
              <a:rPr lang="zh-CN" altLang="en-US" sz="1600" b="1" dirty="0">
                <a:solidFill>
                  <a:srgbClr val="C00000"/>
                </a:solidFill>
                <a:ea typeface="+mn-ea"/>
                <a:cs typeface="Times New Roman" panose="02020603050405020304" pitchFamily="18" charset="0"/>
              </a:rPr>
              <a:t>后面的数字对其是无意义的，不能准确地表示该数。</a:t>
            </a:r>
            <a:r>
              <a:rPr lang="zh-CN" altLang="en-US" sz="1600" b="1" dirty="0">
                <a:solidFill>
                  <a:srgbClr val="000000"/>
                </a:solidFill>
                <a:ea typeface="+mn-ea"/>
                <a:cs typeface="Times New Roman" panose="02020603050405020304" pitchFamily="18" charset="0"/>
              </a:rPr>
              <a:t>（思考：为什么是</a:t>
            </a:r>
            <a:r>
              <a:rPr lang="en-US" altLang="zh-CN" sz="1600" b="1" dirty="0">
                <a:solidFill>
                  <a:srgbClr val="000000"/>
                </a:solidFill>
                <a:ea typeface="+mn-ea"/>
                <a:cs typeface="Times New Roman" panose="02020603050405020304" pitchFamily="18" charset="0"/>
              </a:rPr>
              <a:t>7</a:t>
            </a:r>
            <a:r>
              <a:rPr lang="zh-CN" altLang="en-US" sz="1600" b="1" dirty="0">
                <a:solidFill>
                  <a:srgbClr val="000000"/>
                </a:solidFill>
                <a:ea typeface="+mn-ea"/>
                <a:cs typeface="Times New Roman" panose="02020603050405020304" pitchFamily="18" charset="0"/>
              </a:rPr>
              <a:t>位十进制有效数字？）</a:t>
            </a:r>
            <a:endParaRPr lang="en-US" altLang="zh-CN" sz="1600" b="1" dirty="0">
              <a:solidFill>
                <a:srgbClr val="000000"/>
              </a:solidFill>
              <a:ea typeface="+mn-ea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Bef>
                <a:spcPct val="5000"/>
              </a:spcBef>
            </a:pPr>
            <a:r>
              <a:rPr lang="zh-CN" altLang="en-US" sz="1600" b="1" dirty="0">
                <a:solidFill>
                  <a:srgbClr val="0000CC"/>
                </a:solidFill>
                <a:ea typeface="+mn-ea"/>
                <a:cs typeface="Times New Roman" panose="02020603050405020304" pitchFamily="18" charset="0"/>
              </a:rPr>
              <a:t>应当避免将一个</a:t>
            </a:r>
            <a:r>
              <a:rPr lang="zh-CN" altLang="en-US" sz="1600" b="1" dirty="0">
                <a:solidFill>
                  <a:srgbClr val="C00000"/>
                </a:solidFill>
                <a:ea typeface="+mn-ea"/>
                <a:cs typeface="Times New Roman" panose="02020603050405020304" pitchFamily="18" charset="0"/>
              </a:rPr>
              <a:t>很大</a:t>
            </a:r>
            <a:r>
              <a:rPr lang="zh-CN" altLang="en-US" sz="1600" b="1" dirty="0" smtClean="0">
                <a:solidFill>
                  <a:srgbClr val="C00000"/>
                </a:solidFill>
                <a:ea typeface="+mn-ea"/>
                <a:cs typeface="Times New Roman" panose="02020603050405020304" pitchFamily="18" charset="0"/>
              </a:rPr>
              <a:t>的浮点数</a:t>
            </a:r>
            <a:r>
              <a:rPr lang="zh-CN" altLang="en-US" sz="1600" b="1" dirty="0" smtClean="0">
                <a:solidFill>
                  <a:srgbClr val="0000CC"/>
                </a:solidFill>
                <a:ea typeface="+mn-ea"/>
                <a:cs typeface="Times New Roman" panose="02020603050405020304" pitchFamily="18" charset="0"/>
              </a:rPr>
              <a:t>和</a:t>
            </a:r>
            <a:r>
              <a:rPr lang="zh-CN" altLang="en-US" sz="1600" b="1" dirty="0">
                <a:solidFill>
                  <a:srgbClr val="0000CC"/>
                </a:solidFill>
                <a:ea typeface="+mn-ea"/>
                <a:cs typeface="Times New Roman" panose="02020603050405020304" pitchFamily="18" charset="0"/>
              </a:rPr>
              <a:t>一个</a:t>
            </a:r>
            <a:r>
              <a:rPr lang="zh-CN" altLang="en-US" sz="1600" b="1" dirty="0">
                <a:solidFill>
                  <a:srgbClr val="C00000"/>
                </a:solidFill>
                <a:ea typeface="+mn-ea"/>
                <a:cs typeface="Times New Roman" panose="02020603050405020304" pitchFamily="18" charset="0"/>
              </a:rPr>
              <a:t>很小的数</a:t>
            </a:r>
            <a:r>
              <a:rPr lang="zh-CN" altLang="en-US" sz="1600" b="1" dirty="0">
                <a:solidFill>
                  <a:srgbClr val="0000CC"/>
                </a:solidFill>
                <a:ea typeface="+mn-ea"/>
                <a:cs typeface="Times New Roman" panose="02020603050405020304" pitchFamily="18" charset="0"/>
              </a:rPr>
              <a:t>直接</a:t>
            </a:r>
            <a:r>
              <a:rPr lang="zh-CN" altLang="en-US" sz="1600" b="1" dirty="0" smtClean="0">
                <a:solidFill>
                  <a:srgbClr val="0000CC"/>
                </a:solidFill>
                <a:ea typeface="+mn-ea"/>
                <a:cs typeface="Times New Roman" panose="02020603050405020304" pitchFamily="18" charset="0"/>
              </a:rPr>
              <a:t>相加减</a:t>
            </a:r>
            <a:r>
              <a:rPr lang="zh-CN" altLang="en-US" sz="1600" b="1" dirty="0">
                <a:solidFill>
                  <a:srgbClr val="0000CC"/>
                </a:solidFill>
                <a:ea typeface="+mn-ea"/>
                <a:cs typeface="Times New Roman" panose="02020603050405020304" pitchFamily="18" charset="0"/>
              </a:rPr>
              <a:t>，否则就</a:t>
            </a:r>
            <a:r>
              <a:rPr lang="zh-CN" altLang="en-US" sz="1600" b="1" dirty="0" smtClean="0">
                <a:solidFill>
                  <a:srgbClr val="0000CC"/>
                </a:solidFill>
                <a:ea typeface="+mn-ea"/>
                <a:cs typeface="Times New Roman" panose="02020603050405020304" pitchFamily="18" charset="0"/>
              </a:rPr>
              <a:t>会</a:t>
            </a:r>
            <a:r>
              <a:rPr lang="en-US" altLang="zh-CN" sz="1600" b="1" dirty="0" smtClean="0">
                <a:solidFill>
                  <a:srgbClr val="0000CC"/>
                </a:solidFill>
                <a:ea typeface="+mn-ea"/>
                <a:cs typeface="Times New Roman" panose="02020603050405020304" pitchFamily="18" charset="0"/>
              </a:rPr>
              <a:t>"</a:t>
            </a:r>
            <a:r>
              <a:rPr lang="zh-CN" altLang="en-US" sz="1600" b="1" dirty="0" smtClean="0">
                <a:solidFill>
                  <a:srgbClr val="0000CC"/>
                </a:solidFill>
                <a:ea typeface="+mn-ea"/>
                <a:cs typeface="Times New Roman" panose="02020603050405020304" pitchFamily="18" charset="0"/>
              </a:rPr>
              <a:t>丢失</a:t>
            </a:r>
            <a:r>
              <a:rPr lang="en-US" altLang="zh-CN" sz="1600" b="1" dirty="0" smtClean="0">
                <a:solidFill>
                  <a:srgbClr val="0000CC"/>
                </a:solidFill>
                <a:ea typeface="+mn-ea"/>
                <a:cs typeface="Times New Roman" panose="02020603050405020304" pitchFamily="18" charset="0"/>
              </a:rPr>
              <a:t>"</a:t>
            </a:r>
            <a:r>
              <a:rPr lang="zh-CN" altLang="en-US" sz="1600" b="1" dirty="0" smtClean="0">
                <a:solidFill>
                  <a:srgbClr val="0000CC"/>
                </a:solidFill>
                <a:ea typeface="+mn-ea"/>
                <a:cs typeface="Times New Roman" panose="02020603050405020304" pitchFamily="18" charset="0"/>
              </a:rPr>
              <a:t>较小</a:t>
            </a:r>
            <a:r>
              <a:rPr lang="zh-CN" altLang="en-US" sz="1600" b="1" dirty="0">
                <a:solidFill>
                  <a:srgbClr val="0000CC"/>
                </a:solidFill>
                <a:ea typeface="+mn-ea"/>
                <a:cs typeface="Times New Roman" panose="02020603050405020304" pitchFamily="18" charset="0"/>
              </a:rPr>
              <a:t>的数；</a:t>
            </a:r>
            <a:r>
              <a:rPr lang="zh-CN" altLang="en-US" sz="1600" b="1" dirty="0">
                <a:solidFill>
                  <a:srgbClr val="000000"/>
                </a:solidFill>
                <a:ea typeface="+mn-ea"/>
                <a:cs typeface="Times New Roman" panose="02020603050405020304" pitchFamily="18" charset="0"/>
              </a:rPr>
              <a:t>（该例中</a:t>
            </a:r>
            <a:r>
              <a:rPr lang="en-US" altLang="zh-CN" sz="1600" b="1" dirty="0" smtClean="0">
                <a:solidFill>
                  <a:srgbClr val="000000"/>
                </a:solidFill>
                <a:ea typeface="+mn-ea"/>
                <a:cs typeface="Times New Roman" panose="02020603050405020304" pitchFamily="18" charset="0"/>
              </a:rPr>
              <a:t>b=a+20</a:t>
            </a:r>
            <a:r>
              <a:rPr lang="zh-CN" altLang="en-US" sz="1600" b="1" dirty="0" smtClean="0">
                <a:solidFill>
                  <a:srgbClr val="000000"/>
                </a:solidFill>
                <a:ea typeface="+mn-ea"/>
                <a:cs typeface="Times New Roman" panose="02020603050405020304" pitchFamily="18" charset="0"/>
              </a:rPr>
              <a:t>，其中的</a:t>
            </a:r>
            <a:r>
              <a:rPr lang="en-US" altLang="zh-CN" sz="1600" b="1" dirty="0" smtClean="0">
                <a:solidFill>
                  <a:srgbClr val="000000"/>
                </a:solidFill>
                <a:ea typeface="+mn-ea"/>
                <a:cs typeface="Times New Roman" panose="02020603050405020304" pitchFamily="18" charset="0"/>
              </a:rPr>
              <a:t>a</a:t>
            </a:r>
            <a:r>
              <a:rPr lang="zh-CN" altLang="en-US" sz="1600" b="1" dirty="0" smtClean="0">
                <a:solidFill>
                  <a:srgbClr val="000000"/>
                </a:solidFill>
                <a:ea typeface="+mn-ea"/>
                <a:cs typeface="Times New Roman" panose="02020603050405020304" pitchFamily="18" charset="0"/>
              </a:rPr>
              <a:t>很大。由于</a:t>
            </a:r>
            <a:r>
              <a:rPr lang="en-US" altLang="zh-CN" sz="1600" b="1" dirty="0" smtClean="0">
                <a:solidFill>
                  <a:srgbClr val="000000"/>
                </a:solidFill>
                <a:ea typeface="+mn-ea"/>
                <a:cs typeface="Times New Roman" panose="02020603050405020304" pitchFamily="18" charset="0"/>
              </a:rPr>
              <a:t>20</a:t>
            </a:r>
            <a:r>
              <a:rPr lang="zh-CN" altLang="en-US" sz="1600" b="1" dirty="0" smtClean="0">
                <a:solidFill>
                  <a:srgbClr val="000000"/>
                </a:solidFill>
                <a:ea typeface="+mn-ea"/>
                <a:cs typeface="Times New Roman" panose="02020603050405020304" pitchFamily="18" charset="0"/>
              </a:rPr>
              <a:t>太小，对计算结果没有</a:t>
            </a:r>
            <a:r>
              <a:rPr lang="zh-CN" altLang="en-US" sz="1600" b="1" dirty="0">
                <a:solidFill>
                  <a:srgbClr val="000000"/>
                </a:solidFill>
                <a:ea typeface="+mn-ea"/>
                <a:cs typeface="Times New Roman" panose="02020603050405020304" pitchFamily="18" charset="0"/>
              </a:rPr>
              <a:t>起作用）</a:t>
            </a:r>
            <a:endParaRPr lang="en-US" altLang="zh-CN" sz="1600" b="1" dirty="0">
              <a:solidFill>
                <a:srgbClr val="000000"/>
              </a:solidFill>
              <a:ea typeface="+mn-ea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Bef>
                <a:spcPct val="5000"/>
              </a:spcBef>
            </a:pPr>
            <a:r>
              <a:rPr lang="zh-CN" altLang="en-US" sz="1600" dirty="0">
                <a:solidFill>
                  <a:srgbClr val="006600"/>
                </a:solidFill>
                <a:ea typeface="+mn-ea"/>
                <a:cs typeface="Times New Roman" panose="02020603050405020304" pitchFamily="18" charset="0"/>
              </a:rPr>
              <a:t>该例中，变量</a:t>
            </a:r>
            <a:r>
              <a:rPr lang="en-US" altLang="zh-CN" sz="1600" dirty="0">
                <a:solidFill>
                  <a:srgbClr val="006600"/>
                </a:solidFill>
                <a:ea typeface="+mn-ea"/>
                <a:cs typeface="Times New Roman" panose="02020603050405020304" pitchFamily="18" charset="0"/>
              </a:rPr>
              <a:t>a</a:t>
            </a:r>
            <a:r>
              <a:rPr lang="zh-CN" altLang="en-US" sz="1600" dirty="0">
                <a:solidFill>
                  <a:srgbClr val="006600"/>
                </a:solidFill>
                <a:ea typeface="+mn-ea"/>
                <a:cs typeface="Times New Roman" panose="02020603050405020304" pitchFamily="18" charset="0"/>
              </a:rPr>
              <a:t>的赋值已经超出</a:t>
            </a:r>
            <a:r>
              <a:rPr lang="en-US" altLang="zh-CN" sz="1600" dirty="0" smtClean="0">
                <a:solidFill>
                  <a:srgbClr val="006600"/>
                </a:solidFill>
                <a:ea typeface="+mn-ea"/>
                <a:cs typeface="Times New Roman" panose="02020603050405020304" pitchFamily="18" charset="0"/>
              </a:rPr>
              <a:t>a</a:t>
            </a:r>
            <a:r>
              <a:rPr lang="zh-CN" altLang="en-US" sz="1600" dirty="0" smtClean="0">
                <a:solidFill>
                  <a:srgbClr val="006600"/>
                </a:solidFill>
                <a:ea typeface="+mn-ea"/>
                <a:cs typeface="Times New Roman" panose="02020603050405020304" pitchFamily="18" charset="0"/>
              </a:rPr>
              <a:t>所表示的精度（</a:t>
            </a:r>
            <a:r>
              <a:rPr lang="zh-CN" altLang="en-US" sz="1600" dirty="0">
                <a:solidFill>
                  <a:srgbClr val="006600"/>
                </a:solidFill>
                <a:ea typeface="+mn-ea"/>
                <a:cs typeface="Times New Roman" panose="02020603050405020304" pitchFamily="18" charset="0"/>
              </a:rPr>
              <a:t>浮点数的精度是</a:t>
            </a:r>
            <a:r>
              <a:rPr lang="en-US" altLang="zh-CN" sz="1600" dirty="0">
                <a:solidFill>
                  <a:srgbClr val="006600"/>
                </a:solidFill>
                <a:ea typeface="+mn-ea"/>
                <a:cs typeface="Times New Roman" panose="02020603050405020304" pitchFamily="18" charset="0"/>
              </a:rPr>
              <a:t>7</a:t>
            </a:r>
            <a:r>
              <a:rPr lang="zh-CN" altLang="en-US" sz="1600" dirty="0">
                <a:solidFill>
                  <a:srgbClr val="006600"/>
                </a:solidFill>
                <a:ea typeface="+mn-ea"/>
                <a:cs typeface="Times New Roman" panose="02020603050405020304" pitchFamily="18" charset="0"/>
              </a:rPr>
              <a:t>位十进制有效数字）</a:t>
            </a:r>
            <a:endParaRPr lang="en-US" altLang="zh-CN" sz="1600" dirty="0">
              <a:solidFill>
                <a:srgbClr val="006600"/>
              </a:solidFill>
              <a:ea typeface="+mn-ea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Bef>
                <a:spcPct val="5000"/>
              </a:spcBef>
              <a:buFontTx/>
              <a:buNone/>
            </a:pPr>
            <a:endParaRPr lang="zh-CN" altLang="en-US" sz="2000" dirty="0">
              <a:solidFill>
                <a:srgbClr val="0303DF"/>
              </a:solidFill>
            </a:endParaRPr>
          </a:p>
        </p:txBody>
      </p:sp>
      <p:sp>
        <p:nvSpPr>
          <p:cNvPr id="43012" name="Rectangle 4"/>
          <p:cNvSpPr>
            <a:spLocks noChangeArrowheads="1"/>
          </p:cNvSpPr>
          <p:nvPr/>
        </p:nvSpPr>
        <p:spPr bwMode="auto">
          <a:xfrm>
            <a:off x="3208713" y="1088730"/>
            <a:ext cx="5153891" cy="2135607"/>
          </a:xfrm>
          <a:prstGeom prst="rect">
            <a:avLst/>
          </a:prstGeom>
          <a:noFill/>
          <a:ln w="9525">
            <a:solidFill>
              <a:srgbClr val="FF0066"/>
            </a:solidFill>
            <a:miter lim="800000"/>
            <a:headEnd/>
            <a:tailEnd/>
          </a:ln>
          <a:effectLst/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lnSpc>
                <a:spcPct val="120000"/>
              </a:lnSpc>
              <a:spcBef>
                <a:spcPts val="0"/>
              </a:spcBef>
              <a:buFontTx/>
              <a:buNone/>
            </a:pPr>
            <a:r>
              <a:rPr lang="en-US" altLang="zh-CN" sz="1600" b="1" u="sng" dirty="0">
                <a:solidFill>
                  <a:srgbClr val="000000"/>
                </a:solidFill>
                <a:ea typeface="+mn-ea"/>
                <a:cs typeface="Times New Roman" panose="02020603050405020304" pitchFamily="18" charset="0"/>
              </a:rPr>
              <a:t>Dev-</a:t>
            </a:r>
            <a:r>
              <a:rPr lang="en-US" altLang="zh-CN" sz="1600" b="1" u="sng" dirty="0" err="1">
                <a:solidFill>
                  <a:srgbClr val="000000"/>
                </a:solidFill>
                <a:ea typeface="+mn-ea"/>
                <a:cs typeface="Times New Roman" panose="02020603050405020304" pitchFamily="18" charset="0"/>
              </a:rPr>
              <a:t>Cpp</a:t>
            </a:r>
            <a:r>
              <a:rPr lang="zh-CN" altLang="en-US" sz="1600" b="1" u="sng" dirty="0">
                <a:solidFill>
                  <a:srgbClr val="000000"/>
                </a:solidFill>
                <a:ea typeface="+mn-ea"/>
                <a:cs typeface="Times New Roman" panose="02020603050405020304" pitchFamily="18" charset="0"/>
              </a:rPr>
              <a:t>运行结果： </a:t>
            </a:r>
            <a:endParaRPr lang="en-US" altLang="zh-CN" sz="1600" b="1" u="sng" dirty="0" smtClean="0">
              <a:solidFill>
                <a:srgbClr val="000000"/>
              </a:solidFill>
              <a:ea typeface="+mn-ea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zh-CN" sz="1600" b="1" dirty="0" smtClean="0">
                <a:solidFill>
                  <a:srgbClr val="000000"/>
                </a:solidFill>
                <a:cs typeface="Times New Roman" panose="02020603050405020304" pitchFamily="18" charset="0"/>
              </a:rPr>
              <a:t>a=</a:t>
            </a:r>
            <a:r>
              <a:rPr lang="en-US" altLang="zh-CN" sz="1600" b="1" dirty="0" smtClean="0">
                <a:solidFill>
                  <a:srgbClr val="C00000"/>
                </a:solidFill>
                <a:cs typeface="Times New Roman" panose="02020603050405020304" pitchFamily="18" charset="0"/>
              </a:rPr>
              <a:t>1234567</a:t>
            </a:r>
            <a:r>
              <a:rPr lang="en-US" altLang="zh-CN" sz="1600" b="1" dirty="0" smtClean="0">
                <a:solidFill>
                  <a:srgbClr val="0303DF"/>
                </a:solidFill>
                <a:cs typeface="Times New Roman" panose="02020603050405020304" pitchFamily="18" charset="0"/>
              </a:rPr>
              <a:t>9</a:t>
            </a:r>
            <a:r>
              <a:rPr lang="en-US" altLang="zh-CN" sz="1600" b="1" dirty="0" smtClean="0">
                <a:solidFill>
                  <a:srgbClr val="000000"/>
                </a:solidFill>
                <a:cs typeface="Times New Roman" panose="02020603050405020304" pitchFamily="18" charset="0"/>
              </a:rPr>
              <a:t>0528.000000 </a:t>
            </a:r>
            <a:r>
              <a:rPr lang="zh-CN" altLang="en-US" sz="1600" b="1" dirty="0" smtClean="0">
                <a:solidFill>
                  <a:srgbClr val="000000"/>
                </a:solidFill>
                <a:cs typeface="Times New Roman" panose="02020603050405020304" pitchFamily="18" charset="0"/>
              </a:rPr>
              <a:t>（</a:t>
            </a:r>
            <a:r>
              <a:rPr lang="zh-CN" altLang="en-US" sz="1600" b="1" dirty="0">
                <a:solidFill>
                  <a:srgbClr val="7030A0"/>
                </a:solidFill>
                <a:cs typeface="Times New Roman" panose="02020603050405020304" pitchFamily="18" charset="0"/>
              </a:rPr>
              <a:t>尾数精度</a:t>
            </a:r>
            <a:r>
              <a:rPr lang="en-US" altLang="zh-CN" sz="1600" b="1" dirty="0">
                <a:solidFill>
                  <a:srgbClr val="7030A0"/>
                </a:solidFill>
                <a:cs typeface="Times New Roman" panose="02020603050405020304" pitchFamily="18" charset="0"/>
              </a:rPr>
              <a:t>7</a:t>
            </a:r>
            <a:r>
              <a:rPr lang="zh-CN" altLang="en-US" sz="1600" b="1" dirty="0" smtClean="0">
                <a:solidFill>
                  <a:srgbClr val="7030A0"/>
                </a:solidFill>
                <a:cs typeface="Times New Roman" panose="02020603050405020304" pitchFamily="18" charset="0"/>
              </a:rPr>
              <a:t>位十进制有效数字</a:t>
            </a:r>
            <a:r>
              <a:rPr lang="zh-CN" altLang="en-US" sz="1600" b="1" dirty="0" smtClean="0">
                <a:solidFill>
                  <a:srgbClr val="000000"/>
                </a:solidFill>
                <a:cs typeface="Times New Roman" panose="02020603050405020304" pitchFamily="18" charset="0"/>
              </a:rPr>
              <a:t>）</a:t>
            </a:r>
            <a:endParaRPr lang="en-US" altLang="zh-CN" sz="1600" b="1" dirty="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buFontTx/>
              <a:buNone/>
            </a:pPr>
            <a:r>
              <a:rPr lang="en-US" altLang="zh-CN" sz="1600" b="1" dirty="0" smtClean="0">
                <a:solidFill>
                  <a:srgbClr val="000000"/>
                </a:solidFill>
                <a:ea typeface="+mn-ea"/>
                <a:cs typeface="Times New Roman" panose="02020603050405020304" pitchFamily="18" charset="0"/>
              </a:rPr>
              <a:t>b=</a:t>
            </a:r>
            <a:r>
              <a:rPr lang="en-US" altLang="zh-CN" sz="1600" b="1" dirty="0" smtClean="0">
                <a:solidFill>
                  <a:srgbClr val="C00000"/>
                </a:solidFill>
                <a:ea typeface="+mn-ea"/>
                <a:cs typeface="Times New Roman" panose="02020603050405020304" pitchFamily="18" charset="0"/>
              </a:rPr>
              <a:t>1234567</a:t>
            </a:r>
            <a:r>
              <a:rPr lang="en-US" altLang="zh-CN" sz="1600" b="1" dirty="0" smtClean="0">
                <a:solidFill>
                  <a:srgbClr val="0303DF"/>
                </a:solidFill>
                <a:ea typeface="+mn-ea"/>
                <a:cs typeface="Times New Roman" panose="02020603050405020304" pitchFamily="18" charset="0"/>
              </a:rPr>
              <a:t>9</a:t>
            </a:r>
            <a:r>
              <a:rPr lang="en-US" altLang="zh-CN" sz="1600" b="1" dirty="0" smtClean="0">
                <a:solidFill>
                  <a:srgbClr val="000000"/>
                </a:solidFill>
                <a:ea typeface="+mn-ea"/>
                <a:cs typeface="Times New Roman" panose="02020603050405020304" pitchFamily="18" charset="0"/>
              </a:rPr>
              <a:t>0528.000000 </a:t>
            </a:r>
            <a:r>
              <a:rPr lang="zh-CN" altLang="en-US" sz="1600" b="1" dirty="0" smtClean="0">
                <a:solidFill>
                  <a:srgbClr val="000000"/>
                </a:solidFill>
                <a:ea typeface="+mn-ea"/>
                <a:cs typeface="Times New Roman" panose="02020603050405020304" pitchFamily="18" charset="0"/>
              </a:rPr>
              <a:t>（</a:t>
            </a:r>
            <a:r>
              <a:rPr lang="zh-CN" altLang="en-US" sz="1600" b="1" dirty="0">
                <a:solidFill>
                  <a:srgbClr val="7030A0"/>
                </a:solidFill>
                <a:cs typeface="Times New Roman" panose="02020603050405020304" pitchFamily="18" charset="0"/>
              </a:rPr>
              <a:t>尾数精度</a:t>
            </a:r>
            <a:r>
              <a:rPr lang="en-US" altLang="zh-CN" sz="1600" b="1" dirty="0">
                <a:solidFill>
                  <a:srgbClr val="7030A0"/>
                </a:solidFill>
                <a:cs typeface="Times New Roman" panose="02020603050405020304" pitchFamily="18" charset="0"/>
              </a:rPr>
              <a:t>7</a:t>
            </a:r>
            <a:r>
              <a:rPr lang="zh-CN" altLang="en-US" sz="1600" b="1" dirty="0">
                <a:solidFill>
                  <a:srgbClr val="7030A0"/>
                </a:solidFill>
                <a:cs typeface="Times New Roman" panose="02020603050405020304" pitchFamily="18" charset="0"/>
              </a:rPr>
              <a:t>位十进制有效数字</a:t>
            </a:r>
            <a:r>
              <a:rPr lang="zh-CN" altLang="en-US" sz="1600" b="1" dirty="0" smtClean="0">
                <a:solidFill>
                  <a:srgbClr val="000000"/>
                </a:solidFill>
                <a:ea typeface="+mn-ea"/>
                <a:cs typeface="Times New Roman" panose="02020603050405020304" pitchFamily="18" charset="0"/>
              </a:rPr>
              <a:t>）</a:t>
            </a:r>
            <a:endParaRPr lang="en-US" altLang="zh-CN" sz="1600" b="1" dirty="0">
              <a:solidFill>
                <a:srgbClr val="000000"/>
              </a:solidFill>
              <a:ea typeface="+mn-ea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buFontTx/>
              <a:buNone/>
            </a:pPr>
            <a:r>
              <a:rPr lang="en-US" altLang="zh-CN" sz="1600" b="1" dirty="0">
                <a:solidFill>
                  <a:srgbClr val="000000"/>
                </a:solidFill>
                <a:cs typeface="Times New Roman" panose="02020603050405020304" pitchFamily="18" charset="0"/>
              </a:rPr>
              <a:t>b=</a:t>
            </a:r>
            <a:r>
              <a:rPr lang="en-US" altLang="zh-CN" sz="1600" b="1" dirty="0" smtClean="0">
                <a:solidFill>
                  <a:srgbClr val="C00000"/>
                </a:solidFill>
                <a:ea typeface="+mn-ea"/>
                <a:cs typeface="Times New Roman" panose="02020603050405020304" pitchFamily="18" charset="0"/>
              </a:rPr>
              <a:t>1.234568</a:t>
            </a:r>
            <a:r>
              <a:rPr lang="en-US" altLang="zh-CN" sz="1600" b="1" dirty="0" smtClean="0">
                <a:solidFill>
                  <a:srgbClr val="000000"/>
                </a:solidFill>
                <a:ea typeface="+mn-ea"/>
                <a:cs typeface="Times New Roman" panose="02020603050405020304" pitchFamily="18" charset="0"/>
              </a:rPr>
              <a:t>e+011  </a:t>
            </a:r>
            <a:r>
              <a:rPr lang="zh-CN" altLang="en-US" sz="1600" b="1" dirty="0">
                <a:solidFill>
                  <a:srgbClr val="000000"/>
                </a:solidFill>
                <a:ea typeface="+mn-ea"/>
                <a:cs typeface="Times New Roman" panose="02020603050405020304" pitchFamily="18" charset="0"/>
              </a:rPr>
              <a:t>（尾数</a:t>
            </a:r>
            <a:r>
              <a:rPr lang="en-US" altLang="zh-CN" sz="1600" b="1" dirty="0">
                <a:solidFill>
                  <a:srgbClr val="000000"/>
                </a:solidFill>
                <a:ea typeface="+mn-ea"/>
                <a:cs typeface="Times New Roman" panose="02020603050405020304" pitchFamily="18" charset="0"/>
              </a:rPr>
              <a:t>7</a:t>
            </a:r>
            <a:r>
              <a:rPr lang="zh-CN" altLang="en-US" sz="1600" b="1" dirty="0">
                <a:solidFill>
                  <a:srgbClr val="000000"/>
                </a:solidFill>
                <a:ea typeface="+mn-ea"/>
                <a:cs typeface="Times New Roman" panose="02020603050405020304" pitchFamily="18" charset="0"/>
              </a:rPr>
              <a:t>位有效位）</a:t>
            </a:r>
            <a:endParaRPr lang="en-US" altLang="zh-CN" sz="1600" b="1" dirty="0">
              <a:solidFill>
                <a:srgbClr val="000000"/>
              </a:solidFill>
              <a:ea typeface="+mn-ea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zh-CN" sz="1600" b="1" dirty="0">
                <a:solidFill>
                  <a:srgbClr val="000000"/>
                </a:solidFill>
                <a:cs typeface="Times New Roman" panose="02020603050405020304" pitchFamily="18" charset="0"/>
              </a:rPr>
              <a:t>b=</a:t>
            </a:r>
            <a:r>
              <a:rPr lang="en-US" altLang="zh-CN" sz="1600" b="1" dirty="0" smtClean="0">
                <a:solidFill>
                  <a:srgbClr val="C00000"/>
                </a:solidFill>
                <a:cs typeface="Times New Roman" panose="02020603050405020304" pitchFamily="18" charset="0"/>
              </a:rPr>
              <a:t>1.234568</a:t>
            </a:r>
            <a:r>
              <a:rPr lang="en-US" altLang="zh-CN" sz="1600" b="1" dirty="0" smtClean="0">
                <a:solidFill>
                  <a:srgbClr val="000000"/>
                </a:solidFill>
                <a:cs typeface="Times New Roman" panose="02020603050405020304" pitchFamily="18" charset="0"/>
              </a:rPr>
              <a:t>E+011 </a:t>
            </a:r>
            <a:endParaRPr lang="en-US" altLang="zh-CN" sz="1600" b="1" dirty="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zh-CN" sz="1600" b="1" dirty="0">
                <a:solidFill>
                  <a:srgbClr val="000000"/>
                </a:solidFill>
                <a:cs typeface="Times New Roman" panose="02020603050405020304" pitchFamily="18" charset="0"/>
              </a:rPr>
              <a:t>b=</a:t>
            </a:r>
            <a:r>
              <a:rPr lang="en-US" altLang="zh-CN" sz="1600" dirty="0" smtClean="0">
                <a:solidFill>
                  <a:srgbClr val="0000CC"/>
                </a:solidFill>
                <a:cs typeface="Times New Roman" panose="02020603050405020304" pitchFamily="18" charset="0"/>
              </a:rPr>
              <a:t>1.23457</a:t>
            </a:r>
            <a:r>
              <a:rPr lang="en-US" altLang="zh-CN" sz="1600" dirty="0" smtClean="0">
                <a:solidFill>
                  <a:srgbClr val="000000"/>
                </a:solidFill>
                <a:cs typeface="Times New Roman" panose="02020603050405020304" pitchFamily="18" charset="0"/>
              </a:rPr>
              <a:t>e+011</a:t>
            </a:r>
            <a:endParaRPr lang="en-US" altLang="zh-CN" sz="1600" dirty="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zh-CN" sz="1600" b="1" dirty="0">
                <a:solidFill>
                  <a:srgbClr val="000000"/>
                </a:solidFill>
                <a:cs typeface="Times New Roman" panose="02020603050405020304" pitchFamily="18" charset="0"/>
              </a:rPr>
              <a:t>b=</a:t>
            </a:r>
            <a:r>
              <a:rPr lang="en-US" altLang="zh-CN" sz="1600" dirty="0" smtClean="0">
                <a:solidFill>
                  <a:srgbClr val="0000CC"/>
                </a:solidFill>
                <a:cs typeface="Times New Roman" panose="02020603050405020304" pitchFamily="18" charset="0"/>
              </a:rPr>
              <a:t>1.23457</a:t>
            </a:r>
            <a:r>
              <a:rPr lang="en-US" altLang="zh-CN" sz="1600" dirty="0" smtClean="0">
                <a:solidFill>
                  <a:srgbClr val="000000"/>
                </a:solidFill>
                <a:cs typeface="Times New Roman" panose="02020603050405020304" pitchFamily="18" charset="0"/>
              </a:rPr>
              <a:t>E+011</a:t>
            </a:r>
            <a:endParaRPr lang="en-US" altLang="zh-CN" sz="1600" dirty="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Bef>
                <a:spcPct val="5000"/>
              </a:spcBef>
              <a:buFontTx/>
              <a:buNone/>
            </a:pPr>
            <a:endParaRPr lang="en-US" altLang="zh-CN" dirty="0">
              <a:solidFill>
                <a:srgbClr val="000000"/>
              </a:solidFill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" name="标题 1"/>
          <p:cNvSpPr txBox="1">
            <a:spLocks/>
          </p:cNvSpPr>
          <p:nvPr/>
        </p:nvSpPr>
        <p:spPr bwMode="auto">
          <a:xfrm>
            <a:off x="485775" y="255588"/>
            <a:ext cx="80899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kern="1200">
                <a:solidFill>
                  <a:srgbClr val="1A93C8"/>
                </a:solidFill>
                <a:latin typeface="+mj-lt"/>
                <a:ea typeface="+mj-ea"/>
                <a:cs typeface="+mj-cs"/>
              </a:defRPr>
            </a:lvl1pPr>
            <a:lvl2pPr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1A93C8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1A93C8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1A93C8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1A93C8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4572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1A93C8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9144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1A93C8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13716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1A93C8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18288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1A93C8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>
              <a:buFontTx/>
            </a:pPr>
            <a:r>
              <a:rPr lang="zh-CN" altLang="en-US" dirty="0"/>
              <a:t>浮点型变量的定义与使用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圆角矩形标注 1"/>
              <p:cNvSpPr/>
              <p:nvPr/>
            </p:nvSpPr>
            <p:spPr bwMode="auto">
              <a:xfrm>
                <a:off x="3295128" y="3338197"/>
                <a:ext cx="2931106" cy="356379"/>
              </a:xfrm>
              <a:prstGeom prst="wedgeRoundRectCallout">
                <a:avLst>
                  <a:gd name="adj1" fmla="val -21653"/>
                  <a:gd name="adj2" fmla="val 46323"/>
                  <a:gd name="adj3" fmla="val 16667"/>
                </a:avLst>
              </a:prstGeom>
              <a:solidFill>
                <a:srgbClr val="FFC00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r>
                  <a:rPr kumimoji="0" lang="en-US" altLang="zh-CN" sz="1600" b="0" i="0" u="none" strike="noStrike" cap="none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ea typeface="宋体" panose="02010600030101010101" pitchFamily="2" charset="-122"/>
                  </a:rPr>
                  <a:t>24</a:t>
                </a:r>
                <a:r>
                  <a:rPr lang="en-US" altLang="zh-CN" sz="1600" dirty="0" smtClean="0">
                    <a:solidFill>
                      <a:srgbClr val="000000"/>
                    </a:solidFill>
                    <a:ea typeface="宋体" panose="02010600030101010101" pitchFamily="2" charset="-122"/>
                  </a:rPr>
                  <a:t>/3.32</a:t>
                </a:r>
                <a14:m>
                  <m:oMath xmlns:m="http://schemas.openxmlformats.org/officeDocument/2006/math">
                    <m:r>
                      <a:rPr lang="en-US" altLang="zh-CN" sz="16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altLang="zh-CN" sz="1600" dirty="0" smtClean="0">
                    <a:solidFill>
                      <a:srgbClr val="000000"/>
                    </a:solidFill>
                    <a:ea typeface="宋体" panose="02010600030101010101" pitchFamily="2" charset="-122"/>
                  </a:rPr>
                  <a:t>7.228915662650602</a:t>
                </a:r>
                <a:endParaRPr kumimoji="0" lang="zh-CN" altLang="en-US" sz="16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2" name="圆角矩形标注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295128" y="3338197"/>
                <a:ext cx="2931106" cy="356379"/>
              </a:xfrm>
              <a:prstGeom prst="wedgeRoundRectCallout">
                <a:avLst>
                  <a:gd name="adj1" fmla="val -21653"/>
                  <a:gd name="adj2" fmla="val 46323"/>
                  <a:gd name="adj3" fmla="val 16667"/>
                </a:avLst>
              </a:prstGeom>
              <a:blipFill>
                <a:blip r:embed="rId2"/>
                <a:stretch>
                  <a:fillRect l="-415" b="-18333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圆角矩形标注 6"/>
              <p:cNvSpPr/>
              <p:nvPr/>
            </p:nvSpPr>
            <p:spPr bwMode="auto">
              <a:xfrm>
                <a:off x="6362524" y="3338197"/>
                <a:ext cx="1880381" cy="356379"/>
              </a:xfrm>
              <a:prstGeom prst="wedgeRoundRectCallout">
                <a:avLst>
                  <a:gd name="adj1" fmla="val -21653"/>
                  <a:gd name="adj2" fmla="val 46323"/>
                  <a:gd name="adj3" fmla="val 16667"/>
                </a:avLst>
              </a:prstGeom>
              <a:solidFill>
                <a:srgbClr val="FFC00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r>
                  <a:rPr kumimoji="0" lang="en-US" altLang="zh-CN" sz="1600" b="0" i="0" u="none" strike="noStrike" cap="none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ea typeface="宋体" panose="02010600030101010101" pitchFamily="2" charset="-122"/>
                  </a:rPr>
                  <a:t>24</a:t>
                </a:r>
                <a:r>
                  <a:rPr lang="zh-CN" altLang="en-US" sz="1600" dirty="0" smtClean="0">
                    <a:solidFill>
                      <a:srgbClr val="000000"/>
                    </a:solidFill>
                    <a:ea typeface="宋体" panose="02010600030101010101" pitchFamily="2" charset="-122"/>
                  </a:rPr>
                  <a:t>*</a:t>
                </a:r>
                <a:r>
                  <a:rPr lang="en-US" altLang="zh-CN" sz="1600" dirty="0" smtClean="0">
                    <a:solidFill>
                      <a:srgbClr val="000000"/>
                    </a:solidFill>
                    <a:ea typeface="宋体" panose="02010600030101010101" pitchFamily="2" charset="-122"/>
                  </a:rPr>
                  <a:t>0.301</a:t>
                </a:r>
                <a:r>
                  <a:rPr lang="en-US" altLang="zh-CN" sz="1600" dirty="0">
                    <a:solidFill>
                      <a:srgbClr val="00000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 </m:t>
                    </m:r>
                  </m:oMath>
                </a14:m>
                <a:r>
                  <a:rPr lang="en-US" altLang="zh-CN" sz="1600" dirty="0" smtClean="0">
                    <a:solidFill>
                      <a:srgbClr val="000000"/>
                    </a:solidFill>
                    <a:ea typeface="宋体" panose="02010600030101010101" pitchFamily="2" charset="-122"/>
                  </a:rPr>
                  <a:t>7.22…</a:t>
                </a:r>
                <a:endParaRPr kumimoji="0" lang="zh-CN" altLang="en-US" sz="16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7" name="圆角矩形标注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362524" y="3338197"/>
                <a:ext cx="1880381" cy="356379"/>
              </a:xfrm>
              <a:prstGeom prst="wedgeRoundRectCallout">
                <a:avLst>
                  <a:gd name="adj1" fmla="val -21653"/>
                  <a:gd name="adj2" fmla="val 46323"/>
                  <a:gd name="adj3" fmla="val 16667"/>
                </a:avLst>
              </a:prstGeom>
              <a:blipFill>
                <a:blip r:embed="rId3"/>
                <a:stretch>
                  <a:fillRect l="-645" b="-18333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圆角矩形标注 9"/>
          <p:cNvSpPr/>
          <p:nvPr/>
        </p:nvSpPr>
        <p:spPr bwMode="auto">
          <a:xfrm>
            <a:off x="6226234" y="2332499"/>
            <a:ext cx="1880381" cy="632512"/>
          </a:xfrm>
          <a:prstGeom prst="wedgeRoundRectCallout">
            <a:avLst>
              <a:gd name="adj1" fmla="val -21653"/>
              <a:gd name="adj2" fmla="val 46323"/>
              <a:gd name="adj3" fmla="val 16667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r>
              <a:rPr kumimoji="0" lang="zh-CN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ea typeface="宋体" panose="02010600030101010101" pitchFamily="2" charset="-122"/>
              </a:rPr>
              <a:t>思考：为什么是</a:t>
            </a:r>
            <a:r>
              <a:rPr kumimoji="0" lang="en-US" altLang="zh-CN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ea typeface="宋体" panose="02010600030101010101" pitchFamily="2" charset="-122"/>
              </a:rPr>
              <a:t>7</a:t>
            </a:r>
            <a:r>
              <a:rPr kumimoji="0" lang="zh-CN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ea typeface="宋体" panose="02010600030101010101" pitchFamily="2" charset="-122"/>
              </a:rPr>
              <a:t>位十进制有效数字？</a:t>
            </a:r>
          </a:p>
        </p:txBody>
      </p:sp>
    </p:spTree>
    <p:extLst>
      <p:ext uri="{BB962C8B-B14F-4D97-AF65-F5344CB8AC3E}">
        <p14:creationId xmlns:p14="http://schemas.microsoft.com/office/powerpoint/2010/main" val="1456024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30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011" grpId="0" animBg="1"/>
      <p:bldP spid="43012" grpId="0" animBg="1"/>
      <p:bldP spid="2" grpId="0" animBg="1"/>
      <p:bldP spid="7" grpId="0" animBg="1"/>
      <p:bldP spid="10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rgbClr val="7030A0"/>
                </a:solidFill>
              </a:rPr>
              <a:t>回顾：</a:t>
            </a:r>
            <a:r>
              <a:rPr lang="zh-CN" altLang="en-US" dirty="0" smtClean="0"/>
              <a:t>浮点数的机器数（机内表示形式）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5775" y="1041544"/>
            <a:ext cx="8089900" cy="1179795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dirty="0" smtClean="0"/>
              <a:t>按照</a:t>
            </a:r>
            <a:r>
              <a:rPr lang="en-US" altLang="zh-CN" sz="2000" dirty="0" smtClean="0"/>
              <a:t>IEEE </a:t>
            </a:r>
            <a:r>
              <a:rPr lang="en-US" altLang="zh-CN" sz="2000" dirty="0"/>
              <a:t>754</a:t>
            </a:r>
            <a:r>
              <a:rPr lang="zh-CN" altLang="en-US" sz="2000" dirty="0"/>
              <a:t>标准</a:t>
            </a:r>
            <a:endParaRPr lang="en-US" altLang="zh-CN" sz="2000" dirty="0" smtClean="0"/>
          </a:p>
          <a:p>
            <a:pPr marL="971550" lvl="1"/>
            <a:r>
              <a:rPr lang="zh-CN" altLang="en-US" sz="1800" dirty="0" smtClean="0"/>
              <a:t>单精度</a:t>
            </a:r>
            <a:r>
              <a:rPr lang="zh-CN" altLang="en-US" sz="1800" dirty="0"/>
              <a:t>浮点数采用</a:t>
            </a:r>
            <a:r>
              <a:rPr lang="en-US" altLang="zh-CN" sz="1800" dirty="0"/>
              <a:t>4</a:t>
            </a:r>
            <a:r>
              <a:rPr lang="zh-CN" altLang="en-US" sz="1800" dirty="0"/>
              <a:t>个字节存储，即</a:t>
            </a:r>
            <a:r>
              <a:rPr lang="en-US" altLang="zh-CN" sz="1800" dirty="0"/>
              <a:t>32</a:t>
            </a:r>
            <a:r>
              <a:rPr lang="zh-CN" altLang="en-US" sz="1800" dirty="0"/>
              <a:t>位，</a:t>
            </a:r>
            <a:endParaRPr lang="en-US" altLang="zh-CN" sz="1800" dirty="0"/>
          </a:p>
          <a:p>
            <a:pPr marL="971550" lvl="1"/>
            <a:r>
              <a:rPr lang="zh-CN" altLang="en-US" sz="1800" dirty="0"/>
              <a:t>双精度浮点数采用</a:t>
            </a:r>
            <a:r>
              <a:rPr lang="en-US" altLang="zh-CN" sz="1800" dirty="0"/>
              <a:t>8</a:t>
            </a:r>
            <a:r>
              <a:rPr lang="zh-CN" altLang="en-US" sz="1800" dirty="0"/>
              <a:t>个字节存储，即</a:t>
            </a:r>
            <a:r>
              <a:rPr lang="en-US" altLang="zh-CN" sz="1800" dirty="0"/>
              <a:t>64</a:t>
            </a:r>
            <a:r>
              <a:rPr lang="zh-CN" altLang="en-US" sz="1800" dirty="0"/>
              <a:t>位</a:t>
            </a:r>
            <a:endParaRPr lang="en-US" altLang="zh-CN" sz="1800" dirty="0"/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zh-CN" sz="2000" dirty="0"/>
          </a:p>
          <a:p>
            <a:r>
              <a:rPr lang="en-US" altLang="zh-CN" dirty="0"/>
              <a:t> </a:t>
            </a:r>
            <a:endParaRPr lang="zh-CN" altLang="en-US" dirty="0"/>
          </a:p>
        </p:txBody>
      </p:sp>
      <p:sp>
        <p:nvSpPr>
          <p:cNvPr id="8" name="AutoShape 2" descr="è¿éåå¾çæè¿°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789323" y="2221339"/>
            <a:ext cx="7774130" cy="2339043"/>
            <a:chOff x="684935" y="2528747"/>
            <a:chExt cx="7774130" cy="2920532"/>
          </a:xfrm>
        </p:grpSpPr>
        <p:sp>
          <p:nvSpPr>
            <p:cNvPr id="4" name="文本框 3"/>
            <p:cNvSpPr txBox="1"/>
            <p:nvPr/>
          </p:nvSpPr>
          <p:spPr>
            <a:xfrm>
              <a:off x="6965300" y="2782669"/>
              <a:ext cx="83444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rgbClr val="00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float</a:t>
              </a:r>
            </a:p>
            <a:p>
              <a:r>
                <a:rPr lang="en-US" altLang="zh-CN" dirty="0">
                  <a:solidFill>
                    <a:srgbClr val="00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4</a:t>
              </a:r>
              <a:r>
                <a:rPr lang="zh-CN" altLang="en-US" dirty="0">
                  <a:solidFill>
                    <a:srgbClr val="00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字节</a:t>
              </a: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6907211" y="4603889"/>
              <a:ext cx="155185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rgbClr val="00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double float</a:t>
              </a:r>
            </a:p>
            <a:p>
              <a:r>
                <a:rPr lang="en-US" altLang="zh-CN" dirty="0">
                  <a:solidFill>
                    <a:srgbClr val="00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8</a:t>
              </a:r>
              <a:r>
                <a:rPr lang="zh-CN" altLang="en-US" dirty="0">
                  <a:solidFill>
                    <a:srgbClr val="00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字节</a:t>
              </a:r>
            </a:p>
          </p:txBody>
        </p:sp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84935" y="2528747"/>
              <a:ext cx="6153150" cy="2920532"/>
            </a:xfrm>
            <a:prstGeom prst="rect">
              <a:avLst/>
            </a:prstGeom>
          </p:spPr>
        </p:pic>
      </p:grpSp>
      <p:sp>
        <p:nvSpPr>
          <p:cNvPr id="13" name="内容占位符 2"/>
          <p:cNvSpPr txBox="1">
            <a:spLocks/>
          </p:cNvSpPr>
          <p:nvPr/>
        </p:nvSpPr>
        <p:spPr bwMode="auto">
          <a:xfrm>
            <a:off x="485775" y="4552069"/>
            <a:ext cx="8089900" cy="94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l" defTabSz="685800" rtl="0" fontAlgn="base">
              <a:lnSpc>
                <a:spcPct val="90000"/>
              </a:lnSpc>
              <a:spcBef>
                <a:spcPts val="135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anose="05020102010507070707" pitchFamily="18" charset="2"/>
              <a:buChar char=""/>
              <a:defRPr sz="2400" kern="1200">
                <a:solidFill>
                  <a:srgbClr val="1A93C8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1pPr>
            <a:lvl2pPr marL="628650" indent="-342900" algn="l" defTabSz="685800" rtl="0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SzPct val="80000"/>
              <a:buFont typeface="Wingdings" panose="05000000000000000000" pitchFamily="2" charset="2"/>
              <a:buChar char="ü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2pPr>
            <a:lvl3pPr marL="857250" indent="-17145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Calibri" panose="020F0502020204030204" pitchFamily="34" charset="0"/>
              <a:buChar char="•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3pPr>
            <a:lvl4pPr marL="1200150" indent="-17145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Calibri" panose="020F0502020204030204" pitchFamily="34" charset="0"/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4pPr>
            <a:lvl5pPr marL="1543050" indent="-17145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Calibri" panose="020F0502020204030204" pitchFamily="34" charset="0"/>
              <a:buChar char="•"/>
              <a:defRPr sz="1300" kern="1200">
                <a:solidFill>
                  <a:srgbClr val="7F7F7F"/>
                </a:solidFill>
                <a:latin typeface="+mn-lt"/>
                <a:ea typeface="幼圆" panose="02010509060101010101" pitchFamily="49" charset="-122"/>
                <a:cs typeface="+mn-cs"/>
                <a:sym typeface="宋体" panose="02010600030101010101" pitchFamily="2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dirty="0" smtClean="0">
                <a:solidFill>
                  <a:srgbClr val="7030A0"/>
                </a:solidFill>
              </a:rPr>
              <a:t>单精度</a:t>
            </a:r>
            <a:r>
              <a:rPr lang="en-US" altLang="zh-CN" sz="2000" dirty="0" smtClean="0">
                <a:solidFill>
                  <a:srgbClr val="7030A0"/>
                </a:solidFill>
              </a:rPr>
              <a:t>float</a:t>
            </a:r>
            <a:r>
              <a:rPr lang="zh-CN" altLang="en-US" sz="2000" dirty="0" smtClean="0">
                <a:solidFill>
                  <a:srgbClr val="7030A0"/>
                </a:solidFill>
              </a:rPr>
              <a:t>，利用</a:t>
            </a:r>
            <a:r>
              <a:rPr lang="en-US" altLang="zh-CN" sz="2000" dirty="0" smtClean="0">
                <a:solidFill>
                  <a:srgbClr val="7030A0"/>
                </a:solidFill>
              </a:rPr>
              <a:t>23</a:t>
            </a:r>
            <a:r>
              <a:rPr lang="zh-CN" altLang="en-US" sz="2000" dirty="0" smtClean="0">
                <a:solidFill>
                  <a:srgbClr val="7030A0"/>
                </a:solidFill>
              </a:rPr>
              <a:t>位尾数表示</a:t>
            </a:r>
            <a:r>
              <a:rPr lang="en-US" altLang="zh-CN" sz="2000" dirty="0" smtClean="0">
                <a:solidFill>
                  <a:srgbClr val="7030A0"/>
                </a:solidFill>
              </a:rPr>
              <a:t>24</a:t>
            </a:r>
            <a:r>
              <a:rPr lang="zh-CN" altLang="en-US" sz="2000" dirty="0" smtClean="0">
                <a:solidFill>
                  <a:srgbClr val="7030A0"/>
                </a:solidFill>
              </a:rPr>
              <a:t>位的精度</a:t>
            </a:r>
            <a:endParaRPr lang="en-US" altLang="zh-CN" sz="2000" dirty="0" smtClean="0">
              <a:solidFill>
                <a:srgbClr val="7030A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dirty="0" smtClean="0">
                <a:solidFill>
                  <a:srgbClr val="7030A0"/>
                </a:solidFill>
              </a:rPr>
              <a:t>双精度</a:t>
            </a:r>
            <a:r>
              <a:rPr lang="en-US" altLang="zh-CN" sz="2000" dirty="0" smtClean="0">
                <a:solidFill>
                  <a:srgbClr val="7030A0"/>
                </a:solidFill>
              </a:rPr>
              <a:t>double</a:t>
            </a:r>
            <a:r>
              <a:rPr lang="zh-CN" altLang="en-US" sz="2000" dirty="0" smtClean="0">
                <a:solidFill>
                  <a:srgbClr val="7030A0"/>
                </a:solidFill>
              </a:rPr>
              <a:t>，利用</a:t>
            </a:r>
            <a:r>
              <a:rPr lang="en-US" altLang="zh-CN" sz="2000" dirty="0" smtClean="0">
                <a:solidFill>
                  <a:srgbClr val="7030A0"/>
                </a:solidFill>
              </a:rPr>
              <a:t>52</a:t>
            </a:r>
            <a:r>
              <a:rPr lang="zh-CN" altLang="en-US" sz="2000" dirty="0" smtClean="0">
                <a:solidFill>
                  <a:srgbClr val="7030A0"/>
                </a:solidFill>
              </a:rPr>
              <a:t>位尾数表示</a:t>
            </a:r>
            <a:r>
              <a:rPr lang="en-US" altLang="zh-CN" sz="2000" dirty="0" smtClean="0">
                <a:solidFill>
                  <a:srgbClr val="7030A0"/>
                </a:solidFill>
              </a:rPr>
              <a:t>53</a:t>
            </a:r>
            <a:r>
              <a:rPr lang="zh-CN" altLang="en-US" sz="2000" dirty="0" smtClean="0">
                <a:solidFill>
                  <a:srgbClr val="7030A0"/>
                </a:solidFill>
              </a:rPr>
              <a:t>位</a:t>
            </a:r>
            <a:r>
              <a:rPr lang="zh-CN" altLang="en-US" sz="2000" dirty="0">
                <a:solidFill>
                  <a:srgbClr val="7030A0"/>
                </a:solidFill>
              </a:rPr>
              <a:t>的</a:t>
            </a:r>
            <a:r>
              <a:rPr lang="zh-CN" altLang="en-US" sz="2000" dirty="0" smtClean="0">
                <a:solidFill>
                  <a:srgbClr val="7030A0"/>
                </a:solidFill>
              </a:rPr>
              <a:t>精度</a:t>
            </a:r>
            <a:endParaRPr lang="zh-CN" altLang="en-US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5380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rgbClr val="7030A0"/>
                </a:solidFill>
              </a:rPr>
              <a:t>课后练习：</a:t>
            </a:r>
            <a:r>
              <a:rPr lang="zh-CN" altLang="en-US" dirty="0" smtClean="0"/>
              <a:t>测试</a:t>
            </a:r>
            <a:r>
              <a:rPr lang="zh-CN" altLang="en-US" dirty="0"/>
              <a:t>浮点数的精度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CN" sz="1800" dirty="0">
                <a:solidFill>
                  <a:srgbClr val="080808"/>
                </a:solidFill>
              </a:rPr>
              <a:t>#include &lt;</a:t>
            </a:r>
            <a:r>
              <a:rPr lang="en-US" altLang="zh-CN" sz="1800" dirty="0" err="1">
                <a:solidFill>
                  <a:srgbClr val="080808"/>
                </a:solidFill>
              </a:rPr>
              <a:t>stdio.h</a:t>
            </a:r>
            <a:r>
              <a:rPr lang="en-US" altLang="zh-CN" sz="1800" dirty="0">
                <a:solidFill>
                  <a:srgbClr val="080808"/>
                </a:solidFill>
              </a:rPr>
              <a:t>&gt;</a:t>
            </a:r>
          </a:p>
          <a:p>
            <a:pPr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CN" sz="1800" dirty="0">
                <a:solidFill>
                  <a:srgbClr val="080808"/>
                </a:solidFill>
              </a:rPr>
              <a:t>#include &lt;</a:t>
            </a:r>
            <a:r>
              <a:rPr lang="en-US" altLang="zh-CN" sz="1800" dirty="0" err="1">
                <a:solidFill>
                  <a:srgbClr val="080808"/>
                </a:solidFill>
              </a:rPr>
              <a:t>iostream</a:t>
            </a:r>
            <a:r>
              <a:rPr lang="en-US" altLang="zh-CN" sz="1800" dirty="0">
                <a:solidFill>
                  <a:srgbClr val="080808"/>
                </a:solidFill>
              </a:rPr>
              <a:t>&gt;</a:t>
            </a:r>
          </a:p>
          <a:p>
            <a:pPr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CN" sz="1800" dirty="0">
                <a:solidFill>
                  <a:srgbClr val="080808"/>
                </a:solidFill>
              </a:rPr>
              <a:t/>
            </a:r>
            <a:br>
              <a:rPr lang="en-US" altLang="zh-CN" sz="1800" dirty="0">
                <a:solidFill>
                  <a:srgbClr val="080808"/>
                </a:solidFill>
              </a:rPr>
            </a:br>
            <a:r>
              <a:rPr lang="en-US" altLang="zh-CN" sz="1800" dirty="0" err="1">
                <a:solidFill>
                  <a:srgbClr val="080808"/>
                </a:solidFill>
              </a:rPr>
              <a:t>int</a:t>
            </a:r>
            <a:r>
              <a:rPr lang="en-US" altLang="zh-CN" sz="1800" dirty="0">
                <a:solidFill>
                  <a:srgbClr val="080808"/>
                </a:solidFill>
              </a:rPr>
              <a:t>  main</a:t>
            </a:r>
            <a:r>
              <a:rPr lang="zh-CN" altLang="en-US" sz="1800" dirty="0">
                <a:solidFill>
                  <a:srgbClr val="080808"/>
                </a:solidFill>
              </a:rPr>
              <a:t>（）</a:t>
            </a:r>
            <a:br>
              <a:rPr lang="zh-CN" altLang="en-US" sz="1800" dirty="0">
                <a:solidFill>
                  <a:srgbClr val="080808"/>
                </a:solidFill>
              </a:rPr>
            </a:br>
            <a:r>
              <a:rPr lang="zh-CN" altLang="en-US" sz="1800" dirty="0">
                <a:solidFill>
                  <a:srgbClr val="080808"/>
                </a:solidFill>
              </a:rPr>
              <a:t> </a:t>
            </a:r>
            <a:r>
              <a:rPr lang="en-US" altLang="zh-CN" sz="1800" dirty="0">
                <a:solidFill>
                  <a:srgbClr val="080808"/>
                </a:solidFill>
              </a:rPr>
              <a:t>{</a:t>
            </a:r>
            <a:br>
              <a:rPr lang="en-US" altLang="zh-CN" sz="1800" dirty="0">
                <a:solidFill>
                  <a:srgbClr val="080808"/>
                </a:solidFill>
              </a:rPr>
            </a:br>
            <a:r>
              <a:rPr lang="en-US" altLang="zh-CN" sz="1800" dirty="0">
                <a:solidFill>
                  <a:srgbClr val="080808"/>
                </a:solidFill>
              </a:rPr>
              <a:t>       </a:t>
            </a:r>
            <a:r>
              <a:rPr lang="en-US" altLang="zh-CN" sz="1800" dirty="0" err="1">
                <a:solidFill>
                  <a:srgbClr val="080808"/>
                </a:solidFill>
              </a:rPr>
              <a:t>std</a:t>
            </a:r>
            <a:r>
              <a:rPr lang="en-US" altLang="zh-CN" sz="1800" dirty="0">
                <a:solidFill>
                  <a:srgbClr val="080808"/>
                </a:solidFill>
              </a:rPr>
              <a:t>::</a:t>
            </a:r>
            <a:r>
              <a:rPr lang="en-US" altLang="zh-CN" sz="1800" dirty="0" err="1">
                <a:solidFill>
                  <a:srgbClr val="080808"/>
                </a:solidFill>
              </a:rPr>
              <a:t>cout.precision</a:t>
            </a:r>
            <a:r>
              <a:rPr lang="en-US" altLang="zh-CN" sz="1800" dirty="0">
                <a:solidFill>
                  <a:srgbClr val="080808"/>
                </a:solidFill>
              </a:rPr>
              <a:t>(20); </a:t>
            </a:r>
          </a:p>
          <a:p>
            <a:pPr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CN" sz="1800" dirty="0">
                <a:solidFill>
                  <a:srgbClr val="080808"/>
                </a:solidFill>
              </a:rPr>
              <a:t>       </a:t>
            </a:r>
            <a:r>
              <a:rPr lang="en-US" altLang="zh-CN" sz="1800" b="1" dirty="0">
                <a:solidFill>
                  <a:srgbClr val="7030A0"/>
                </a:solidFill>
              </a:rPr>
              <a:t>float</a:t>
            </a:r>
            <a:r>
              <a:rPr lang="en-US" altLang="zh-CN" sz="1800" dirty="0">
                <a:solidFill>
                  <a:srgbClr val="080808"/>
                </a:solidFill>
              </a:rPr>
              <a:t> a=</a:t>
            </a:r>
            <a:r>
              <a:rPr lang="en-US" altLang="zh-CN" sz="1800" dirty="0">
                <a:solidFill>
                  <a:srgbClr val="0000CC"/>
                </a:solidFill>
              </a:rPr>
              <a:t>123.4567</a:t>
            </a:r>
            <a:r>
              <a:rPr lang="en-US" altLang="zh-CN" sz="1800" dirty="0">
                <a:solidFill>
                  <a:srgbClr val="080808"/>
                </a:solidFill>
              </a:rPr>
              <a:t>8901234567890;</a:t>
            </a:r>
          </a:p>
          <a:p>
            <a:pPr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CN" sz="1800" dirty="0">
                <a:solidFill>
                  <a:srgbClr val="080808"/>
                </a:solidFill>
              </a:rPr>
              <a:t>       </a:t>
            </a:r>
            <a:r>
              <a:rPr lang="en-US" altLang="zh-CN" sz="1800" b="1" dirty="0">
                <a:solidFill>
                  <a:srgbClr val="7030A0"/>
                </a:solidFill>
              </a:rPr>
              <a:t>double</a:t>
            </a:r>
            <a:r>
              <a:rPr lang="en-US" altLang="zh-CN" sz="1800" dirty="0">
                <a:solidFill>
                  <a:srgbClr val="080808"/>
                </a:solidFill>
              </a:rPr>
              <a:t> b=</a:t>
            </a:r>
            <a:r>
              <a:rPr lang="en-US" altLang="zh-CN" sz="1800" dirty="0">
                <a:solidFill>
                  <a:srgbClr val="0000CC"/>
                </a:solidFill>
              </a:rPr>
              <a:t>123.456789012345</a:t>
            </a:r>
            <a:r>
              <a:rPr lang="en-US" altLang="zh-CN" sz="1800" dirty="0">
                <a:solidFill>
                  <a:srgbClr val="080808"/>
                </a:solidFill>
              </a:rPr>
              <a:t>67890;</a:t>
            </a:r>
          </a:p>
          <a:p>
            <a:pPr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CN" sz="1800" dirty="0">
                <a:solidFill>
                  <a:srgbClr val="080808"/>
                </a:solidFill>
              </a:rPr>
              <a:t>       </a:t>
            </a:r>
            <a:r>
              <a:rPr lang="en-US" altLang="zh-CN" sz="1800" dirty="0" err="1">
                <a:solidFill>
                  <a:srgbClr val="080808"/>
                </a:solidFill>
              </a:rPr>
              <a:t>std</a:t>
            </a:r>
            <a:r>
              <a:rPr lang="en-US" altLang="zh-CN" sz="1800" dirty="0">
                <a:solidFill>
                  <a:srgbClr val="080808"/>
                </a:solidFill>
              </a:rPr>
              <a:t>::cout &lt;&lt; a &lt;&lt; </a:t>
            </a:r>
            <a:r>
              <a:rPr lang="en-US" altLang="zh-CN" sz="1800" dirty="0" err="1">
                <a:solidFill>
                  <a:srgbClr val="080808"/>
                </a:solidFill>
              </a:rPr>
              <a:t>std</a:t>
            </a:r>
            <a:r>
              <a:rPr lang="en-US" altLang="zh-CN" sz="1800" dirty="0">
                <a:solidFill>
                  <a:srgbClr val="080808"/>
                </a:solidFill>
              </a:rPr>
              <a:t>::</a:t>
            </a:r>
            <a:r>
              <a:rPr lang="en-US" altLang="zh-CN" sz="1800" dirty="0" err="1">
                <a:solidFill>
                  <a:srgbClr val="080808"/>
                </a:solidFill>
              </a:rPr>
              <a:t>endl</a:t>
            </a:r>
            <a:r>
              <a:rPr lang="en-US" altLang="zh-CN" sz="1800" dirty="0">
                <a:solidFill>
                  <a:srgbClr val="080808"/>
                </a:solidFill>
              </a:rPr>
              <a:t>;     //</a:t>
            </a:r>
            <a:r>
              <a:rPr lang="en-US" altLang="zh-CN" sz="1800" dirty="0">
                <a:solidFill>
                  <a:srgbClr val="0000CC"/>
                </a:solidFill>
              </a:rPr>
              <a:t>123.45678</a:t>
            </a:r>
            <a:r>
              <a:rPr lang="en-US" altLang="zh-CN" sz="1800" dirty="0">
                <a:solidFill>
                  <a:srgbClr val="FF0000"/>
                </a:solidFill>
              </a:rPr>
              <a:t>7</a:t>
            </a:r>
            <a:r>
              <a:rPr lang="en-US" altLang="zh-CN" sz="1800" dirty="0">
                <a:solidFill>
                  <a:srgbClr val="080808"/>
                </a:solidFill>
              </a:rPr>
              <a:t>109375</a:t>
            </a:r>
          </a:p>
          <a:p>
            <a:pPr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CN" sz="1800" dirty="0">
                <a:solidFill>
                  <a:srgbClr val="080808"/>
                </a:solidFill>
              </a:rPr>
              <a:t>                                                        //</a:t>
            </a:r>
            <a:r>
              <a:rPr lang="zh-CN" altLang="en-US" sz="1800" dirty="0" smtClean="0">
                <a:solidFill>
                  <a:srgbClr val="FF0000"/>
                </a:solidFill>
              </a:rPr>
              <a:t>精度约</a:t>
            </a:r>
            <a:r>
              <a:rPr lang="en-US" altLang="zh-CN" sz="1800" dirty="0" smtClean="0">
                <a:solidFill>
                  <a:srgbClr val="FF0000"/>
                </a:solidFill>
              </a:rPr>
              <a:t>7.224</a:t>
            </a:r>
            <a:r>
              <a:rPr lang="zh-CN" altLang="en-US" sz="1800" dirty="0">
                <a:solidFill>
                  <a:srgbClr val="FF0000"/>
                </a:solidFill>
              </a:rPr>
              <a:t>位，能保证</a:t>
            </a:r>
            <a:r>
              <a:rPr lang="en-US" altLang="zh-CN" sz="1800" dirty="0">
                <a:solidFill>
                  <a:srgbClr val="FF0000"/>
                </a:solidFill>
              </a:rPr>
              <a:t>7</a:t>
            </a:r>
            <a:r>
              <a:rPr lang="zh-CN" altLang="en-US" sz="1800" dirty="0">
                <a:solidFill>
                  <a:srgbClr val="FF0000"/>
                </a:solidFill>
              </a:rPr>
              <a:t>位十进制数</a:t>
            </a:r>
            <a:endParaRPr lang="en-US" altLang="zh-CN" sz="1800" dirty="0">
              <a:solidFill>
                <a:srgbClr val="FF0000"/>
              </a:solidFill>
            </a:endParaRPr>
          </a:p>
          <a:p>
            <a:pPr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CN" sz="1800" dirty="0">
                <a:solidFill>
                  <a:srgbClr val="080808"/>
                </a:solidFill>
              </a:rPr>
              <a:t>       </a:t>
            </a:r>
            <a:r>
              <a:rPr lang="en-US" altLang="zh-CN" sz="1800" dirty="0" err="1">
                <a:solidFill>
                  <a:srgbClr val="080808"/>
                </a:solidFill>
              </a:rPr>
              <a:t>std</a:t>
            </a:r>
            <a:r>
              <a:rPr lang="en-US" altLang="zh-CN" sz="1800" dirty="0">
                <a:solidFill>
                  <a:srgbClr val="080808"/>
                </a:solidFill>
              </a:rPr>
              <a:t>::</a:t>
            </a:r>
            <a:r>
              <a:rPr lang="en-US" altLang="zh-CN" sz="1800" dirty="0" err="1">
                <a:solidFill>
                  <a:srgbClr val="080808"/>
                </a:solidFill>
              </a:rPr>
              <a:t>cout</a:t>
            </a:r>
            <a:r>
              <a:rPr lang="en-US" altLang="zh-CN" sz="1800" dirty="0">
                <a:solidFill>
                  <a:srgbClr val="080808"/>
                </a:solidFill>
              </a:rPr>
              <a:t> &lt;&lt; b &lt;&lt; </a:t>
            </a:r>
            <a:r>
              <a:rPr lang="en-US" altLang="zh-CN" sz="1800" dirty="0" err="1">
                <a:solidFill>
                  <a:srgbClr val="080808"/>
                </a:solidFill>
              </a:rPr>
              <a:t>std</a:t>
            </a:r>
            <a:r>
              <a:rPr lang="en-US" altLang="zh-CN" sz="1800" dirty="0">
                <a:solidFill>
                  <a:srgbClr val="080808"/>
                </a:solidFill>
              </a:rPr>
              <a:t>::</a:t>
            </a:r>
            <a:r>
              <a:rPr lang="en-US" altLang="zh-CN" sz="1800" dirty="0" err="1">
                <a:solidFill>
                  <a:srgbClr val="080808"/>
                </a:solidFill>
              </a:rPr>
              <a:t>endl</a:t>
            </a:r>
            <a:r>
              <a:rPr lang="en-US" altLang="zh-CN" sz="1800" dirty="0">
                <a:solidFill>
                  <a:srgbClr val="080808"/>
                </a:solidFill>
              </a:rPr>
              <a:t>; </a:t>
            </a:r>
            <a:r>
              <a:rPr lang="zh-CN" altLang="en-US" sz="1800" dirty="0">
                <a:solidFill>
                  <a:srgbClr val="080808"/>
                </a:solidFill>
              </a:rPr>
              <a:t>   </a:t>
            </a:r>
            <a:r>
              <a:rPr lang="en-US" altLang="zh-CN" sz="1800" dirty="0">
                <a:solidFill>
                  <a:srgbClr val="080808"/>
                </a:solidFill>
              </a:rPr>
              <a:t>//</a:t>
            </a:r>
            <a:r>
              <a:rPr lang="en-US" altLang="zh-CN" sz="1800" dirty="0">
                <a:solidFill>
                  <a:srgbClr val="0000CC"/>
                </a:solidFill>
              </a:rPr>
              <a:t>123.4567890123456</a:t>
            </a:r>
            <a:r>
              <a:rPr lang="en-US" altLang="zh-CN" sz="1800" dirty="0">
                <a:solidFill>
                  <a:srgbClr val="FF0000"/>
                </a:solidFill>
              </a:rPr>
              <a:t>8</a:t>
            </a:r>
            <a:r>
              <a:rPr lang="en-US" altLang="zh-CN" sz="1800" dirty="0">
                <a:solidFill>
                  <a:srgbClr val="080808"/>
                </a:solidFill>
              </a:rPr>
              <a:t>0589533003513</a:t>
            </a:r>
          </a:p>
          <a:p>
            <a:pPr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CN" sz="1800" dirty="0">
                <a:solidFill>
                  <a:srgbClr val="080808"/>
                </a:solidFill>
              </a:rPr>
              <a:t>       return 0;                                  //</a:t>
            </a:r>
            <a:r>
              <a:rPr lang="zh-CN" altLang="en-US" sz="1800" dirty="0" smtClean="0">
                <a:solidFill>
                  <a:srgbClr val="FF0000"/>
                </a:solidFill>
              </a:rPr>
              <a:t>精度约</a:t>
            </a:r>
            <a:r>
              <a:rPr lang="en-US" altLang="zh-CN" sz="1800" dirty="0" smtClean="0">
                <a:solidFill>
                  <a:srgbClr val="FF0000"/>
                </a:solidFill>
              </a:rPr>
              <a:t>15.9</a:t>
            </a:r>
            <a:r>
              <a:rPr lang="zh-CN" altLang="en-US" sz="1800" dirty="0">
                <a:solidFill>
                  <a:srgbClr val="FF0000"/>
                </a:solidFill>
              </a:rPr>
              <a:t>位</a:t>
            </a:r>
            <a:r>
              <a:rPr lang="en-US" altLang="zh-CN" sz="1800" dirty="0">
                <a:solidFill>
                  <a:srgbClr val="FF0000"/>
                </a:solidFill>
              </a:rPr>
              <a:t>,</a:t>
            </a:r>
            <a:r>
              <a:rPr lang="zh-CN" altLang="en-US" sz="1800" dirty="0">
                <a:solidFill>
                  <a:srgbClr val="FF0000"/>
                </a:solidFill>
              </a:rPr>
              <a:t>能保证</a:t>
            </a:r>
            <a:r>
              <a:rPr lang="en-US" altLang="zh-CN" sz="1800" dirty="0">
                <a:solidFill>
                  <a:srgbClr val="FF0000"/>
                </a:solidFill>
              </a:rPr>
              <a:t>15</a:t>
            </a:r>
            <a:r>
              <a:rPr lang="zh-CN" altLang="en-US" sz="1800" dirty="0">
                <a:solidFill>
                  <a:srgbClr val="FF0000"/>
                </a:solidFill>
              </a:rPr>
              <a:t>位十进制数</a:t>
            </a:r>
            <a:endParaRPr lang="en-US" altLang="zh-CN" sz="1800" dirty="0">
              <a:solidFill>
                <a:srgbClr val="FF0000"/>
              </a:solidFill>
            </a:endParaRPr>
          </a:p>
          <a:p>
            <a:pPr>
              <a:lnSpc>
                <a:spcPct val="100000"/>
              </a:lnSpc>
              <a:spcBef>
                <a:spcPts val="600"/>
              </a:spcBef>
              <a:buNone/>
            </a:pPr>
            <a:r>
              <a:rPr lang="zh-CN" altLang="en-US" sz="1800" dirty="0">
                <a:solidFill>
                  <a:srgbClr val="080808"/>
                </a:solidFill>
              </a:rPr>
              <a:t>｝</a:t>
            </a:r>
            <a:endParaRPr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05978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浮点型数据的输出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对于浮点数，一般情况下，</a:t>
            </a:r>
            <a:r>
              <a:rPr lang="en-US" altLang="zh-CN" dirty="0"/>
              <a:t> </a:t>
            </a:r>
            <a:r>
              <a:rPr lang="en-US" altLang="zh-CN" dirty="0" err="1"/>
              <a:t>printf</a:t>
            </a:r>
            <a:r>
              <a:rPr lang="en-US" altLang="zh-CN" dirty="0"/>
              <a:t>()</a:t>
            </a:r>
            <a:r>
              <a:rPr lang="zh-CN" altLang="en-US" dirty="0"/>
              <a:t>的输出格式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71550" lvl="1"/>
            <a:r>
              <a:rPr lang="en-US" altLang="zh-CN" dirty="0">
                <a:solidFill>
                  <a:srgbClr val="0303D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float</a:t>
            </a:r>
            <a:r>
              <a:rPr lang="zh-CN" altLang="en-US" dirty="0">
                <a:solidFill>
                  <a:srgbClr val="0303D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型作为基本类型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，采用 </a:t>
            </a:r>
            <a:r>
              <a:rPr lang="en-US" altLang="zh-CN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f,e,E,g,G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格式；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00150" lvl="2">
              <a:lnSpc>
                <a:spcPct val="150000"/>
              </a:lnSpc>
              <a:spcBef>
                <a:spcPts val="600"/>
              </a:spcBef>
            </a:pPr>
            <a:r>
              <a:rPr lang="zh-CN" altLang="en-US" sz="1800" b="1" dirty="0">
                <a:solidFill>
                  <a:srgbClr val="C00000"/>
                </a:solidFill>
              </a:rPr>
              <a:t>其中，格式 </a:t>
            </a:r>
            <a:r>
              <a:rPr lang="en-US" altLang="zh-CN" sz="1800" b="1" dirty="0" err="1">
                <a:solidFill>
                  <a:srgbClr val="C00000"/>
                </a:solidFill>
              </a:rPr>
              <a:t>g,G</a:t>
            </a:r>
            <a:r>
              <a:rPr lang="zh-CN" altLang="en-US" sz="1800" b="1" dirty="0">
                <a:solidFill>
                  <a:srgbClr val="080808"/>
                </a:solidFill>
              </a:rPr>
              <a:t>：选用</a:t>
            </a:r>
            <a:r>
              <a:rPr lang="en-US" altLang="zh-CN" sz="1800" b="1" dirty="0">
                <a:solidFill>
                  <a:srgbClr val="080808"/>
                </a:solidFill>
              </a:rPr>
              <a:t>%f</a:t>
            </a:r>
            <a:r>
              <a:rPr lang="zh-CN" altLang="en-US" sz="1800" b="1" dirty="0">
                <a:solidFill>
                  <a:srgbClr val="080808"/>
                </a:solidFill>
              </a:rPr>
              <a:t>或</a:t>
            </a:r>
            <a:r>
              <a:rPr lang="en-US" altLang="zh-CN" sz="1800" b="1" dirty="0">
                <a:solidFill>
                  <a:srgbClr val="080808"/>
                </a:solidFill>
              </a:rPr>
              <a:t>%e</a:t>
            </a:r>
            <a:r>
              <a:rPr lang="zh-CN" altLang="en-US" sz="1800" b="1" dirty="0">
                <a:solidFill>
                  <a:srgbClr val="080808"/>
                </a:solidFill>
              </a:rPr>
              <a:t>格式中</a:t>
            </a:r>
            <a:r>
              <a:rPr lang="zh-CN" altLang="en-US" sz="1800" b="1" dirty="0">
                <a:solidFill>
                  <a:srgbClr val="7030A0"/>
                </a:solidFill>
              </a:rPr>
              <a:t>输出宽度较短</a:t>
            </a:r>
            <a:r>
              <a:rPr lang="zh-CN" altLang="en-US" sz="1800" b="1" dirty="0">
                <a:solidFill>
                  <a:srgbClr val="080808"/>
                </a:solidFill>
              </a:rPr>
              <a:t>的一种格式，</a:t>
            </a:r>
            <a:r>
              <a:rPr lang="zh-CN" altLang="en-US" sz="1800" b="1" dirty="0">
                <a:solidFill>
                  <a:srgbClr val="7030A0"/>
                </a:solidFill>
              </a:rPr>
              <a:t>不输出无意义的</a:t>
            </a:r>
            <a:r>
              <a:rPr lang="en-US" altLang="zh-CN" sz="1800" b="1" dirty="0">
                <a:solidFill>
                  <a:srgbClr val="7030A0"/>
                </a:solidFill>
              </a:rPr>
              <a:t>0;</a:t>
            </a:r>
            <a:endParaRPr lang="en-US" altLang="zh-CN" sz="1800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71550" lvl="1"/>
            <a:r>
              <a:rPr lang="en-US" altLang="zh-CN" b="1" dirty="0">
                <a:solidFill>
                  <a:srgbClr val="00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double</a:t>
            </a:r>
            <a:r>
              <a:rPr lang="zh-CN" altLang="en-US" b="1" dirty="0">
                <a:solidFill>
                  <a:srgbClr val="00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：同</a:t>
            </a:r>
            <a:r>
              <a:rPr lang="en-US" altLang="zh-CN" b="1" dirty="0">
                <a:solidFill>
                  <a:srgbClr val="00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float</a:t>
            </a:r>
            <a:r>
              <a:rPr lang="zh-CN" altLang="en-US" b="1" dirty="0" smtClean="0">
                <a:solidFill>
                  <a:srgbClr val="00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；</a:t>
            </a:r>
            <a:endParaRPr lang="en-US" altLang="zh-CN" b="1" dirty="0" smtClean="0">
              <a:solidFill>
                <a:srgbClr val="0066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71550" lvl="1"/>
            <a:r>
              <a:rPr lang="zh-CN" altLang="en-US" b="1" u="sng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注：不能用</a:t>
            </a:r>
            <a:r>
              <a:rPr lang="en-US" altLang="zh-CN" b="1" u="sng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%o</a:t>
            </a:r>
            <a:r>
              <a:rPr lang="zh-CN" altLang="en-US" b="1" u="sng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CN" b="1" u="sng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%X</a:t>
            </a:r>
            <a:r>
              <a:rPr lang="zh-CN" altLang="en-US" b="1" u="sng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格式直接输出</a:t>
            </a:r>
            <a:r>
              <a:rPr lang="en-US" altLang="zh-CN" b="1" u="sng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16</a:t>
            </a:r>
            <a:r>
              <a:rPr lang="zh-CN" altLang="en-US" b="1" u="sng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进制数的机器数</a:t>
            </a:r>
            <a:endParaRPr lang="en-US" altLang="zh-CN" b="1" u="sng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采用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scanf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输入浮点数时，格式稍有区别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71550" lvl="1"/>
            <a:r>
              <a:rPr lang="en-US" altLang="zh-CN" dirty="0"/>
              <a:t>f </a:t>
            </a:r>
            <a:r>
              <a:rPr lang="zh-CN" altLang="en-US" dirty="0"/>
              <a:t>：读</a:t>
            </a:r>
            <a:r>
              <a:rPr lang="zh-CN" altLang="en-US" dirty="0">
                <a:solidFill>
                  <a:srgbClr val="0303DF"/>
                </a:solidFill>
              </a:rPr>
              <a:t>单精度</a:t>
            </a:r>
            <a:r>
              <a:rPr lang="zh-CN" altLang="en-US" dirty="0"/>
              <a:t>浮点数（</a:t>
            </a:r>
            <a:r>
              <a:rPr lang="en-US" altLang="zh-CN" dirty="0"/>
              <a:t>float</a:t>
            </a:r>
            <a:r>
              <a:rPr lang="zh-CN" altLang="en-US" dirty="0"/>
              <a:t>）；</a:t>
            </a:r>
            <a:endParaRPr lang="en-US" altLang="zh-CN" dirty="0"/>
          </a:p>
          <a:p>
            <a:pPr marL="971550" lvl="1"/>
            <a:r>
              <a:rPr lang="en-US" altLang="zh-CN" b="1" dirty="0" err="1">
                <a:solidFill>
                  <a:srgbClr val="030DCD"/>
                </a:solidFill>
              </a:rPr>
              <a:t>lf</a:t>
            </a:r>
            <a:r>
              <a:rPr lang="zh-CN" altLang="en-US" b="1" dirty="0">
                <a:solidFill>
                  <a:srgbClr val="FF0000"/>
                </a:solidFill>
              </a:rPr>
              <a:t>：读双精度浮点数</a:t>
            </a:r>
            <a:r>
              <a:rPr lang="en-US" altLang="zh-CN" b="1" dirty="0">
                <a:solidFill>
                  <a:srgbClr val="FF0000"/>
                </a:solidFill>
              </a:rPr>
              <a:t>double</a:t>
            </a:r>
            <a:r>
              <a:rPr lang="zh-CN" altLang="en-US" b="1" dirty="0">
                <a:solidFill>
                  <a:srgbClr val="FF0000"/>
                </a:solidFill>
              </a:rPr>
              <a:t>；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08123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7182C9B-5E9F-4E5F-A82F-630BECD16F84}" type="slidenum">
              <a:rPr lang="zh-CN" altLang="en-US"/>
              <a:pPr>
                <a:defRPr/>
              </a:pPr>
              <a:t>48</a:t>
            </a:fld>
            <a:endParaRPr lang="en-US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5890" name="Rectangle 2"/>
              <p:cNvSpPr>
                <a:spLocks noGrp="1" noChangeArrowheads="1"/>
              </p:cNvSpPr>
              <p:nvPr>
                <p:ph type="body" sz="half" idx="1"/>
              </p:nvPr>
            </p:nvSpPr>
            <p:spPr>
              <a:xfrm>
                <a:off x="473075" y="1130981"/>
                <a:ext cx="8351838" cy="5047397"/>
              </a:xfrm>
              <a:extLst>
                <a:ext uri="{91240B29-F687-4F45-9708-019B960494DF}">
                  <a14:hiddenLine w="12700" cap="sq">
                    <a:solidFill>
                      <a:schemeClr val="tx2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/>
              <a:p>
                <a:pPr marL="342900" indent="-342900" eaLnBrk="1" hangingPunct="1">
                  <a:lnSpc>
                    <a:spcPct val="110000"/>
                  </a:lnSpc>
                  <a:spcBef>
                    <a:spcPct val="45000"/>
                  </a:spcBef>
                  <a:buFont typeface="Wingdings" panose="05000000000000000000" pitchFamily="2" charset="2"/>
                  <a:buChar char="l"/>
                  <a:defRPr/>
                </a:pPr>
                <a:r>
                  <a:rPr lang="zh-CN" altLang="en-US" sz="2000" dirty="0" smtClean="0">
                    <a:latin typeface="+mn-ea"/>
                  </a:rPr>
                  <a:t>头文件：</a:t>
                </a:r>
                <a:r>
                  <a:rPr lang="en-US" altLang="zh-CN" sz="2000" dirty="0" err="1">
                    <a:latin typeface="+mn-ea"/>
                  </a:rPr>
                  <a:t>math.h</a:t>
                </a:r>
                <a:endParaRPr lang="en-US" altLang="en-US" sz="2000" dirty="0">
                  <a:latin typeface="+mn-ea"/>
                </a:endParaRPr>
              </a:p>
              <a:p>
                <a:pPr marL="342900" indent="-342900" eaLnBrk="1" hangingPunct="1">
                  <a:lnSpc>
                    <a:spcPct val="110000"/>
                  </a:lnSpc>
                  <a:spcBef>
                    <a:spcPct val="45000"/>
                  </a:spcBef>
                  <a:buFont typeface="Wingdings" panose="05000000000000000000" pitchFamily="2" charset="2"/>
                  <a:buChar char="l"/>
                  <a:defRPr/>
                </a:pPr>
                <a:r>
                  <a:rPr lang="en-US" altLang="en-US" sz="2000" dirty="0" err="1">
                    <a:latin typeface="+mn-ea"/>
                  </a:rPr>
                  <a:t>函数原型</a:t>
                </a:r>
                <a:r>
                  <a:rPr lang="zh-CN" altLang="en-US" sz="2000" dirty="0">
                    <a:latin typeface="+mn-ea"/>
                  </a:rPr>
                  <a:t>：</a:t>
                </a:r>
                <a:endParaRPr lang="en-US" altLang="en-US" sz="2000" dirty="0">
                  <a:latin typeface="+mn-ea"/>
                </a:endParaRPr>
              </a:p>
              <a:p>
                <a:pPr eaLnBrk="1" hangingPunct="1">
                  <a:lnSpc>
                    <a:spcPct val="110000"/>
                  </a:lnSpc>
                  <a:spcBef>
                    <a:spcPct val="45000"/>
                  </a:spcBef>
                  <a:buNone/>
                  <a:defRPr/>
                </a:pPr>
                <a:r>
                  <a:rPr lang="zh-CN" altLang="en-US" dirty="0"/>
                  <a:t>         </a:t>
                </a:r>
                <a:r>
                  <a:rPr lang="zh-CN" altLang="en-US" sz="2000" dirty="0">
                    <a:solidFill>
                      <a:srgbClr val="030DCD"/>
                    </a:solidFill>
                  </a:rPr>
                  <a:t>原型为</a:t>
                </a:r>
                <a:r>
                  <a:rPr lang="en-US" altLang="zh-CN" sz="2000" dirty="0">
                    <a:solidFill>
                      <a:srgbClr val="030DCD"/>
                    </a:solidFill>
                  </a:rPr>
                  <a:t>: </a:t>
                </a:r>
                <a:r>
                  <a:rPr lang="fr-FR" altLang="zh-CN" sz="2000" dirty="0">
                    <a:solidFill>
                      <a:srgbClr val="030DCD"/>
                    </a:solidFill>
                  </a:rPr>
                  <a:t>double fmod(double X,double Y);</a:t>
                </a:r>
              </a:p>
              <a:p>
                <a:pPr marL="342900" indent="-342900" eaLnBrk="1" hangingPunct="1">
                  <a:lnSpc>
                    <a:spcPct val="110000"/>
                  </a:lnSpc>
                  <a:spcBef>
                    <a:spcPct val="45000"/>
                  </a:spcBef>
                  <a:buFont typeface="Wingdings" panose="05000000000000000000" pitchFamily="2" charset="2"/>
                  <a:buChar char="l"/>
                  <a:defRPr/>
                </a:pPr>
                <a:r>
                  <a:rPr lang="zh-CN" altLang="en-US" sz="2000" dirty="0">
                    <a:latin typeface="+mn-ea"/>
                  </a:rPr>
                  <a:t>功能：浮点数的模运算，返回</a:t>
                </a:r>
                <a:r>
                  <a:rPr lang="en-US" altLang="zh-CN" sz="2000" dirty="0">
                    <a:latin typeface="+mn-ea"/>
                  </a:rPr>
                  <a:t>X</a:t>
                </a:r>
                <a:r>
                  <a:rPr lang="zh-CN" altLang="en-US" sz="2000" dirty="0">
                    <a:latin typeface="+mn-ea"/>
                  </a:rPr>
                  <a:t>除以</a:t>
                </a:r>
                <a:r>
                  <a:rPr lang="en-US" altLang="zh-CN" sz="2000" dirty="0">
                    <a:latin typeface="+mn-ea"/>
                  </a:rPr>
                  <a:t>Y</a:t>
                </a:r>
                <a:r>
                  <a:rPr lang="zh-CN" altLang="en-US" sz="2000" dirty="0">
                    <a:latin typeface="+mn-ea"/>
                  </a:rPr>
                  <a:t>的余数 </a:t>
                </a:r>
                <a:r>
                  <a:rPr lang="zh-CN" altLang="en-US" sz="2000" dirty="0" smtClean="0">
                    <a:latin typeface="+mn-ea"/>
                  </a:rPr>
                  <a:t>；</a:t>
                </a:r>
                <a:endParaRPr lang="en-US" altLang="zh-CN" sz="2000" dirty="0" smtClean="0">
                  <a:latin typeface="+mn-ea"/>
                </a:endParaRPr>
              </a:p>
              <a:p>
                <a:pPr marL="342900" indent="-342900" eaLnBrk="1" hangingPunct="1">
                  <a:lnSpc>
                    <a:spcPct val="110000"/>
                  </a:lnSpc>
                  <a:spcBef>
                    <a:spcPct val="45000"/>
                  </a:spcBef>
                  <a:buFont typeface="Wingdings" panose="05000000000000000000" pitchFamily="2" charset="2"/>
                  <a:buChar char="l"/>
                  <a:defRPr/>
                </a:pPr>
                <a:r>
                  <a:rPr lang="zh-CN" altLang="en-US" sz="2000" dirty="0" smtClean="0">
                    <a:latin typeface="+mn-ea"/>
                  </a:rPr>
                  <a:t>如：</a:t>
                </a:r>
                <a:r>
                  <a:rPr lang="en-US" altLang="zh-CN" sz="2000" dirty="0" err="1" smtClean="0">
                    <a:solidFill>
                      <a:srgbClr val="7030A0"/>
                    </a:solidFill>
                    <a:latin typeface="+mn-ea"/>
                  </a:rPr>
                  <a:t>fmod</a:t>
                </a:r>
                <a:r>
                  <a:rPr lang="en-US" altLang="zh-CN" sz="2000" dirty="0" smtClean="0">
                    <a:solidFill>
                      <a:srgbClr val="7030A0"/>
                    </a:solidFill>
                    <a:latin typeface="+mn-ea"/>
                  </a:rPr>
                  <a:t>(3.14,3)</a:t>
                </a:r>
                <a:r>
                  <a:rPr lang="zh-CN" altLang="en-US" sz="2000" dirty="0" smtClean="0">
                    <a:solidFill>
                      <a:srgbClr val="7030A0"/>
                    </a:solidFill>
                    <a:latin typeface="+mn-ea"/>
                  </a:rPr>
                  <a:t>的值是</a:t>
                </a:r>
                <a:r>
                  <a:rPr lang="en-US" altLang="zh-CN" sz="2000" dirty="0" smtClean="0">
                    <a:solidFill>
                      <a:srgbClr val="7030A0"/>
                    </a:solidFill>
                    <a:latin typeface="+mn-ea"/>
                  </a:rPr>
                  <a:t>0.14</a:t>
                </a:r>
                <a:endParaRPr lang="en-US" altLang="zh-CN" sz="2000" dirty="0">
                  <a:solidFill>
                    <a:srgbClr val="7030A0"/>
                  </a:solidFill>
                  <a:latin typeface="+mn-ea"/>
                </a:endParaRPr>
              </a:p>
              <a:p>
                <a:pPr marL="342900" indent="-342900" eaLnBrk="1" hangingPunct="1">
                  <a:lnSpc>
                    <a:spcPct val="110000"/>
                  </a:lnSpc>
                  <a:spcBef>
                    <a:spcPct val="45000"/>
                  </a:spcBef>
                  <a:buFont typeface="Wingdings" panose="05000000000000000000" pitchFamily="2" charset="2"/>
                  <a:buChar char="l"/>
                  <a:defRPr/>
                </a:pPr>
                <a:r>
                  <a:rPr lang="zh-CN" altLang="en-US" sz="2000" dirty="0" smtClean="0">
                    <a:latin typeface="+mn-ea"/>
                  </a:rPr>
                  <a:t>应用</a:t>
                </a:r>
                <a:endParaRPr lang="en-US" altLang="zh-CN" sz="2000" dirty="0" smtClean="0">
                  <a:latin typeface="+mn-ea"/>
                </a:endParaRPr>
              </a:p>
              <a:p>
                <a:pPr marL="971550" lvl="1">
                  <a:lnSpc>
                    <a:spcPct val="100000"/>
                  </a:lnSpc>
                  <a:spcBef>
                    <a:spcPts val="600"/>
                  </a:spcBef>
                  <a:defRPr/>
                </a:pPr>
                <a:r>
                  <a:rPr lang="zh-CN" altLang="en-US" sz="1800" dirty="0" smtClean="0">
                    <a:latin typeface="+mn-ea"/>
                  </a:rPr>
                  <a:t>利用泰勒展开式计算三角函数，如</a:t>
                </a:r>
                <a:r>
                  <a:rPr lang="en-US" altLang="zh-CN" sz="1800" dirty="0" smtClean="0">
                    <a:latin typeface="+mn-ea"/>
                  </a:rPr>
                  <a:t>sin(x)</a:t>
                </a:r>
              </a:p>
              <a:p>
                <a:pPr marL="1200150" lvl="2">
                  <a:lnSpc>
                    <a:spcPct val="100000"/>
                  </a:lnSpc>
                  <a:spcBef>
                    <a:spcPts val="600"/>
                  </a:spcBef>
                  <a:defRPr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160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  <m:r>
                      <a:rPr lang="en-US" altLang="zh-CN" sz="1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6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16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num>
                      <m:den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3!</m:t>
                        </m:r>
                      </m:den>
                    </m:f>
                    <m:r>
                      <a:rPr lang="en-US" altLang="zh-CN" sz="16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5</m:t>
                            </m:r>
                          </m:sup>
                        </m:sSup>
                      </m:num>
                      <m:den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5!</m:t>
                        </m:r>
                      </m:den>
                    </m:f>
                    <m:r>
                      <a:rPr lang="en-US" altLang="zh-CN" sz="16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7</m:t>
                            </m:r>
                          </m:sup>
                        </m:sSup>
                      </m:num>
                      <m:den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7!</m:t>
                        </m:r>
                      </m:den>
                    </m:f>
                    <m:r>
                      <a:rPr lang="en-US" altLang="zh-CN" sz="1600" i="1">
                        <a:latin typeface="Cambria Math" panose="02040503050406030204" pitchFamily="18" charset="0"/>
                      </a:rPr>
                      <m:t>+…=</m:t>
                    </m:r>
                    <m:nary>
                      <m:naryPr>
                        <m:chr m:val="∑"/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16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f>
                          <m:f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altLang="zh-CN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</m:num>
                          <m:den>
                            <m:d>
                              <m:dPr>
                                <m:ctrlP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!</m:t>
                            </m:r>
                          </m:den>
                        </m:f>
                      </m:e>
                    </m:nary>
                    <m:r>
                      <a:rPr lang="zh-CN" altLang="en-US" sz="1600" i="1">
                        <a:latin typeface="Cambria Math" panose="02040503050406030204" pitchFamily="18" charset="0"/>
                      </a:rPr>
                      <m:t>，</m:t>
                    </m:r>
                    <m:r>
                      <a:rPr lang="en-US" altLang="zh-CN" sz="16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zh-CN" altLang="en-US" sz="1600" i="1">
                        <a:latin typeface="Cambria Math" panose="02040503050406030204" pitchFamily="18" charset="0"/>
                      </a:rPr>
                      <m:t>∞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&lt;∞</m:t>
                    </m:r>
                  </m:oMath>
                </a14:m>
                <a:endParaRPr lang="en-US" altLang="zh-CN" sz="1600" dirty="0"/>
              </a:p>
              <a:p>
                <a:pPr marL="1200150" lvl="2">
                  <a:lnSpc>
                    <a:spcPct val="100000"/>
                  </a:lnSpc>
                  <a:spcBef>
                    <a:spcPts val="600"/>
                  </a:spcBef>
                  <a:defRPr/>
                </a:pPr>
                <a:r>
                  <a:rPr lang="zh-CN" altLang="en-US" sz="1600" dirty="0" smtClean="0">
                    <a:latin typeface="+mn-ea"/>
                  </a:rPr>
                  <a:t>可以先将</a:t>
                </a:r>
                <a:r>
                  <a:rPr lang="en-US" altLang="zh-CN" sz="1600" dirty="0">
                    <a:latin typeface="+mn-ea"/>
                  </a:rPr>
                  <a:t>x</a:t>
                </a:r>
                <a:r>
                  <a:rPr lang="zh-CN" altLang="en-US" sz="1600" dirty="0">
                    <a:latin typeface="+mn-ea"/>
                  </a:rPr>
                  <a:t>对</a:t>
                </a:r>
                <a14:m>
                  <m:oMath xmlns:m="http://schemas.openxmlformats.org/officeDocument/2006/math">
                    <m:r>
                      <a:rPr lang="en-US" altLang="zh-CN" sz="1600" b="0" i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zh-CN" altLang="en-US" sz="1600" i="1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zh-CN" altLang="en-US" sz="1600" dirty="0" smtClean="0">
                    <a:latin typeface="+mn-ea"/>
                  </a:rPr>
                  <a:t>模运算，即</a:t>
                </a:r>
                <a:r>
                  <a:rPr lang="en-US" altLang="zh-CN" sz="1600" dirty="0" smtClean="0">
                    <a:latin typeface="+mn-ea"/>
                  </a:rPr>
                  <a:t>y=</a:t>
                </a:r>
                <a:r>
                  <a:rPr lang="en-US" altLang="zh-CN" sz="1600" dirty="0" err="1" smtClean="0">
                    <a:latin typeface="+mn-ea"/>
                  </a:rPr>
                  <a:t>fmod</a:t>
                </a:r>
                <a:r>
                  <a:rPr lang="en-US" altLang="zh-CN" sz="1600" dirty="0" smtClean="0">
                    <a:latin typeface="+mn-ea"/>
                  </a:rPr>
                  <a:t>(x,</a:t>
                </a:r>
                <a14:m>
                  <m:oMath xmlns:m="http://schemas.openxmlformats.org/officeDocument/2006/math">
                    <m:r>
                      <a:rPr lang="en-US" altLang="zh-CN" sz="1600" b="0" i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zh-CN" altLang="en-US" sz="1600" i="1">
                        <a:latin typeface="Cambria Math" panose="02040503050406030204" pitchFamily="18" charset="0"/>
                      </a:rPr>
                      <m:t>∗</m:t>
                    </m:r>
                  </m:oMath>
                </a14:m>
                <a:r>
                  <a:rPr lang="en-US" altLang="zh-CN" sz="1600" dirty="0" smtClean="0">
                    <a:latin typeface="+mn-ea"/>
                  </a:rPr>
                  <a:t>3.1415926)</a:t>
                </a:r>
                <a:r>
                  <a:rPr lang="zh-CN" altLang="en-US" sz="1600" dirty="0" smtClean="0">
                    <a:latin typeface="+mn-ea"/>
                  </a:rPr>
                  <a:t>，然后再计算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1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16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y</m:t>
                            </m:r>
                          </m:e>
                          <m:sup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num>
                      <m:den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!</m:t>
                        </m:r>
                      </m:den>
                    </m:f>
                  </m:oMath>
                </a14:m>
                <a:r>
                  <a:rPr lang="zh-CN" altLang="en-US" sz="1600" dirty="0" smtClean="0">
                    <a:latin typeface="+mn-ea"/>
                  </a:rPr>
                  <a:t>，以免导致数据溢出</a:t>
                </a:r>
                <a:endParaRPr lang="zh-CN" altLang="en-US" sz="1600" dirty="0">
                  <a:latin typeface="+mn-ea"/>
                </a:endParaRPr>
              </a:p>
              <a:p>
                <a:pPr marL="971550" lvl="1">
                  <a:lnSpc>
                    <a:spcPct val="110000"/>
                  </a:lnSpc>
                  <a:spcBef>
                    <a:spcPct val="45000"/>
                  </a:spcBef>
                  <a:defRPr/>
                </a:pPr>
                <a:r>
                  <a:rPr lang="zh-CN" altLang="en-US" dirty="0">
                    <a:latin typeface="+mn-ea"/>
                  </a:rPr>
                  <a:t>计算台球连续弹性碰撞多次后的位置；</a:t>
                </a:r>
                <a:endParaRPr lang="en-US" altLang="zh-CN" dirty="0">
                  <a:latin typeface="+mn-ea"/>
                </a:endParaRPr>
              </a:p>
              <a:p>
                <a:pPr marL="971550" lvl="1">
                  <a:lnSpc>
                    <a:spcPct val="110000"/>
                  </a:lnSpc>
                  <a:spcBef>
                    <a:spcPct val="45000"/>
                  </a:spcBef>
                  <a:defRPr/>
                </a:pPr>
                <a:endParaRPr lang="en-US" altLang="zh-CN" sz="2000" b="1" dirty="0">
                  <a:ea typeface="黑体" panose="02010609060101010101" pitchFamily="49" charset="-122"/>
                </a:endParaRPr>
              </a:p>
              <a:p>
                <a:pPr eaLnBrk="1" hangingPunct="1">
                  <a:lnSpc>
                    <a:spcPct val="110000"/>
                  </a:lnSpc>
                  <a:spcBef>
                    <a:spcPct val="45000"/>
                  </a:spcBef>
                  <a:buFont typeface="Wingdings" panose="05000000000000000000" pitchFamily="2" charset="2"/>
                  <a:buNone/>
                  <a:defRPr/>
                </a:pPr>
                <a:r>
                  <a:rPr lang="en-US" altLang="zh-CN" sz="2800" b="1" dirty="0">
                    <a:ea typeface="黑体" panose="02010609060101010101" pitchFamily="49" charset="-122"/>
                  </a:rPr>
                  <a:t> </a:t>
                </a:r>
              </a:p>
            </p:txBody>
          </p:sp>
        </mc:Choice>
        <mc:Fallback xmlns="">
          <p:sp>
            <p:nvSpPr>
              <p:cNvPr id="165890" name="Rectang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1"/>
              </p:nvPr>
            </p:nvSpPr>
            <p:spPr>
              <a:xfrm>
                <a:off x="473075" y="1130981"/>
                <a:ext cx="8351838" cy="5047397"/>
              </a:xfrm>
              <a:blipFill>
                <a:blip r:embed="rId2"/>
                <a:stretch>
                  <a:fillRect t="-966"/>
                </a:stretch>
              </a:blipFill>
              <a:extLst>
                <a:ext uri="{91240B29-F687-4F45-9708-019B960494DF}">
                  <a14:hiddenLine xmlns:a14="http://schemas.microsoft.com/office/drawing/2010/main" w="12700" cap="sq">
                    <a:solidFill>
                      <a:schemeClr val="tx2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矩形 1"/>
          <p:cNvSpPr/>
          <p:nvPr/>
        </p:nvSpPr>
        <p:spPr>
          <a:xfrm>
            <a:off x="424761" y="319360"/>
            <a:ext cx="3775393" cy="5663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lnSpc>
                <a:spcPct val="110000"/>
              </a:lnSpc>
              <a:spcBef>
                <a:spcPct val="45000"/>
              </a:spcBef>
              <a:buFont typeface="Wingdings" panose="05000000000000000000" pitchFamily="2" charset="2"/>
              <a:buNone/>
              <a:defRPr/>
            </a:pPr>
            <a:r>
              <a:rPr lang="zh-CN" altLang="en-US" sz="2800" dirty="0" smtClean="0">
                <a:solidFill>
                  <a:srgbClr val="7030A0"/>
                </a:solidFill>
                <a:latin typeface="+mj-lt"/>
                <a:ea typeface="+mj-ea"/>
                <a:cs typeface="+mj-cs"/>
              </a:rPr>
              <a:t>回顾：</a:t>
            </a:r>
            <a:r>
              <a:rPr lang="zh-CN" altLang="en-US" sz="2800" dirty="0" smtClean="0">
                <a:solidFill>
                  <a:srgbClr val="1A93C8"/>
                </a:solidFill>
                <a:latin typeface="+mj-lt"/>
                <a:ea typeface="+mj-ea"/>
                <a:cs typeface="+mj-cs"/>
              </a:rPr>
              <a:t>浮点数</a:t>
            </a:r>
            <a:r>
              <a:rPr lang="zh-CN" altLang="en-US" sz="2800" dirty="0">
                <a:solidFill>
                  <a:srgbClr val="1A93C8"/>
                </a:solidFill>
                <a:latin typeface="+mj-lt"/>
                <a:ea typeface="+mj-ea"/>
                <a:cs typeface="+mj-cs"/>
              </a:rPr>
              <a:t>的模运算</a:t>
            </a:r>
            <a:endParaRPr lang="en-US" altLang="en-US" sz="2800" dirty="0">
              <a:solidFill>
                <a:srgbClr val="1A93C8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4993979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7182C9B-5E9F-4E5F-A82F-630BECD16F84}" type="slidenum">
              <a:rPr lang="zh-CN" altLang="en-US"/>
              <a:pPr>
                <a:defRPr/>
              </a:pPr>
              <a:t>49</a:t>
            </a:fld>
            <a:endParaRPr lang="en-US" altLang="zh-CN"/>
          </a:p>
        </p:txBody>
      </p:sp>
      <p:sp>
        <p:nvSpPr>
          <p:cNvPr id="165890" name="Rectangle 2"/>
          <p:cNvSpPr>
            <a:spLocks noGrp="1" noChangeArrowheads="1"/>
          </p:cNvSpPr>
          <p:nvPr>
            <p:ph type="body" sz="half" idx="1"/>
          </p:nvPr>
        </p:nvSpPr>
        <p:spPr>
          <a:xfrm>
            <a:off x="473075" y="1130981"/>
            <a:ext cx="8351838" cy="5047397"/>
          </a:xfrm>
          <a:extLst>
            <a:ext uri="{91240B29-F687-4F45-9708-019B960494DF}">
              <a14:hiddenLine xmlns:a14="http://schemas.microsoft.com/office/drawing/2010/main" w="12700" cap="sq">
                <a:solidFill>
                  <a:schemeClr val="tx2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pPr marL="342900" indent="-342900" eaLnBrk="1" hangingPunct="1">
              <a:lnSpc>
                <a:spcPct val="110000"/>
              </a:lnSpc>
              <a:spcBef>
                <a:spcPct val="45000"/>
              </a:spcBef>
              <a:buFont typeface="Wingdings" panose="05000000000000000000" pitchFamily="2" charset="2"/>
              <a:buChar char="l"/>
              <a:defRPr/>
            </a:pPr>
            <a:r>
              <a:rPr lang="zh-CN" altLang="en-US" sz="2000" dirty="0" smtClean="0"/>
              <a:t>头文件：</a:t>
            </a:r>
            <a:r>
              <a:rPr lang="en-US" altLang="zh-CN" sz="2000" dirty="0" err="1"/>
              <a:t>math.h</a:t>
            </a:r>
            <a:endParaRPr lang="en-US" altLang="en-US" sz="2000" dirty="0"/>
          </a:p>
          <a:p>
            <a:pPr marL="342900" indent="-342900" eaLnBrk="1" hangingPunct="1">
              <a:lnSpc>
                <a:spcPct val="110000"/>
              </a:lnSpc>
              <a:spcBef>
                <a:spcPct val="45000"/>
              </a:spcBef>
              <a:buFont typeface="Wingdings" panose="05000000000000000000" pitchFamily="2" charset="2"/>
              <a:buChar char="l"/>
              <a:defRPr/>
            </a:pPr>
            <a:r>
              <a:rPr lang="en-US" altLang="en-US" sz="2000" dirty="0" err="1"/>
              <a:t>函数原型</a:t>
            </a:r>
            <a:r>
              <a:rPr lang="zh-CN" altLang="en-US" sz="2000" dirty="0"/>
              <a:t>：</a:t>
            </a:r>
            <a:endParaRPr lang="en-US" altLang="en-US" sz="2000" dirty="0"/>
          </a:p>
          <a:p>
            <a:pPr eaLnBrk="1" hangingPunct="1">
              <a:lnSpc>
                <a:spcPct val="110000"/>
              </a:lnSpc>
              <a:spcBef>
                <a:spcPct val="45000"/>
              </a:spcBef>
              <a:buNone/>
              <a:defRPr/>
            </a:pPr>
            <a:r>
              <a:rPr lang="zh-CN" altLang="en-US" dirty="0"/>
              <a:t>         </a:t>
            </a:r>
            <a:r>
              <a:rPr lang="zh-CN" altLang="en-US" sz="2000" dirty="0" smtClean="0">
                <a:solidFill>
                  <a:srgbClr val="030DCD"/>
                </a:solidFill>
              </a:rPr>
              <a:t>原型</a:t>
            </a:r>
            <a:r>
              <a:rPr lang="en-US" altLang="zh-CN" sz="2000" dirty="0" smtClean="0">
                <a:solidFill>
                  <a:srgbClr val="030DCD"/>
                </a:solidFill>
              </a:rPr>
              <a:t>:  double </a:t>
            </a:r>
            <a:r>
              <a:rPr lang="en-US" altLang="zh-CN" sz="2000" dirty="0" err="1">
                <a:solidFill>
                  <a:srgbClr val="030DCD"/>
                </a:solidFill>
              </a:rPr>
              <a:t>modf</a:t>
            </a:r>
            <a:r>
              <a:rPr lang="en-US" altLang="zh-CN" sz="2000" dirty="0">
                <a:solidFill>
                  <a:srgbClr val="030DCD"/>
                </a:solidFill>
              </a:rPr>
              <a:t>(double </a:t>
            </a:r>
            <a:r>
              <a:rPr lang="en-US" altLang="zh-CN" sz="2000" dirty="0" err="1">
                <a:solidFill>
                  <a:srgbClr val="030DCD"/>
                </a:solidFill>
              </a:rPr>
              <a:t>x,double</a:t>
            </a:r>
            <a:r>
              <a:rPr lang="en-US" altLang="zh-CN" sz="2000" dirty="0">
                <a:solidFill>
                  <a:srgbClr val="030DCD"/>
                </a:solidFill>
              </a:rPr>
              <a:t> *integer)</a:t>
            </a:r>
          </a:p>
          <a:p>
            <a:pPr marL="342900" indent="-342900">
              <a:lnSpc>
                <a:spcPct val="110000"/>
              </a:lnSpc>
              <a:spcBef>
                <a:spcPct val="45000"/>
              </a:spcBef>
              <a:buFont typeface="Wingdings" panose="05000000000000000000" pitchFamily="2" charset="2"/>
              <a:buChar char="l"/>
              <a:defRPr/>
            </a:pPr>
            <a:r>
              <a:rPr lang="zh-CN" altLang="en-US" sz="2000" dirty="0"/>
              <a:t>功能：分解浮点数</a:t>
            </a:r>
            <a:r>
              <a:rPr lang="en-US" altLang="zh-CN" sz="2000" dirty="0"/>
              <a:t>x</a:t>
            </a:r>
            <a:r>
              <a:rPr lang="zh-CN" altLang="en-US" sz="2000" dirty="0"/>
              <a:t>，得到</a:t>
            </a:r>
            <a:r>
              <a:rPr lang="en-US" altLang="zh-CN" sz="2000" dirty="0"/>
              <a:t>x</a:t>
            </a:r>
            <a:r>
              <a:rPr lang="zh-CN" altLang="en-US" sz="2000" dirty="0"/>
              <a:t>的整数和小数部分；</a:t>
            </a:r>
            <a:endParaRPr lang="en-US" altLang="zh-CN" sz="2000" dirty="0"/>
          </a:p>
          <a:p>
            <a:pPr marL="971550" lvl="1">
              <a:lnSpc>
                <a:spcPct val="110000"/>
              </a:lnSpc>
              <a:spcBef>
                <a:spcPct val="45000"/>
              </a:spcBef>
              <a:defRPr/>
            </a:pPr>
            <a:r>
              <a:rPr lang="zh-CN" altLang="en-US" sz="1800" dirty="0" smtClean="0"/>
              <a:t>函数返回浮点数</a:t>
            </a:r>
            <a:r>
              <a:rPr lang="en-US" altLang="zh-CN" sz="1800" dirty="0" smtClean="0"/>
              <a:t>x</a:t>
            </a:r>
            <a:r>
              <a:rPr lang="zh-CN" altLang="en-US" sz="1800" dirty="0"/>
              <a:t>的小数部分，符号与</a:t>
            </a:r>
            <a:r>
              <a:rPr lang="en-US" altLang="zh-CN" sz="1800" dirty="0"/>
              <a:t>x</a:t>
            </a:r>
            <a:r>
              <a:rPr lang="zh-CN" altLang="en-US" sz="1800" dirty="0" smtClean="0"/>
              <a:t>相同；</a:t>
            </a:r>
            <a:endParaRPr lang="en-US" altLang="zh-CN" sz="1800" dirty="0" smtClean="0"/>
          </a:p>
          <a:p>
            <a:pPr marL="971550" lvl="1">
              <a:lnSpc>
                <a:spcPct val="110000"/>
              </a:lnSpc>
              <a:spcBef>
                <a:spcPct val="45000"/>
              </a:spcBef>
              <a:defRPr/>
            </a:pPr>
            <a:r>
              <a:rPr lang="zh-CN" altLang="en-US" sz="1800" dirty="0" smtClean="0"/>
              <a:t>整数</a:t>
            </a:r>
            <a:r>
              <a:rPr lang="zh-CN" altLang="en-US" sz="1800" dirty="0"/>
              <a:t>部分存储在</a:t>
            </a:r>
            <a:r>
              <a:rPr lang="en-US" altLang="zh-CN" sz="1800" dirty="0"/>
              <a:t>integer</a:t>
            </a:r>
            <a:r>
              <a:rPr lang="zh-CN" altLang="en-US" sz="1800" dirty="0"/>
              <a:t>指向的对象中，符号同</a:t>
            </a:r>
            <a:r>
              <a:rPr lang="en-US" altLang="zh-CN" sz="1800" dirty="0"/>
              <a:t>x</a:t>
            </a:r>
          </a:p>
          <a:p>
            <a:pPr marL="342900" indent="-342900" eaLnBrk="1" hangingPunct="1">
              <a:lnSpc>
                <a:spcPct val="110000"/>
              </a:lnSpc>
              <a:spcBef>
                <a:spcPct val="45000"/>
              </a:spcBef>
              <a:buFont typeface="Wingdings" panose="05000000000000000000" pitchFamily="2" charset="2"/>
              <a:buChar char="l"/>
              <a:defRPr/>
            </a:pPr>
            <a:r>
              <a:rPr lang="zh-CN" altLang="en-US" sz="2000" dirty="0" smtClean="0"/>
              <a:t>如：</a:t>
            </a:r>
            <a:r>
              <a:rPr lang="en-US" altLang="zh-CN" sz="2000" dirty="0"/>
              <a:t> </a:t>
            </a:r>
            <a:endParaRPr lang="en-US" altLang="zh-CN" sz="2000" dirty="0" smtClean="0"/>
          </a:p>
          <a:p>
            <a:pPr marL="971550" lvl="1">
              <a:lnSpc>
                <a:spcPct val="110000"/>
              </a:lnSpc>
              <a:spcBef>
                <a:spcPct val="45000"/>
              </a:spcBef>
              <a:defRPr/>
            </a:pPr>
            <a:r>
              <a:rPr lang="en-US" altLang="zh-CN" sz="1800" dirty="0" err="1"/>
              <a:t>i</a:t>
            </a:r>
            <a:r>
              <a:rPr lang="en-US" altLang="zh-CN" sz="1800" dirty="0" err="1" smtClean="0"/>
              <a:t>nt</a:t>
            </a:r>
            <a:r>
              <a:rPr lang="en-US" altLang="zh-CN" sz="1800" dirty="0" smtClean="0"/>
              <a:t> integer;</a:t>
            </a:r>
          </a:p>
          <a:p>
            <a:pPr marL="971550" lvl="1">
              <a:lnSpc>
                <a:spcPct val="110000"/>
              </a:lnSpc>
              <a:spcBef>
                <a:spcPct val="45000"/>
              </a:spcBef>
              <a:defRPr/>
            </a:pPr>
            <a:r>
              <a:rPr lang="en-US" altLang="zh-CN" sz="1800" dirty="0"/>
              <a:t>f</a:t>
            </a:r>
            <a:r>
              <a:rPr lang="en-US" altLang="zh-CN" sz="1800" dirty="0" smtClean="0"/>
              <a:t>loat fraction=</a:t>
            </a:r>
            <a:r>
              <a:rPr lang="en-US" altLang="zh-CN" sz="1800" dirty="0" err="1" smtClean="0"/>
              <a:t>modf</a:t>
            </a:r>
            <a:r>
              <a:rPr lang="en-US" altLang="zh-CN" sz="1800" dirty="0" smtClean="0"/>
              <a:t>(3.14,&amp;</a:t>
            </a:r>
            <a:r>
              <a:rPr lang="en-US" altLang="zh-CN" sz="1800" dirty="0"/>
              <a:t>integer</a:t>
            </a:r>
            <a:r>
              <a:rPr lang="en-US" altLang="zh-CN" sz="1800" dirty="0" smtClean="0"/>
              <a:t>)</a:t>
            </a:r>
            <a:r>
              <a:rPr lang="zh-CN" altLang="en-US" sz="1800" dirty="0" smtClean="0"/>
              <a:t>，则</a:t>
            </a:r>
            <a:r>
              <a:rPr lang="en-US" altLang="zh-CN" sz="1800" dirty="0" smtClean="0"/>
              <a:t>fraction=0.14</a:t>
            </a:r>
            <a:r>
              <a:rPr lang="zh-CN" altLang="en-US" sz="1800" dirty="0" smtClean="0"/>
              <a:t>，</a:t>
            </a:r>
            <a:r>
              <a:rPr lang="en-US" altLang="zh-CN" sz="1800" dirty="0" smtClean="0"/>
              <a:t>integer=3</a:t>
            </a:r>
          </a:p>
          <a:p>
            <a:pPr marL="971550" lvl="1">
              <a:lnSpc>
                <a:spcPct val="110000"/>
              </a:lnSpc>
              <a:spcBef>
                <a:spcPct val="45000"/>
              </a:spcBef>
              <a:defRPr/>
            </a:pPr>
            <a:r>
              <a:rPr lang="en-US" altLang="zh-CN" sz="1800" dirty="0"/>
              <a:t>f</a:t>
            </a:r>
            <a:r>
              <a:rPr lang="en-US" altLang="zh-CN" sz="1800" dirty="0" smtClean="0"/>
              <a:t>loat fraction=</a:t>
            </a:r>
            <a:r>
              <a:rPr lang="en-US" altLang="zh-CN" sz="1800" dirty="0" err="1" smtClean="0"/>
              <a:t>modf</a:t>
            </a:r>
            <a:r>
              <a:rPr lang="en-US" altLang="zh-CN" sz="1800" dirty="0" smtClean="0"/>
              <a:t>(-3.14</a:t>
            </a:r>
            <a:r>
              <a:rPr lang="en-US" altLang="zh-CN" sz="1800" dirty="0"/>
              <a:t>,&amp;integer)</a:t>
            </a:r>
            <a:r>
              <a:rPr lang="zh-CN" altLang="en-US" sz="1800" dirty="0"/>
              <a:t>，则</a:t>
            </a:r>
            <a:r>
              <a:rPr lang="en-US" altLang="zh-CN" sz="1800" dirty="0"/>
              <a:t>fraction</a:t>
            </a:r>
            <a:r>
              <a:rPr lang="en-US" altLang="zh-CN" sz="1800" dirty="0" smtClean="0"/>
              <a:t>= -0.14</a:t>
            </a:r>
            <a:r>
              <a:rPr lang="zh-CN" altLang="en-US" sz="1800" dirty="0"/>
              <a:t>，</a:t>
            </a:r>
            <a:r>
              <a:rPr lang="en-US" altLang="zh-CN" sz="1800" dirty="0"/>
              <a:t>integer</a:t>
            </a:r>
            <a:r>
              <a:rPr lang="en-US" altLang="zh-CN" sz="1800" dirty="0" smtClean="0"/>
              <a:t>= -3</a:t>
            </a:r>
            <a:endParaRPr lang="en-US" altLang="zh-CN" sz="1800" dirty="0"/>
          </a:p>
          <a:p>
            <a:pPr marL="971550" lvl="1">
              <a:lnSpc>
                <a:spcPct val="110000"/>
              </a:lnSpc>
              <a:spcBef>
                <a:spcPct val="45000"/>
              </a:spcBef>
              <a:defRPr/>
            </a:pPr>
            <a:endParaRPr lang="en-US" altLang="zh-CN" sz="1800" dirty="0"/>
          </a:p>
          <a:p>
            <a:pPr eaLnBrk="1" hangingPunct="1">
              <a:lnSpc>
                <a:spcPct val="110000"/>
              </a:lnSpc>
              <a:spcBef>
                <a:spcPct val="45000"/>
              </a:spcBef>
              <a:buFont typeface="Wingdings" panose="05000000000000000000" pitchFamily="2" charset="2"/>
              <a:buNone/>
              <a:defRPr/>
            </a:pPr>
            <a:endParaRPr lang="en-US" altLang="zh-CN" sz="2800" b="1" dirty="0">
              <a:ea typeface="黑体" panose="02010609060101010101" pitchFamily="49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24761" y="319360"/>
            <a:ext cx="7813152" cy="566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lnSpc>
                <a:spcPct val="110000"/>
              </a:lnSpc>
              <a:spcBef>
                <a:spcPct val="45000"/>
              </a:spcBef>
              <a:buFont typeface="Wingdings" panose="05000000000000000000" pitchFamily="2" charset="2"/>
              <a:buNone/>
              <a:defRPr/>
            </a:pPr>
            <a:r>
              <a:rPr lang="zh-CN" altLang="en-US" sz="2800" dirty="0" smtClean="0">
                <a:solidFill>
                  <a:srgbClr val="7030A0"/>
                </a:solidFill>
                <a:latin typeface="+mj-lt"/>
                <a:ea typeface="+mj-ea"/>
                <a:cs typeface="+mj-cs"/>
              </a:rPr>
              <a:t>回顾：</a:t>
            </a:r>
            <a:r>
              <a:rPr lang="zh-CN" altLang="en-US" sz="2800" dirty="0" smtClean="0">
                <a:solidFill>
                  <a:srgbClr val="1A93C8"/>
                </a:solidFill>
                <a:latin typeface="+mj-lt"/>
                <a:ea typeface="+mj-ea"/>
                <a:cs typeface="+mj-cs"/>
              </a:rPr>
              <a:t>浮点数的整数部分与小数部分的分离</a:t>
            </a:r>
            <a:endParaRPr lang="en-US" altLang="en-US" sz="2800" dirty="0">
              <a:solidFill>
                <a:srgbClr val="1A93C8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87240087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dirty="0" smtClean="0"/>
              <a:t>C++</a:t>
            </a:r>
            <a:r>
              <a:rPr lang="zh-CN" altLang="en-US" sz="3200" dirty="0" smtClean="0"/>
              <a:t>程序代码</a:t>
            </a:r>
            <a:r>
              <a:rPr lang="en-US" altLang="zh-CN" sz="3200" dirty="0" smtClean="0"/>
              <a:t>(.</a:t>
            </a:r>
            <a:r>
              <a:rPr lang="en-US" altLang="zh-CN" sz="3200" dirty="0" err="1" smtClean="0"/>
              <a:t>cpp</a:t>
            </a:r>
            <a:r>
              <a:rPr lang="en-US" altLang="zh-CN" sz="3200" dirty="0" smtClean="0"/>
              <a:t>)</a:t>
            </a:r>
            <a:endParaRPr lang="zh-CN" altLang="en-US" sz="32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100000"/>
              </a:lnSpc>
              <a:spcBef>
                <a:spcPts val="0"/>
              </a:spcBef>
              <a:buClr>
                <a:schemeClr val="folHlink"/>
              </a:buClr>
              <a:buSzPct val="110000"/>
              <a:buFont typeface="Wingdings" panose="05000000000000000000" pitchFamily="2" charset="2"/>
              <a:buNone/>
              <a:defRPr/>
            </a:pPr>
            <a:r>
              <a:rPr lang="en-US" altLang="en-US" sz="1400" dirty="0">
                <a:solidFill>
                  <a:srgbClr val="006600"/>
                </a:solidFill>
              </a:rPr>
              <a:t>#include &lt;</a:t>
            </a:r>
            <a:r>
              <a:rPr lang="en-US" altLang="en-US" sz="1400" dirty="0" err="1">
                <a:solidFill>
                  <a:srgbClr val="006600"/>
                </a:solidFill>
              </a:rPr>
              <a:t>iostream</a:t>
            </a:r>
            <a:r>
              <a:rPr lang="en-US" altLang="en-US" sz="1400" dirty="0">
                <a:solidFill>
                  <a:srgbClr val="006600"/>
                </a:solidFill>
              </a:rPr>
              <a:t>&gt;</a:t>
            </a:r>
            <a:r>
              <a:rPr lang="en-US" altLang="en-US" sz="1400" dirty="0">
                <a:solidFill>
                  <a:srgbClr val="000000"/>
                </a:solidFill>
              </a:rPr>
              <a:t>	    </a:t>
            </a:r>
            <a:r>
              <a:rPr lang="en-US" altLang="zh-CN" sz="1400" dirty="0">
                <a:solidFill>
                  <a:srgbClr val="000000"/>
                </a:solidFill>
              </a:rPr>
              <a:t>  </a:t>
            </a:r>
            <a:r>
              <a:rPr lang="en-US" altLang="en-US" sz="1400" dirty="0">
                <a:solidFill>
                  <a:srgbClr val="000000"/>
                </a:solidFill>
              </a:rPr>
              <a:t>// </a:t>
            </a:r>
            <a:r>
              <a:rPr lang="en-US" altLang="en-US" sz="1400" dirty="0" err="1">
                <a:solidFill>
                  <a:srgbClr val="000000"/>
                </a:solidFill>
              </a:rPr>
              <a:t>预编译命</a:t>
            </a:r>
            <a:r>
              <a:rPr lang="en-US" altLang="zh-CN" sz="1400" dirty="0" err="1">
                <a:solidFill>
                  <a:srgbClr val="000000"/>
                </a:solidFill>
              </a:rPr>
              <a:t>令</a:t>
            </a:r>
            <a:endParaRPr lang="en-US" altLang="zh-CN" sz="1400" dirty="0">
              <a:solidFill>
                <a:srgbClr val="000000"/>
              </a:solidFill>
            </a:endParaRPr>
          </a:p>
          <a:p>
            <a:pPr eaLnBrk="1" hangingPunct="1">
              <a:lnSpc>
                <a:spcPct val="100000"/>
              </a:lnSpc>
              <a:spcBef>
                <a:spcPts val="0"/>
              </a:spcBef>
              <a:buClr>
                <a:schemeClr val="folHlink"/>
              </a:buClr>
              <a:buSzPct val="110000"/>
              <a:buFont typeface="Wingdings" panose="05000000000000000000" pitchFamily="2" charset="2"/>
              <a:buNone/>
              <a:defRPr/>
            </a:pPr>
            <a:r>
              <a:rPr lang="en-US" altLang="zh-CN" sz="1400" dirty="0">
                <a:solidFill>
                  <a:srgbClr val="000000"/>
                </a:solidFill>
              </a:rPr>
              <a:t> </a:t>
            </a:r>
            <a:r>
              <a:rPr lang="en-US" altLang="zh-CN" sz="1400" dirty="0">
                <a:solidFill>
                  <a:srgbClr val="006600"/>
                </a:solidFill>
              </a:rPr>
              <a:t>using namespace </a:t>
            </a:r>
            <a:r>
              <a:rPr lang="en-US" altLang="zh-CN" sz="1400" dirty="0" err="1">
                <a:solidFill>
                  <a:srgbClr val="006600"/>
                </a:solidFill>
              </a:rPr>
              <a:t>std</a:t>
            </a:r>
            <a:r>
              <a:rPr lang="en-US" altLang="zh-CN" sz="1400" dirty="0">
                <a:solidFill>
                  <a:srgbClr val="006600"/>
                </a:solidFill>
              </a:rPr>
              <a:t>;</a:t>
            </a:r>
            <a:endParaRPr lang="en-US" altLang="en-US" sz="1400" dirty="0">
              <a:solidFill>
                <a:srgbClr val="006600"/>
              </a:solidFill>
            </a:endParaRPr>
          </a:p>
          <a:p>
            <a:pPr eaLnBrk="1" hangingPunct="1">
              <a:lnSpc>
                <a:spcPct val="100000"/>
              </a:lnSpc>
              <a:spcBef>
                <a:spcPts val="0"/>
              </a:spcBef>
              <a:buClr>
                <a:schemeClr val="folHlink"/>
              </a:buClr>
              <a:buSzPct val="110000"/>
              <a:buFont typeface="Wingdings" panose="05000000000000000000" pitchFamily="2" charset="2"/>
              <a:buNone/>
              <a:defRPr/>
            </a:pPr>
            <a:r>
              <a:rPr lang="en-US" altLang="zh-CN" sz="1400" dirty="0">
                <a:solidFill>
                  <a:srgbClr val="000000"/>
                </a:solidFill>
              </a:rPr>
              <a:t> int</a:t>
            </a:r>
            <a:r>
              <a:rPr lang="en-US" altLang="en-US" sz="1400" dirty="0">
                <a:solidFill>
                  <a:srgbClr val="000000"/>
                </a:solidFill>
              </a:rPr>
              <a:t> main()                             </a:t>
            </a:r>
            <a:r>
              <a:rPr lang="en-US" altLang="en-US" sz="1400" dirty="0" smtClean="0">
                <a:solidFill>
                  <a:srgbClr val="000000"/>
                </a:solidFill>
              </a:rPr>
              <a:t>      </a:t>
            </a:r>
            <a:r>
              <a:rPr lang="en-US" altLang="en-US" sz="1400" dirty="0">
                <a:solidFill>
                  <a:srgbClr val="000000"/>
                </a:solidFill>
              </a:rPr>
              <a:t>// </a:t>
            </a:r>
            <a:r>
              <a:rPr lang="en-US" altLang="en-US" sz="1400" dirty="0" err="1">
                <a:solidFill>
                  <a:srgbClr val="000000"/>
                </a:solidFill>
              </a:rPr>
              <a:t>主函数</a:t>
            </a:r>
            <a:endParaRPr lang="en-US" altLang="en-US" sz="1400" dirty="0">
              <a:solidFill>
                <a:srgbClr val="000000"/>
              </a:solidFill>
            </a:endParaRPr>
          </a:p>
          <a:p>
            <a:pPr eaLnBrk="1" hangingPunct="1">
              <a:lnSpc>
                <a:spcPct val="100000"/>
              </a:lnSpc>
              <a:spcBef>
                <a:spcPts val="0"/>
              </a:spcBef>
              <a:buClr>
                <a:schemeClr val="folHlink"/>
              </a:buClr>
              <a:buSzPct val="110000"/>
              <a:buFont typeface="Wingdings" panose="05000000000000000000" pitchFamily="2" charset="2"/>
              <a:buNone/>
              <a:defRPr/>
            </a:pPr>
            <a:r>
              <a:rPr lang="en-US" altLang="zh-CN" sz="1400" dirty="0">
                <a:solidFill>
                  <a:srgbClr val="000000"/>
                </a:solidFill>
              </a:rPr>
              <a:t> </a:t>
            </a:r>
            <a:r>
              <a:rPr lang="en-US" altLang="en-US" sz="1400" dirty="0">
                <a:solidFill>
                  <a:srgbClr val="000000"/>
                </a:solidFill>
              </a:rPr>
              <a:t>{			   </a:t>
            </a:r>
            <a:r>
              <a:rPr lang="en-US" altLang="zh-CN" sz="1400" dirty="0">
                <a:solidFill>
                  <a:srgbClr val="000000"/>
                </a:solidFill>
              </a:rPr>
              <a:t>   </a:t>
            </a:r>
            <a:r>
              <a:rPr lang="en-US" altLang="en-US" sz="1400" dirty="0">
                <a:solidFill>
                  <a:srgbClr val="000000"/>
                </a:solidFill>
              </a:rPr>
              <a:t>// </a:t>
            </a:r>
            <a:r>
              <a:rPr lang="en-US" altLang="en-US" sz="1400" dirty="0" err="1">
                <a:solidFill>
                  <a:srgbClr val="000000"/>
                </a:solidFill>
              </a:rPr>
              <a:t>主函数开始</a:t>
            </a:r>
            <a:endParaRPr lang="en-US" altLang="en-US" sz="1400" dirty="0">
              <a:solidFill>
                <a:srgbClr val="000000"/>
              </a:solidFill>
            </a:endParaRPr>
          </a:p>
          <a:p>
            <a:pPr eaLnBrk="1" hangingPunct="1">
              <a:lnSpc>
                <a:spcPct val="100000"/>
              </a:lnSpc>
              <a:spcBef>
                <a:spcPts val="0"/>
              </a:spcBef>
              <a:buClr>
                <a:schemeClr val="folHlink"/>
              </a:buClr>
              <a:buSzPct val="110000"/>
              <a:buFont typeface="Wingdings" panose="05000000000000000000" pitchFamily="2" charset="2"/>
              <a:buNone/>
              <a:defRPr/>
            </a:pPr>
            <a:r>
              <a:rPr lang="en-US" altLang="en-US" sz="1400" dirty="0">
                <a:solidFill>
                  <a:srgbClr val="000000"/>
                </a:solidFill>
              </a:rPr>
              <a:t>	</a:t>
            </a:r>
            <a:r>
              <a:rPr lang="en-US" altLang="en-US" sz="1400" dirty="0">
                <a:solidFill>
                  <a:srgbClr val="0000CC"/>
                </a:solidFill>
              </a:rPr>
              <a:t>//</a:t>
            </a:r>
            <a:r>
              <a:rPr lang="zh-CN" altLang="en-US" sz="1400" dirty="0">
                <a:solidFill>
                  <a:srgbClr val="0000CC"/>
                </a:solidFill>
              </a:rPr>
              <a:t>对象（变量）声明</a:t>
            </a:r>
            <a:endParaRPr lang="en-US" altLang="en-US" sz="1400" dirty="0">
              <a:solidFill>
                <a:srgbClr val="0000CC"/>
              </a:solidFill>
            </a:endParaRPr>
          </a:p>
          <a:p>
            <a:pPr eaLnBrk="1" hangingPunct="1">
              <a:lnSpc>
                <a:spcPct val="100000"/>
              </a:lnSpc>
              <a:spcBef>
                <a:spcPts val="0"/>
              </a:spcBef>
              <a:buClr>
                <a:schemeClr val="folHlink"/>
              </a:buClr>
              <a:buSzPct val="110000"/>
              <a:buFont typeface="Wingdings" panose="05000000000000000000" pitchFamily="2" charset="2"/>
              <a:buNone/>
              <a:defRPr/>
            </a:pPr>
            <a:r>
              <a:rPr lang="en-US" altLang="en-US" sz="1400" dirty="0">
                <a:solidFill>
                  <a:srgbClr val="000000"/>
                </a:solidFill>
              </a:rPr>
              <a:t>              </a:t>
            </a:r>
            <a:r>
              <a:rPr lang="en-US" altLang="en-US" sz="1400" dirty="0" smtClean="0">
                <a:solidFill>
                  <a:srgbClr val="000000"/>
                </a:solidFill>
              </a:rPr>
              <a:t> float </a:t>
            </a:r>
            <a:r>
              <a:rPr lang="en-US" altLang="en-US" sz="1400" dirty="0" err="1">
                <a:solidFill>
                  <a:srgbClr val="000000"/>
                </a:solidFill>
              </a:rPr>
              <a:t>ApplePrice</a:t>
            </a:r>
            <a:r>
              <a:rPr lang="en-US" altLang="en-US" sz="1400" dirty="0">
                <a:solidFill>
                  <a:srgbClr val="000000"/>
                </a:solidFill>
              </a:rPr>
              <a:t>=3.5;</a:t>
            </a:r>
            <a:r>
              <a:rPr lang="en-US" altLang="zh-CN" sz="1400" dirty="0">
                <a:solidFill>
                  <a:srgbClr val="000000"/>
                </a:solidFill>
              </a:rPr>
              <a:t>    </a:t>
            </a:r>
            <a:r>
              <a:rPr lang="en-US" altLang="zh-CN" sz="1400" dirty="0" smtClean="0">
                <a:solidFill>
                  <a:srgbClr val="000000"/>
                </a:solidFill>
              </a:rPr>
              <a:t>   </a:t>
            </a:r>
            <a:r>
              <a:rPr lang="en-US" altLang="en-US" sz="1400" dirty="0">
                <a:solidFill>
                  <a:srgbClr val="000000"/>
                </a:solidFill>
              </a:rPr>
              <a:t>//对象1（苹果单价，3.5元/</a:t>
            </a:r>
            <a:r>
              <a:rPr lang="en-US" altLang="en-US" sz="1400" dirty="0" err="1">
                <a:solidFill>
                  <a:srgbClr val="000000"/>
                </a:solidFill>
              </a:rPr>
              <a:t>公斤</a:t>
            </a:r>
            <a:r>
              <a:rPr lang="en-US" altLang="en-US" sz="1400" dirty="0">
                <a:solidFill>
                  <a:srgbClr val="000000"/>
                </a:solidFill>
              </a:rPr>
              <a:t>）</a:t>
            </a:r>
          </a:p>
          <a:p>
            <a:pPr eaLnBrk="1" hangingPunct="1">
              <a:lnSpc>
                <a:spcPct val="100000"/>
              </a:lnSpc>
              <a:spcBef>
                <a:spcPts val="0"/>
              </a:spcBef>
              <a:buClr>
                <a:schemeClr val="folHlink"/>
              </a:buClr>
              <a:buSzPct val="110000"/>
              <a:buFont typeface="Wingdings" panose="05000000000000000000" pitchFamily="2" charset="2"/>
              <a:buNone/>
              <a:defRPr/>
            </a:pPr>
            <a:r>
              <a:rPr lang="en-US" altLang="en-US" sz="1400" dirty="0">
                <a:solidFill>
                  <a:srgbClr val="000000"/>
                </a:solidFill>
              </a:rPr>
              <a:t>	float </a:t>
            </a:r>
            <a:r>
              <a:rPr lang="en-US" altLang="en-US" sz="1400" dirty="0" err="1">
                <a:solidFill>
                  <a:srgbClr val="000000"/>
                </a:solidFill>
              </a:rPr>
              <a:t>BananaPrice</a:t>
            </a:r>
            <a:r>
              <a:rPr lang="en-US" altLang="en-US" sz="1400" dirty="0">
                <a:solidFill>
                  <a:srgbClr val="000000"/>
                </a:solidFill>
              </a:rPr>
              <a:t>=4.2;</a:t>
            </a:r>
            <a:r>
              <a:rPr lang="en-US" altLang="zh-CN" sz="1400" dirty="0">
                <a:solidFill>
                  <a:srgbClr val="000000"/>
                </a:solidFill>
              </a:rPr>
              <a:t>    </a:t>
            </a:r>
            <a:r>
              <a:rPr lang="en-US" altLang="en-US" sz="1400" dirty="0">
                <a:solidFill>
                  <a:srgbClr val="000000"/>
                </a:solidFill>
              </a:rPr>
              <a:t>//对象2（香蕉单价，4.2元/</a:t>
            </a:r>
            <a:r>
              <a:rPr lang="en-US" altLang="en-US" sz="1400" dirty="0" err="1">
                <a:solidFill>
                  <a:srgbClr val="000000"/>
                </a:solidFill>
              </a:rPr>
              <a:t>公斤</a:t>
            </a:r>
            <a:r>
              <a:rPr lang="en-US" altLang="en-US" sz="1400" dirty="0">
                <a:solidFill>
                  <a:srgbClr val="000000"/>
                </a:solidFill>
              </a:rPr>
              <a:t>）</a:t>
            </a:r>
          </a:p>
          <a:p>
            <a:pPr eaLnBrk="1" hangingPunct="1">
              <a:lnSpc>
                <a:spcPct val="100000"/>
              </a:lnSpc>
              <a:spcBef>
                <a:spcPts val="0"/>
              </a:spcBef>
              <a:buClr>
                <a:schemeClr val="folHlink"/>
              </a:buClr>
              <a:buSzPct val="110000"/>
              <a:buFont typeface="Wingdings" panose="05000000000000000000" pitchFamily="2" charset="2"/>
              <a:buNone/>
              <a:defRPr/>
            </a:pPr>
            <a:r>
              <a:rPr lang="en-US" altLang="en-US" sz="1400" dirty="0">
                <a:solidFill>
                  <a:srgbClr val="000000"/>
                </a:solidFill>
              </a:rPr>
              <a:t>	float </a:t>
            </a:r>
            <a:r>
              <a:rPr lang="en-US" altLang="en-US" sz="1400" dirty="0" err="1">
                <a:solidFill>
                  <a:srgbClr val="000000"/>
                </a:solidFill>
              </a:rPr>
              <a:t>AppleWeight</a:t>
            </a:r>
            <a:r>
              <a:rPr lang="en-US" altLang="en-US" sz="1400" dirty="0">
                <a:solidFill>
                  <a:srgbClr val="000000"/>
                </a:solidFill>
              </a:rPr>
              <a:t>=0.0;</a:t>
            </a:r>
            <a:r>
              <a:rPr lang="en-US" altLang="zh-CN" sz="1400" dirty="0">
                <a:solidFill>
                  <a:srgbClr val="000000"/>
                </a:solidFill>
              </a:rPr>
              <a:t>   </a:t>
            </a:r>
            <a:r>
              <a:rPr lang="en-US" altLang="en-US" sz="1400" dirty="0">
                <a:solidFill>
                  <a:srgbClr val="000000"/>
                </a:solidFill>
              </a:rPr>
              <a:t>//对象3（苹果重量，初始化为0）</a:t>
            </a:r>
          </a:p>
          <a:p>
            <a:pPr eaLnBrk="1" hangingPunct="1">
              <a:lnSpc>
                <a:spcPct val="100000"/>
              </a:lnSpc>
              <a:spcBef>
                <a:spcPts val="0"/>
              </a:spcBef>
              <a:buClr>
                <a:schemeClr val="folHlink"/>
              </a:buClr>
              <a:buSzPct val="110000"/>
              <a:buFont typeface="Wingdings" panose="05000000000000000000" pitchFamily="2" charset="2"/>
              <a:buNone/>
              <a:defRPr/>
            </a:pPr>
            <a:r>
              <a:rPr lang="en-US" altLang="en-US" sz="1400" dirty="0">
                <a:solidFill>
                  <a:srgbClr val="000000"/>
                </a:solidFill>
              </a:rPr>
              <a:t>	float </a:t>
            </a:r>
            <a:r>
              <a:rPr lang="en-US" altLang="en-US" sz="1400" dirty="0" err="1">
                <a:solidFill>
                  <a:srgbClr val="000000"/>
                </a:solidFill>
              </a:rPr>
              <a:t>BananaWeight</a:t>
            </a:r>
            <a:r>
              <a:rPr lang="en-US" altLang="en-US" sz="1400" dirty="0">
                <a:solidFill>
                  <a:srgbClr val="000000"/>
                </a:solidFill>
              </a:rPr>
              <a:t>=0.0;</a:t>
            </a:r>
            <a:r>
              <a:rPr lang="en-US" altLang="zh-CN" sz="1400" dirty="0">
                <a:solidFill>
                  <a:srgbClr val="000000"/>
                </a:solidFill>
              </a:rPr>
              <a:t> </a:t>
            </a:r>
            <a:r>
              <a:rPr lang="en-US" altLang="en-US" sz="1400" dirty="0">
                <a:solidFill>
                  <a:srgbClr val="000000"/>
                </a:solidFill>
              </a:rPr>
              <a:t>//对象4（香蕉重量，初始化为0）</a:t>
            </a:r>
          </a:p>
          <a:p>
            <a:pPr eaLnBrk="1" hangingPunct="1">
              <a:lnSpc>
                <a:spcPct val="100000"/>
              </a:lnSpc>
              <a:spcBef>
                <a:spcPts val="0"/>
              </a:spcBef>
              <a:buClr>
                <a:schemeClr val="folHlink"/>
              </a:buClr>
              <a:buSzPct val="110000"/>
              <a:buFont typeface="Wingdings" panose="05000000000000000000" pitchFamily="2" charset="2"/>
              <a:buNone/>
              <a:defRPr/>
            </a:pPr>
            <a:r>
              <a:rPr lang="en-US" altLang="en-US" sz="1400" dirty="0">
                <a:solidFill>
                  <a:srgbClr val="000000"/>
                </a:solidFill>
              </a:rPr>
              <a:t>	float Total=0.0;	          </a:t>
            </a:r>
            <a:r>
              <a:rPr lang="en-US" altLang="en-US" sz="1400" dirty="0" smtClean="0">
                <a:solidFill>
                  <a:srgbClr val="000000"/>
                </a:solidFill>
              </a:rPr>
              <a:t>// </a:t>
            </a:r>
            <a:r>
              <a:rPr lang="en-US" altLang="en-US" sz="1400" dirty="0">
                <a:solidFill>
                  <a:srgbClr val="000000"/>
                </a:solidFill>
              </a:rPr>
              <a:t>对象5（总钱数，初始化为0</a:t>
            </a:r>
            <a:r>
              <a:rPr lang="en-US" altLang="zh-CN" sz="1400" dirty="0">
                <a:solidFill>
                  <a:srgbClr val="000000"/>
                </a:solidFill>
              </a:rPr>
              <a:t>)</a:t>
            </a:r>
          </a:p>
          <a:p>
            <a:pPr eaLnBrk="1" hangingPunct="1">
              <a:lnSpc>
                <a:spcPct val="100000"/>
              </a:lnSpc>
              <a:spcBef>
                <a:spcPts val="0"/>
              </a:spcBef>
              <a:buClr>
                <a:schemeClr val="folHlink"/>
              </a:buClr>
              <a:buSzPct val="110000"/>
              <a:buFont typeface="Wingdings" panose="05000000000000000000" pitchFamily="2" charset="2"/>
              <a:buNone/>
              <a:defRPr/>
            </a:pPr>
            <a:r>
              <a:rPr lang="en-US" altLang="en-US" sz="1400" dirty="0">
                <a:solidFill>
                  <a:srgbClr val="000000"/>
                </a:solidFill>
              </a:rPr>
              <a:t>           </a:t>
            </a:r>
          </a:p>
          <a:p>
            <a:pPr eaLnBrk="1" hangingPunct="1">
              <a:lnSpc>
                <a:spcPct val="100000"/>
              </a:lnSpc>
              <a:spcBef>
                <a:spcPts val="0"/>
              </a:spcBef>
              <a:buClr>
                <a:schemeClr val="folHlink"/>
              </a:buClr>
              <a:buSzPct val="110000"/>
              <a:buFont typeface="Wingdings" panose="05000000000000000000" pitchFamily="2" charset="2"/>
              <a:buNone/>
              <a:defRPr/>
            </a:pPr>
            <a:r>
              <a:rPr lang="en-US" altLang="en-US" sz="1400" dirty="0">
                <a:solidFill>
                  <a:srgbClr val="0000CC"/>
                </a:solidFill>
              </a:rPr>
              <a:t>           </a:t>
            </a:r>
            <a:r>
              <a:rPr lang="en-US" altLang="en-US" sz="1400" dirty="0" smtClean="0">
                <a:solidFill>
                  <a:srgbClr val="0000CC"/>
                </a:solidFill>
              </a:rPr>
              <a:t>    //</a:t>
            </a:r>
            <a:r>
              <a:rPr lang="zh-CN" altLang="en-US" sz="1400" dirty="0">
                <a:solidFill>
                  <a:srgbClr val="0000CC"/>
                </a:solidFill>
              </a:rPr>
              <a:t>执行部分</a:t>
            </a:r>
            <a:endParaRPr lang="en-US" altLang="en-US" sz="1400" dirty="0">
              <a:solidFill>
                <a:srgbClr val="0000CC"/>
              </a:solidFill>
            </a:endParaRPr>
          </a:p>
          <a:p>
            <a:pPr eaLnBrk="1" hangingPunct="1">
              <a:lnSpc>
                <a:spcPct val="100000"/>
              </a:lnSpc>
              <a:spcBef>
                <a:spcPts val="0"/>
              </a:spcBef>
              <a:buClr>
                <a:schemeClr val="folHlink"/>
              </a:buClr>
              <a:buSzPct val="110000"/>
              <a:buFont typeface="Wingdings" panose="05000000000000000000" pitchFamily="2" charset="2"/>
              <a:buNone/>
              <a:defRPr/>
            </a:pPr>
            <a:r>
              <a:rPr lang="en-US" altLang="en-US" sz="1400" dirty="0">
                <a:solidFill>
                  <a:srgbClr val="000000"/>
                </a:solidFill>
              </a:rPr>
              <a:t>	</a:t>
            </a:r>
            <a:r>
              <a:rPr lang="en-US" altLang="en-US" sz="1400" dirty="0" err="1">
                <a:solidFill>
                  <a:srgbClr val="000000"/>
                </a:solidFill>
              </a:rPr>
              <a:t>cout</a:t>
            </a:r>
            <a:r>
              <a:rPr lang="en-US" altLang="en-US" sz="1400" dirty="0" smtClean="0">
                <a:solidFill>
                  <a:srgbClr val="000000"/>
                </a:solidFill>
              </a:rPr>
              <a:t>&lt;&lt;"</a:t>
            </a:r>
            <a:r>
              <a:rPr lang="en-US" altLang="en-US" sz="1400" dirty="0" err="1" smtClean="0">
                <a:solidFill>
                  <a:srgbClr val="000000"/>
                </a:solidFill>
              </a:rPr>
              <a:t>请输入苹果重量</a:t>
            </a:r>
            <a:r>
              <a:rPr lang="en-US" altLang="en-US" sz="1400" dirty="0" smtClean="0">
                <a:solidFill>
                  <a:srgbClr val="000000"/>
                </a:solidFill>
              </a:rPr>
              <a:t>:"&lt;&lt;</a:t>
            </a:r>
            <a:r>
              <a:rPr lang="en-US" altLang="en-US" sz="1400" dirty="0" err="1">
                <a:solidFill>
                  <a:srgbClr val="000000"/>
                </a:solidFill>
              </a:rPr>
              <a:t>endl</a:t>
            </a:r>
            <a:r>
              <a:rPr lang="en-US" altLang="en-US" sz="1400" dirty="0">
                <a:solidFill>
                  <a:srgbClr val="000000"/>
                </a:solidFill>
              </a:rPr>
              <a:t>;</a:t>
            </a:r>
            <a:r>
              <a:rPr lang="en-US" altLang="zh-CN" sz="1400" dirty="0">
                <a:solidFill>
                  <a:srgbClr val="000000"/>
                </a:solidFill>
              </a:rPr>
              <a:t>     </a:t>
            </a:r>
            <a:r>
              <a:rPr lang="en-US" altLang="en-US" sz="1400" dirty="0">
                <a:solidFill>
                  <a:srgbClr val="000000"/>
                </a:solidFill>
              </a:rPr>
              <a:t>// </a:t>
            </a:r>
            <a:r>
              <a:rPr lang="en-US" altLang="en-US" sz="1400" dirty="0" err="1">
                <a:solidFill>
                  <a:srgbClr val="000000"/>
                </a:solidFill>
              </a:rPr>
              <a:t>提示信息</a:t>
            </a:r>
            <a:endParaRPr lang="en-US" altLang="en-US" sz="1400" dirty="0">
              <a:solidFill>
                <a:srgbClr val="000000"/>
              </a:solidFill>
            </a:endParaRPr>
          </a:p>
          <a:p>
            <a:pPr eaLnBrk="1" hangingPunct="1">
              <a:lnSpc>
                <a:spcPct val="100000"/>
              </a:lnSpc>
              <a:spcBef>
                <a:spcPts val="0"/>
              </a:spcBef>
              <a:buClr>
                <a:schemeClr val="folHlink"/>
              </a:buClr>
              <a:buSzPct val="110000"/>
              <a:buFont typeface="Wingdings" panose="05000000000000000000" pitchFamily="2" charset="2"/>
              <a:buNone/>
              <a:defRPr/>
            </a:pPr>
            <a:r>
              <a:rPr lang="en-US" altLang="en-US" sz="1400" dirty="0">
                <a:solidFill>
                  <a:srgbClr val="000000"/>
                </a:solidFill>
              </a:rPr>
              <a:t>	</a:t>
            </a:r>
            <a:r>
              <a:rPr lang="en-US" altLang="en-US" sz="1400" dirty="0" err="1">
                <a:solidFill>
                  <a:srgbClr val="000000"/>
                </a:solidFill>
              </a:rPr>
              <a:t>cin</a:t>
            </a:r>
            <a:r>
              <a:rPr lang="en-US" altLang="en-US" sz="1400" dirty="0">
                <a:solidFill>
                  <a:srgbClr val="000000"/>
                </a:solidFill>
              </a:rPr>
              <a:t>&gt;&gt;</a:t>
            </a:r>
            <a:r>
              <a:rPr lang="en-US" altLang="en-US" sz="1400" dirty="0" err="1">
                <a:solidFill>
                  <a:srgbClr val="000000"/>
                </a:solidFill>
              </a:rPr>
              <a:t>AppleWeight</a:t>
            </a:r>
            <a:r>
              <a:rPr lang="en-US" altLang="en-US" sz="1400" dirty="0">
                <a:solidFill>
                  <a:srgbClr val="000000"/>
                </a:solidFill>
              </a:rPr>
              <a:t>;	 </a:t>
            </a:r>
            <a:r>
              <a:rPr lang="en-US" altLang="zh-CN" sz="1400" dirty="0">
                <a:solidFill>
                  <a:srgbClr val="000000"/>
                </a:solidFill>
              </a:rPr>
              <a:t>                   </a:t>
            </a:r>
            <a:r>
              <a:rPr lang="en-US" altLang="en-US" sz="1400" dirty="0">
                <a:solidFill>
                  <a:srgbClr val="000000"/>
                </a:solidFill>
              </a:rPr>
              <a:t>// </a:t>
            </a:r>
            <a:r>
              <a:rPr lang="en-US" altLang="en-US" sz="1400" dirty="0" err="1">
                <a:solidFill>
                  <a:srgbClr val="000000"/>
                </a:solidFill>
              </a:rPr>
              <a:t>输入苹果重量</a:t>
            </a:r>
            <a:endParaRPr lang="en-US" altLang="en-US" sz="1400" dirty="0">
              <a:solidFill>
                <a:srgbClr val="000000"/>
              </a:solidFill>
            </a:endParaRPr>
          </a:p>
          <a:p>
            <a:pPr eaLnBrk="1" hangingPunct="1">
              <a:lnSpc>
                <a:spcPct val="100000"/>
              </a:lnSpc>
              <a:spcBef>
                <a:spcPts val="0"/>
              </a:spcBef>
              <a:buClr>
                <a:schemeClr val="folHlink"/>
              </a:buClr>
              <a:buSzPct val="110000"/>
              <a:buFont typeface="Wingdings" panose="05000000000000000000" pitchFamily="2" charset="2"/>
              <a:buNone/>
              <a:defRPr/>
            </a:pPr>
            <a:r>
              <a:rPr lang="en-US" altLang="en-US" sz="1400" dirty="0">
                <a:solidFill>
                  <a:srgbClr val="000000"/>
                </a:solidFill>
              </a:rPr>
              <a:t>	</a:t>
            </a:r>
            <a:r>
              <a:rPr lang="en-US" altLang="en-US" sz="1400" dirty="0" err="1">
                <a:solidFill>
                  <a:srgbClr val="000000"/>
                </a:solidFill>
              </a:rPr>
              <a:t>cout</a:t>
            </a:r>
            <a:r>
              <a:rPr lang="en-US" altLang="en-US" sz="1400" dirty="0" smtClean="0">
                <a:solidFill>
                  <a:srgbClr val="000000"/>
                </a:solidFill>
              </a:rPr>
              <a:t>&lt;&lt;"</a:t>
            </a:r>
            <a:r>
              <a:rPr lang="en-US" altLang="en-US" sz="1400" dirty="0" err="1" smtClean="0">
                <a:solidFill>
                  <a:srgbClr val="000000"/>
                </a:solidFill>
              </a:rPr>
              <a:t>请输入香蕉重量</a:t>
            </a:r>
            <a:r>
              <a:rPr lang="en-US" altLang="en-US" sz="1400" dirty="0" smtClean="0">
                <a:solidFill>
                  <a:srgbClr val="000000"/>
                </a:solidFill>
              </a:rPr>
              <a:t>:"&lt;&lt; </a:t>
            </a:r>
            <a:r>
              <a:rPr lang="en-US" altLang="en-US" sz="1400" dirty="0" err="1">
                <a:solidFill>
                  <a:srgbClr val="000000"/>
                </a:solidFill>
              </a:rPr>
              <a:t>endl</a:t>
            </a:r>
            <a:r>
              <a:rPr lang="en-US" altLang="en-US" sz="1400" dirty="0">
                <a:solidFill>
                  <a:srgbClr val="000000"/>
                </a:solidFill>
              </a:rPr>
              <a:t>;    // </a:t>
            </a:r>
            <a:r>
              <a:rPr lang="en-US" altLang="en-US" sz="1400" dirty="0" err="1">
                <a:solidFill>
                  <a:srgbClr val="000000"/>
                </a:solidFill>
              </a:rPr>
              <a:t>提示信息</a:t>
            </a:r>
            <a:endParaRPr lang="en-US" altLang="en-US" sz="1400" dirty="0">
              <a:solidFill>
                <a:srgbClr val="000000"/>
              </a:solidFill>
            </a:endParaRPr>
          </a:p>
          <a:p>
            <a:pPr eaLnBrk="1" hangingPunct="1">
              <a:lnSpc>
                <a:spcPct val="100000"/>
              </a:lnSpc>
              <a:spcBef>
                <a:spcPts val="0"/>
              </a:spcBef>
              <a:buClr>
                <a:schemeClr val="folHlink"/>
              </a:buClr>
              <a:buSzPct val="110000"/>
              <a:buFont typeface="Wingdings" panose="05000000000000000000" pitchFamily="2" charset="2"/>
              <a:buNone/>
              <a:defRPr/>
            </a:pPr>
            <a:r>
              <a:rPr lang="en-US" altLang="en-US" sz="1400" dirty="0">
                <a:solidFill>
                  <a:srgbClr val="000000"/>
                </a:solidFill>
              </a:rPr>
              <a:t>	</a:t>
            </a:r>
            <a:r>
              <a:rPr lang="en-US" altLang="en-US" sz="1400" dirty="0" err="1">
                <a:solidFill>
                  <a:srgbClr val="000000"/>
                </a:solidFill>
              </a:rPr>
              <a:t>cin</a:t>
            </a:r>
            <a:r>
              <a:rPr lang="en-US" altLang="en-US" sz="1400" dirty="0">
                <a:solidFill>
                  <a:srgbClr val="000000"/>
                </a:solidFill>
              </a:rPr>
              <a:t>&gt;&gt;</a:t>
            </a:r>
            <a:r>
              <a:rPr lang="en-US" altLang="en-US" sz="1400" dirty="0" err="1">
                <a:solidFill>
                  <a:srgbClr val="000000"/>
                </a:solidFill>
              </a:rPr>
              <a:t>BananaWeight</a:t>
            </a:r>
            <a:r>
              <a:rPr lang="en-US" altLang="en-US" sz="1400" dirty="0">
                <a:solidFill>
                  <a:srgbClr val="000000"/>
                </a:solidFill>
              </a:rPr>
              <a:t>;	     </a:t>
            </a:r>
            <a:r>
              <a:rPr lang="en-US" altLang="zh-CN" sz="1400" dirty="0">
                <a:solidFill>
                  <a:srgbClr val="000000"/>
                </a:solidFill>
              </a:rPr>
              <a:t>               </a:t>
            </a:r>
            <a:r>
              <a:rPr lang="en-US" altLang="en-US" sz="1400" dirty="0">
                <a:solidFill>
                  <a:srgbClr val="000000"/>
                </a:solidFill>
              </a:rPr>
              <a:t>// </a:t>
            </a:r>
            <a:r>
              <a:rPr lang="en-US" altLang="en-US" sz="1400" dirty="0" err="1">
                <a:solidFill>
                  <a:srgbClr val="000000"/>
                </a:solidFill>
              </a:rPr>
              <a:t>输入香蕉重量</a:t>
            </a:r>
            <a:endParaRPr lang="en-US" altLang="en-US" sz="1400" dirty="0">
              <a:solidFill>
                <a:srgbClr val="000000"/>
              </a:solidFill>
            </a:endParaRPr>
          </a:p>
          <a:p>
            <a:pPr eaLnBrk="1" hangingPunct="1">
              <a:lnSpc>
                <a:spcPct val="100000"/>
              </a:lnSpc>
              <a:spcBef>
                <a:spcPts val="0"/>
              </a:spcBef>
              <a:buClr>
                <a:schemeClr val="folHlink"/>
              </a:buClr>
              <a:buSzPct val="110000"/>
              <a:buFont typeface="Wingdings" panose="05000000000000000000" pitchFamily="2" charset="2"/>
              <a:buNone/>
              <a:defRPr/>
            </a:pPr>
            <a:r>
              <a:rPr lang="en-US" altLang="en-US" sz="1400" dirty="0">
                <a:solidFill>
                  <a:srgbClr val="000000"/>
                </a:solidFill>
              </a:rPr>
              <a:t>	Total=</a:t>
            </a:r>
            <a:r>
              <a:rPr lang="en-US" altLang="en-US" sz="1400" dirty="0" err="1">
                <a:solidFill>
                  <a:srgbClr val="000000"/>
                </a:solidFill>
              </a:rPr>
              <a:t>ApplePrice</a:t>
            </a:r>
            <a:r>
              <a:rPr lang="en-US" altLang="en-US" sz="1400" dirty="0">
                <a:solidFill>
                  <a:srgbClr val="000000"/>
                </a:solidFill>
              </a:rPr>
              <a:t>*</a:t>
            </a:r>
            <a:r>
              <a:rPr lang="en-US" altLang="en-US" sz="1400" dirty="0" err="1">
                <a:solidFill>
                  <a:srgbClr val="000000"/>
                </a:solidFill>
              </a:rPr>
              <a:t>AppleWeight+BananaPrice</a:t>
            </a:r>
            <a:r>
              <a:rPr lang="en-US" altLang="en-US" sz="1400" dirty="0">
                <a:solidFill>
                  <a:srgbClr val="000000"/>
                </a:solidFill>
              </a:rPr>
              <a:t>*</a:t>
            </a:r>
            <a:r>
              <a:rPr lang="en-US" altLang="en-US" sz="1400" dirty="0" err="1">
                <a:solidFill>
                  <a:srgbClr val="000000"/>
                </a:solidFill>
              </a:rPr>
              <a:t>BananaWeight</a:t>
            </a:r>
            <a:r>
              <a:rPr lang="en-US" altLang="en-US" sz="1400" dirty="0">
                <a:solidFill>
                  <a:srgbClr val="000000"/>
                </a:solidFill>
              </a:rPr>
              <a:t>;</a:t>
            </a:r>
          </a:p>
          <a:p>
            <a:pPr eaLnBrk="1" hangingPunct="1">
              <a:lnSpc>
                <a:spcPct val="100000"/>
              </a:lnSpc>
              <a:spcBef>
                <a:spcPts val="0"/>
              </a:spcBef>
              <a:buClr>
                <a:schemeClr val="folHlink"/>
              </a:buClr>
              <a:buSzPct val="110000"/>
              <a:buFont typeface="Wingdings" panose="05000000000000000000" pitchFamily="2" charset="2"/>
              <a:buNone/>
              <a:defRPr/>
            </a:pPr>
            <a:r>
              <a:rPr lang="en-US" altLang="en-US" sz="1400" dirty="0">
                <a:solidFill>
                  <a:srgbClr val="000000"/>
                </a:solidFill>
              </a:rPr>
              <a:t>				     </a:t>
            </a:r>
            <a:r>
              <a:rPr lang="en-US" altLang="zh-CN" sz="1400" dirty="0">
                <a:solidFill>
                  <a:srgbClr val="000000"/>
                </a:solidFill>
              </a:rPr>
              <a:t>               </a:t>
            </a:r>
            <a:r>
              <a:rPr lang="en-US" altLang="en-US" sz="1400" dirty="0">
                <a:solidFill>
                  <a:srgbClr val="000000"/>
                </a:solidFill>
              </a:rPr>
              <a:t>// </a:t>
            </a:r>
            <a:r>
              <a:rPr lang="en-US" altLang="en-US" sz="1400" dirty="0" err="1">
                <a:solidFill>
                  <a:srgbClr val="000000"/>
                </a:solidFill>
              </a:rPr>
              <a:t>计算应付款</a:t>
            </a:r>
            <a:endParaRPr lang="en-US" altLang="en-US" sz="1400" dirty="0">
              <a:solidFill>
                <a:srgbClr val="000000"/>
              </a:solidFill>
            </a:endParaRPr>
          </a:p>
          <a:p>
            <a:pPr eaLnBrk="1" hangingPunct="1">
              <a:lnSpc>
                <a:spcPct val="100000"/>
              </a:lnSpc>
              <a:spcBef>
                <a:spcPts val="0"/>
              </a:spcBef>
              <a:buClr>
                <a:schemeClr val="folHlink"/>
              </a:buClr>
              <a:buSzPct val="110000"/>
              <a:buFont typeface="Wingdings" panose="05000000000000000000" pitchFamily="2" charset="2"/>
              <a:buNone/>
              <a:defRPr/>
            </a:pPr>
            <a:r>
              <a:rPr lang="en-US" altLang="en-US" sz="1400" dirty="0">
                <a:solidFill>
                  <a:srgbClr val="000000"/>
                </a:solidFill>
              </a:rPr>
              <a:t>	</a:t>
            </a:r>
            <a:r>
              <a:rPr lang="en-US" altLang="en-US" sz="1400" dirty="0" err="1">
                <a:solidFill>
                  <a:srgbClr val="000000"/>
                </a:solidFill>
              </a:rPr>
              <a:t>cout</a:t>
            </a:r>
            <a:r>
              <a:rPr lang="en-US" altLang="en-US" sz="1400" dirty="0" smtClean="0">
                <a:solidFill>
                  <a:srgbClr val="000000"/>
                </a:solidFill>
              </a:rPr>
              <a:t>&lt;&lt;"</a:t>
            </a:r>
            <a:r>
              <a:rPr lang="en-US" altLang="en-US" sz="1400" dirty="0" err="1" smtClean="0">
                <a:solidFill>
                  <a:srgbClr val="000000"/>
                </a:solidFill>
              </a:rPr>
              <a:t>应付款</a:t>
            </a:r>
            <a:r>
              <a:rPr lang="en-US" altLang="en-US" sz="1400" dirty="0" smtClean="0">
                <a:solidFill>
                  <a:srgbClr val="000000"/>
                </a:solidFill>
              </a:rPr>
              <a:t>:"&lt;&lt;</a:t>
            </a:r>
            <a:r>
              <a:rPr lang="en-US" altLang="en-US" sz="1400" dirty="0">
                <a:solidFill>
                  <a:srgbClr val="000000"/>
                </a:solidFill>
              </a:rPr>
              <a:t>Total&lt;&lt;</a:t>
            </a:r>
            <a:r>
              <a:rPr lang="en-US" altLang="en-US" sz="1400" dirty="0" err="1">
                <a:solidFill>
                  <a:srgbClr val="000000"/>
                </a:solidFill>
              </a:rPr>
              <a:t>endl</a:t>
            </a:r>
            <a:r>
              <a:rPr lang="en-US" altLang="en-US" sz="1400" dirty="0">
                <a:solidFill>
                  <a:srgbClr val="000000"/>
                </a:solidFill>
              </a:rPr>
              <a:t>;  </a:t>
            </a:r>
            <a:r>
              <a:rPr lang="en-US" altLang="zh-CN" sz="1400" dirty="0">
                <a:solidFill>
                  <a:srgbClr val="000000"/>
                </a:solidFill>
              </a:rPr>
              <a:t>     </a:t>
            </a:r>
            <a:r>
              <a:rPr lang="en-US" altLang="zh-CN" sz="1400" dirty="0" smtClean="0">
                <a:solidFill>
                  <a:srgbClr val="000000"/>
                </a:solidFill>
              </a:rPr>
              <a:t>     </a:t>
            </a:r>
            <a:r>
              <a:rPr lang="en-US" altLang="en-US" sz="1400" dirty="0">
                <a:solidFill>
                  <a:srgbClr val="000000"/>
                </a:solidFill>
              </a:rPr>
              <a:t>// </a:t>
            </a:r>
            <a:r>
              <a:rPr lang="en-US" altLang="en-US" sz="1400" dirty="0" err="1">
                <a:solidFill>
                  <a:srgbClr val="000000"/>
                </a:solidFill>
              </a:rPr>
              <a:t>输出应付款</a:t>
            </a:r>
            <a:endParaRPr lang="en-US" altLang="zh-CN" sz="1400" dirty="0">
              <a:solidFill>
                <a:srgbClr val="000000"/>
              </a:solidFill>
            </a:endParaRPr>
          </a:p>
          <a:p>
            <a:pPr eaLnBrk="1" hangingPunct="1">
              <a:lnSpc>
                <a:spcPct val="100000"/>
              </a:lnSpc>
              <a:spcBef>
                <a:spcPts val="0"/>
              </a:spcBef>
              <a:buClr>
                <a:schemeClr val="folHlink"/>
              </a:buClr>
              <a:buSzPct val="110000"/>
              <a:buFont typeface="Wingdings" panose="05000000000000000000" pitchFamily="2" charset="2"/>
              <a:buNone/>
              <a:defRPr/>
            </a:pPr>
            <a:r>
              <a:rPr lang="en-US" altLang="zh-CN" sz="1400" dirty="0">
                <a:solidFill>
                  <a:srgbClr val="000000"/>
                </a:solidFill>
              </a:rPr>
              <a:t>           return 0;</a:t>
            </a:r>
            <a:endParaRPr lang="en-US" altLang="en-US" sz="1400" dirty="0">
              <a:solidFill>
                <a:srgbClr val="000000"/>
              </a:solidFill>
            </a:endParaRPr>
          </a:p>
          <a:p>
            <a:pPr eaLnBrk="1" hangingPunct="1">
              <a:lnSpc>
                <a:spcPct val="100000"/>
              </a:lnSpc>
              <a:spcBef>
                <a:spcPts val="0"/>
              </a:spcBef>
              <a:buClr>
                <a:schemeClr val="folHlink"/>
              </a:buClr>
              <a:buSzPct val="110000"/>
              <a:buFont typeface="Wingdings" panose="05000000000000000000" pitchFamily="2" charset="2"/>
              <a:buNone/>
              <a:defRPr/>
            </a:pPr>
            <a:r>
              <a:rPr lang="en-US" altLang="zh-CN" sz="1400" dirty="0">
                <a:solidFill>
                  <a:srgbClr val="000000"/>
                </a:solidFill>
              </a:rPr>
              <a:t> </a:t>
            </a:r>
            <a:r>
              <a:rPr lang="en-US" altLang="en-US" sz="1400" dirty="0">
                <a:solidFill>
                  <a:srgbClr val="000000"/>
                </a:solidFill>
              </a:rPr>
              <a:t>}  // </a:t>
            </a:r>
            <a:r>
              <a:rPr lang="en-US" altLang="en-US" sz="1400" dirty="0" err="1" smtClean="0">
                <a:solidFill>
                  <a:srgbClr val="000000"/>
                </a:solidFill>
              </a:rPr>
              <a:t>主函数结束</a:t>
            </a:r>
            <a:endParaRPr lang="en-US" altLang="en-US" sz="1400" dirty="0" smtClean="0">
              <a:solidFill>
                <a:srgbClr val="000000"/>
              </a:solidFill>
            </a:endParaRPr>
          </a:p>
          <a:p>
            <a:pPr eaLnBrk="1" hangingPunct="1">
              <a:lnSpc>
                <a:spcPct val="100000"/>
              </a:lnSpc>
              <a:spcBef>
                <a:spcPts val="0"/>
              </a:spcBef>
              <a:buClr>
                <a:schemeClr val="folHlink"/>
              </a:buClr>
              <a:buSzPct val="110000"/>
              <a:buFont typeface="Wingdings" panose="05000000000000000000" pitchFamily="2" charset="2"/>
              <a:buNone/>
              <a:defRPr/>
            </a:pPr>
            <a:endParaRPr lang="en-US" altLang="en-US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1144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rgbClr val="7030A0"/>
                </a:solidFill>
              </a:rPr>
              <a:t>进阶：</a:t>
            </a:r>
            <a:r>
              <a:rPr lang="zh-CN" altLang="en-US" dirty="0" smtClean="0"/>
              <a:t>浮点数的进一步讨论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5775" y="1041544"/>
            <a:ext cx="8089900" cy="1179795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dirty="0" smtClean="0"/>
              <a:t>按照</a:t>
            </a:r>
            <a:r>
              <a:rPr lang="en-US" altLang="zh-CN" sz="2000" dirty="0" smtClean="0"/>
              <a:t>IEEE </a:t>
            </a:r>
            <a:r>
              <a:rPr lang="en-US" altLang="zh-CN" sz="2000" dirty="0"/>
              <a:t>754</a:t>
            </a:r>
            <a:r>
              <a:rPr lang="zh-CN" altLang="en-US" sz="2000" dirty="0"/>
              <a:t>标准</a:t>
            </a:r>
            <a:endParaRPr lang="en-US" altLang="zh-CN" sz="2000" dirty="0" smtClean="0"/>
          </a:p>
          <a:p>
            <a:pPr marL="971550" lvl="1"/>
            <a:r>
              <a:rPr lang="zh-CN" altLang="en-US" sz="1800" dirty="0" smtClean="0"/>
              <a:t>单精度</a:t>
            </a:r>
            <a:r>
              <a:rPr lang="zh-CN" altLang="en-US" sz="1800" dirty="0"/>
              <a:t>浮点数采用</a:t>
            </a:r>
            <a:r>
              <a:rPr lang="en-US" altLang="zh-CN" sz="1800" dirty="0"/>
              <a:t>4</a:t>
            </a:r>
            <a:r>
              <a:rPr lang="zh-CN" altLang="en-US" sz="1800" dirty="0"/>
              <a:t>个字节存储，即</a:t>
            </a:r>
            <a:r>
              <a:rPr lang="en-US" altLang="zh-CN" sz="1800" dirty="0"/>
              <a:t>32</a:t>
            </a:r>
            <a:r>
              <a:rPr lang="zh-CN" altLang="en-US" sz="1800" dirty="0"/>
              <a:t>位，</a:t>
            </a:r>
            <a:endParaRPr lang="en-US" altLang="zh-CN" sz="1800" dirty="0"/>
          </a:p>
          <a:p>
            <a:pPr marL="971550" lvl="1"/>
            <a:r>
              <a:rPr lang="zh-CN" altLang="en-US" sz="1800" dirty="0"/>
              <a:t>双精度浮点数采用</a:t>
            </a:r>
            <a:r>
              <a:rPr lang="en-US" altLang="zh-CN" sz="1800" dirty="0"/>
              <a:t>8</a:t>
            </a:r>
            <a:r>
              <a:rPr lang="zh-CN" altLang="en-US" sz="1800" dirty="0"/>
              <a:t>个字节存储，即</a:t>
            </a:r>
            <a:r>
              <a:rPr lang="en-US" altLang="zh-CN" sz="1800" dirty="0"/>
              <a:t>64</a:t>
            </a:r>
            <a:r>
              <a:rPr lang="zh-CN" altLang="en-US" sz="1800" dirty="0"/>
              <a:t>位</a:t>
            </a:r>
            <a:endParaRPr lang="en-US" altLang="zh-CN" sz="1800" dirty="0"/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zh-CN" sz="2000" dirty="0"/>
          </a:p>
          <a:p>
            <a:r>
              <a:rPr lang="en-US" altLang="zh-CN" dirty="0"/>
              <a:t> </a:t>
            </a:r>
            <a:endParaRPr lang="zh-CN" altLang="en-US" dirty="0"/>
          </a:p>
        </p:txBody>
      </p:sp>
      <p:sp>
        <p:nvSpPr>
          <p:cNvPr id="8" name="AutoShape 2" descr="è¿éåå¾çæè¿°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720197" y="2269121"/>
            <a:ext cx="7843256" cy="3280169"/>
            <a:chOff x="615809" y="2169110"/>
            <a:chExt cx="7843256" cy="3280169"/>
          </a:xfrm>
        </p:grpSpPr>
        <p:sp>
          <p:nvSpPr>
            <p:cNvPr id="4" name="文本框 3"/>
            <p:cNvSpPr txBox="1"/>
            <p:nvPr/>
          </p:nvSpPr>
          <p:spPr>
            <a:xfrm>
              <a:off x="6965300" y="2782669"/>
              <a:ext cx="83444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rgbClr val="00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float</a:t>
              </a:r>
            </a:p>
            <a:p>
              <a:r>
                <a:rPr lang="en-US" altLang="zh-CN" dirty="0">
                  <a:solidFill>
                    <a:srgbClr val="00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4</a:t>
              </a:r>
              <a:r>
                <a:rPr lang="zh-CN" altLang="en-US" dirty="0">
                  <a:solidFill>
                    <a:srgbClr val="00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字节</a:t>
              </a: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6907211" y="4603889"/>
              <a:ext cx="155185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rgbClr val="00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double float</a:t>
              </a:r>
            </a:p>
            <a:p>
              <a:r>
                <a:rPr lang="en-US" altLang="zh-CN" dirty="0">
                  <a:solidFill>
                    <a:srgbClr val="00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8</a:t>
              </a:r>
              <a:r>
                <a:rPr lang="zh-CN" altLang="en-US" dirty="0">
                  <a:solidFill>
                    <a:srgbClr val="00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字节</a:t>
              </a:r>
            </a:p>
          </p:txBody>
        </p:sp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84935" y="2528747"/>
              <a:ext cx="6153150" cy="2920532"/>
            </a:xfrm>
            <a:prstGeom prst="rect">
              <a:avLst/>
            </a:prstGeom>
          </p:spPr>
        </p:pic>
        <p:sp>
          <p:nvSpPr>
            <p:cNvPr id="10" name="对话气泡: 圆角矩形 9">
              <a:extLst>
                <a:ext uri="{FF2B5EF4-FFF2-40B4-BE49-F238E27FC236}">
                  <a16:creationId xmlns:a16="http://schemas.microsoft.com/office/drawing/2014/main" id="{7E7F26BC-A401-4AE7-81D4-19A44FE6790A}"/>
                </a:ext>
              </a:extLst>
            </p:cNvPr>
            <p:cNvSpPr/>
            <p:nvPr/>
          </p:nvSpPr>
          <p:spPr bwMode="auto">
            <a:xfrm>
              <a:off x="684935" y="2169110"/>
              <a:ext cx="1483143" cy="321536"/>
            </a:xfrm>
            <a:prstGeom prst="wedgeRoundRectCallout">
              <a:avLst>
                <a:gd name="adj1" fmla="val -34408"/>
                <a:gd name="adj2" fmla="val 135553"/>
                <a:gd name="adj3" fmla="val 16667"/>
              </a:avLst>
            </a:prstGeom>
            <a:solidFill>
              <a:srgbClr val="FFC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9pPr>
            </a:lstStyle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r>
                <a:rPr kumimoji="0" lang="zh-CN" altLang="en-US" sz="1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宋体" panose="02010600030101010101" pitchFamily="2" charset="-122"/>
                </a:rPr>
                <a:t>浮点数的符号位</a:t>
              </a:r>
            </a:p>
          </p:txBody>
        </p:sp>
        <p:sp>
          <p:nvSpPr>
            <p:cNvPr id="11" name="对话气泡: 圆角矩形 10">
              <a:extLst>
                <a:ext uri="{FF2B5EF4-FFF2-40B4-BE49-F238E27FC236}">
                  <a16:creationId xmlns:a16="http://schemas.microsoft.com/office/drawing/2014/main" id="{B3277FC8-092F-437E-8A82-7FAFD0BCC6EB}"/>
                </a:ext>
              </a:extLst>
            </p:cNvPr>
            <p:cNvSpPr/>
            <p:nvPr/>
          </p:nvSpPr>
          <p:spPr bwMode="auto">
            <a:xfrm>
              <a:off x="2236899" y="2191177"/>
              <a:ext cx="2439489" cy="321536"/>
            </a:xfrm>
            <a:prstGeom prst="wedgeRoundRectCallout">
              <a:avLst>
                <a:gd name="adj1" fmla="val -43941"/>
                <a:gd name="adj2" fmla="val 127726"/>
                <a:gd name="adj3" fmla="val 16667"/>
              </a:avLst>
            </a:prstGeom>
            <a:solidFill>
              <a:srgbClr val="FFC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9pPr>
            </a:lstStyle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r>
                <a:rPr kumimoji="0" lang="zh-CN" altLang="en-US" sz="1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宋体" panose="02010600030101010101" pitchFamily="2" charset="-122"/>
                </a:rPr>
                <a:t>阶码，移码表示：真值</a:t>
              </a:r>
              <a:r>
                <a:rPr kumimoji="0" lang="en-US" altLang="zh-CN" sz="1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宋体" panose="02010600030101010101" pitchFamily="2" charset="-122"/>
                </a:rPr>
                <a:t>+127</a:t>
              </a:r>
              <a:endParaRPr kumimoji="0" lang="zh-CN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2" name="对话气泡: 圆角矩形 11">
              <a:extLst>
                <a:ext uri="{FF2B5EF4-FFF2-40B4-BE49-F238E27FC236}">
                  <a16:creationId xmlns:a16="http://schemas.microsoft.com/office/drawing/2014/main" id="{D52D99AB-D24C-4806-AE2D-1CB30D54E45C}"/>
                </a:ext>
              </a:extLst>
            </p:cNvPr>
            <p:cNvSpPr/>
            <p:nvPr/>
          </p:nvSpPr>
          <p:spPr bwMode="auto">
            <a:xfrm>
              <a:off x="4812320" y="2208375"/>
              <a:ext cx="1741788" cy="321536"/>
            </a:xfrm>
            <a:prstGeom prst="wedgeRoundRectCallout">
              <a:avLst>
                <a:gd name="adj1" fmla="val -43941"/>
                <a:gd name="adj2" fmla="val 127726"/>
                <a:gd name="adj3" fmla="val 16667"/>
              </a:avLst>
            </a:prstGeom>
            <a:solidFill>
              <a:srgbClr val="FFC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9pPr>
            </a:lstStyle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r>
                <a:rPr kumimoji="0" lang="zh-CN" altLang="en-US" sz="1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宋体" panose="02010600030101010101" pitchFamily="2" charset="-122"/>
                </a:rPr>
                <a:t>尾数，原码</a:t>
              </a:r>
              <a:r>
                <a:rPr kumimoji="0" lang="zh-CN" altLang="en-US" sz="14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宋体" panose="02010600030101010101" pitchFamily="2" charset="-122"/>
                </a:rPr>
                <a:t>表示</a:t>
              </a:r>
              <a:endParaRPr kumimoji="0" lang="zh-CN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0" name="对话气泡: 圆角矩形 9">
              <a:extLst>
                <a:ext uri="{FF2B5EF4-FFF2-40B4-BE49-F238E27FC236}">
                  <a16:creationId xmlns:a16="http://schemas.microsoft.com/office/drawing/2014/main" id="{7E7F26BC-A401-4AE7-81D4-19A44FE6790A}"/>
                </a:ext>
              </a:extLst>
            </p:cNvPr>
            <p:cNvSpPr/>
            <p:nvPr/>
          </p:nvSpPr>
          <p:spPr bwMode="auto">
            <a:xfrm>
              <a:off x="615809" y="4061918"/>
              <a:ext cx="1483143" cy="321536"/>
            </a:xfrm>
            <a:prstGeom prst="wedgeRoundRectCallout">
              <a:avLst>
                <a:gd name="adj1" fmla="val -34408"/>
                <a:gd name="adj2" fmla="val 135553"/>
                <a:gd name="adj3" fmla="val 16667"/>
              </a:avLst>
            </a:prstGeom>
            <a:solidFill>
              <a:srgbClr val="FFC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9pPr>
            </a:lstStyle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r>
                <a:rPr kumimoji="0" lang="zh-CN" altLang="en-US" sz="1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宋体" panose="02010600030101010101" pitchFamily="2" charset="-122"/>
                </a:rPr>
                <a:t>浮点数的符号位</a:t>
              </a:r>
            </a:p>
          </p:txBody>
        </p:sp>
        <p:sp>
          <p:nvSpPr>
            <p:cNvPr id="21" name="对话气泡: 圆角矩形 10">
              <a:extLst>
                <a:ext uri="{FF2B5EF4-FFF2-40B4-BE49-F238E27FC236}">
                  <a16:creationId xmlns:a16="http://schemas.microsoft.com/office/drawing/2014/main" id="{B3277FC8-092F-437E-8A82-7FAFD0BCC6EB}"/>
                </a:ext>
              </a:extLst>
            </p:cNvPr>
            <p:cNvSpPr/>
            <p:nvPr/>
          </p:nvSpPr>
          <p:spPr bwMode="auto">
            <a:xfrm>
              <a:off x="2236899" y="4129705"/>
              <a:ext cx="2724489" cy="321536"/>
            </a:xfrm>
            <a:prstGeom prst="wedgeRoundRectCallout">
              <a:avLst>
                <a:gd name="adj1" fmla="val -43941"/>
                <a:gd name="adj2" fmla="val 127726"/>
                <a:gd name="adj3" fmla="val 16667"/>
              </a:avLst>
            </a:prstGeom>
            <a:solidFill>
              <a:srgbClr val="FFC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9pPr>
            </a:lstStyle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r>
                <a:rPr kumimoji="0" lang="zh-CN" altLang="en-US" sz="1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宋体" panose="02010600030101010101" pitchFamily="2" charset="-122"/>
                </a:rPr>
                <a:t>阶码，移码表示：真值</a:t>
              </a:r>
              <a:r>
                <a:rPr kumimoji="0" lang="en-US" altLang="zh-CN" sz="1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宋体" panose="02010600030101010101" pitchFamily="2" charset="-122"/>
                </a:rPr>
                <a:t>+</a:t>
              </a:r>
              <a:r>
                <a:rPr kumimoji="0" lang="en-US" altLang="zh-CN" sz="14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宋体" panose="02010600030101010101" pitchFamily="2" charset="-122"/>
                </a:rPr>
                <a:t>1023</a:t>
              </a:r>
              <a:endParaRPr kumimoji="0" lang="zh-CN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2" name="对话气泡: 圆角矩形 11">
              <a:extLst>
                <a:ext uri="{FF2B5EF4-FFF2-40B4-BE49-F238E27FC236}">
                  <a16:creationId xmlns:a16="http://schemas.microsoft.com/office/drawing/2014/main" id="{D52D99AB-D24C-4806-AE2D-1CB30D54E45C}"/>
                </a:ext>
              </a:extLst>
            </p:cNvPr>
            <p:cNvSpPr/>
            <p:nvPr/>
          </p:nvSpPr>
          <p:spPr bwMode="auto">
            <a:xfrm>
              <a:off x="5223512" y="4133803"/>
              <a:ext cx="1741788" cy="321536"/>
            </a:xfrm>
            <a:prstGeom prst="wedgeRoundRectCallout">
              <a:avLst>
                <a:gd name="adj1" fmla="val -43941"/>
                <a:gd name="adj2" fmla="val 127726"/>
                <a:gd name="adj3" fmla="val 16667"/>
              </a:avLst>
            </a:prstGeom>
            <a:solidFill>
              <a:srgbClr val="FFC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9pPr>
            </a:lstStyle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r>
                <a:rPr kumimoji="0" lang="zh-CN" altLang="en-US" sz="1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宋体" panose="02010600030101010101" pitchFamily="2" charset="-122"/>
                </a:rPr>
                <a:t>尾数，原码</a:t>
              </a:r>
              <a:r>
                <a:rPr kumimoji="0" lang="zh-CN" altLang="en-US" sz="14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宋体" panose="02010600030101010101" pitchFamily="2" charset="-122"/>
                </a:rPr>
                <a:t>表示</a:t>
              </a:r>
              <a:endParaRPr kumimoji="0" lang="zh-CN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41014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浮点数的机内存贮形式（</a:t>
            </a:r>
            <a:r>
              <a:rPr lang="en-US" altLang="zh-CN" dirty="0"/>
              <a:t>IEEE 754</a:t>
            </a:r>
            <a:r>
              <a:rPr lang="zh-CN" altLang="en-US" dirty="0"/>
              <a:t>标准）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342900" indent="-342900">
                  <a:buFont typeface="Wingdings" panose="05000000000000000000" pitchFamily="2" charset="2"/>
                  <a:buChar char="l"/>
                </a:pPr>
                <a:r>
                  <a:rPr lang="zh-CN" altLang="en-US" dirty="0"/>
                  <a:t>在</a:t>
                </a:r>
                <a:r>
                  <a:rPr lang="en-US" altLang="zh-CN" dirty="0"/>
                  <a:t>IEEE 754</a:t>
                </a:r>
                <a:r>
                  <a:rPr lang="zh-CN" altLang="en-US" dirty="0"/>
                  <a:t>标准中，</a:t>
                </a:r>
                <a:r>
                  <a:rPr lang="zh-CN" altLang="en-US" b="1" dirty="0">
                    <a:solidFill>
                      <a:srgbClr val="FF0000"/>
                    </a:solidFill>
                  </a:rPr>
                  <a:t>将一个单精度浮点数在机内存储时</a:t>
                </a:r>
                <a:endParaRPr lang="en-US" altLang="zh-CN" b="1" dirty="0">
                  <a:solidFill>
                    <a:srgbClr val="FF0000"/>
                  </a:solidFill>
                </a:endParaRPr>
              </a:p>
              <a:p>
                <a:pPr marL="971550" lvl="1"/>
                <a:r>
                  <a:rPr lang="zh-CN" altLang="en-US" dirty="0" smtClean="0"/>
                  <a:t>将一个数</a:t>
                </a:r>
                <a:r>
                  <a:rPr lang="zh-CN" altLang="en-US" b="1" dirty="0" smtClean="0">
                    <a:solidFill>
                      <a:srgbClr val="0303DF"/>
                    </a:solidFill>
                  </a:rPr>
                  <a:t>调整到</a:t>
                </a:r>
                <a14:m>
                  <m:oMath xmlns:m="http://schemas.openxmlformats.org/officeDocument/2006/math">
                    <m:r>
                      <a:rPr lang="en-US" altLang="zh-CN" b="1" i="1">
                        <a:solidFill>
                          <a:srgbClr val="0303D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</m:oMath>
                </a14:m>
                <a:r>
                  <a:rPr lang="en-US" altLang="zh-CN" b="1" dirty="0">
                    <a:solidFill>
                      <a:srgbClr val="0303DF"/>
                    </a:solidFill>
                  </a:rPr>
                  <a:t>1.xxx..xx*2</a:t>
                </a:r>
                <a:r>
                  <a:rPr lang="en-US" altLang="zh-CN" b="1" baseline="30000" dirty="0">
                    <a:solidFill>
                      <a:srgbClr val="0303DF"/>
                    </a:solidFill>
                  </a:rPr>
                  <a:t>N  </a:t>
                </a:r>
                <a:r>
                  <a:rPr lang="zh-CN" altLang="en-US" dirty="0"/>
                  <a:t>的形式；（尾数左移或右移，阶码递减或递增）；</a:t>
                </a:r>
                <a:endParaRPr lang="en-US" altLang="zh-CN" dirty="0"/>
              </a:p>
              <a:p>
                <a:pPr marL="971550" lvl="1"/>
                <a:r>
                  <a:rPr lang="zh-CN" altLang="en-US" dirty="0"/>
                  <a:t>将阶码采用移码表示：</a:t>
                </a:r>
                <a:r>
                  <a:rPr lang="en-US" altLang="zh-CN" b="1" dirty="0">
                    <a:solidFill>
                      <a:srgbClr val="C00000"/>
                    </a:solidFill>
                  </a:rPr>
                  <a:t>[N]</a:t>
                </a:r>
                <a:r>
                  <a:rPr lang="zh-CN" altLang="en-US" b="1" baseline="-25000" dirty="0">
                    <a:solidFill>
                      <a:srgbClr val="C00000"/>
                    </a:solidFill>
                  </a:rPr>
                  <a:t>移码 </a:t>
                </a:r>
                <a:r>
                  <a:rPr lang="en-US" altLang="zh-CN" b="1" dirty="0">
                    <a:solidFill>
                      <a:srgbClr val="C00000"/>
                    </a:solidFill>
                  </a:rPr>
                  <a:t>= 127+N</a:t>
                </a:r>
                <a:r>
                  <a:rPr lang="zh-CN" altLang="en-US" dirty="0"/>
                  <a:t>；</a:t>
                </a:r>
                <a:endParaRPr lang="en-US" altLang="zh-CN" dirty="0"/>
              </a:p>
              <a:p>
                <a:pPr marL="971550" lvl="1"/>
                <a:r>
                  <a:rPr lang="zh-CN" altLang="en-US" dirty="0"/>
                  <a:t>尾数采用</a:t>
                </a:r>
                <a:r>
                  <a:rPr lang="zh-CN" altLang="en-US" b="1" dirty="0">
                    <a:solidFill>
                      <a:srgbClr val="C00000"/>
                    </a:solidFill>
                  </a:rPr>
                  <a:t>原码</a:t>
                </a:r>
                <a:r>
                  <a:rPr lang="zh-CN" altLang="en-US" dirty="0"/>
                  <a:t>表示，且只存储小数点后的</a:t>
                </a:r>
                <a:r>
                  <a:rPr lang="en-US" altLang="zh-CN" dirty="0"/>
                  <a:t>23</a:t>
                </a:r>
                <a:r>
                  <a:rPr lang="zh-CN" altLang="en-US" dirty="0"/>
                  <a:t>位二进制位；</a:t>
                </a:r>
                <a:endParaRPr lang="en-US" altLang="zh-CN" dirty="0"/>
              </a:p>
              <a:p>
                <a:pPr marL="971550" lvl="1"/>
                <a:r>
                  <a:rPr lang="zh-CN" altLang="en-US" dirty="0"/>
                  <a:t>约定尾数的小数点之前有个整数</a:t>
                </a:r>
                <a:r>
                  <a:rPr lang="en-US" altLang="zh-CN" dirty="0"/>
                  <a:t>1</a:t>
                </a:r>
                <a:r>
                  <a:rPr lang="zh-CN" altLang="en-US" dirty="0"/>
                  <a:t>，为节省空间，不予存储；</a:t>
                </a:r>
                <a:endParaRPr lang="en-US" altLang="zh-CN" dirty="0"/>
              </a:p>
              <a:p>
                <a:pPr marL="971550" lvl="1"/>
                <a:r>
                  <a:rPr lang="zh-CN" altLang="en-US" b="1" dirty="0">
                    <a:solidFill>
                      <a:srgbClr val="0000CC"/>
                    </a:solidFill>
                  </a:rPr>
                  <a:t>形式上</a:t>
                </a:r>
                <a:r>
                  <a:rPr lang="en-US" altLang="zh-CN" b="1" dirty="0">
                    <a:solidFill>
                      <a:srgbClr val="0000CC"/>
                    </a:solidFill>
                  </a:rPr>
                  <a:t>23</a:t>
                </a:r>
                <a:r>
                  <a:rPr lang="zh-CN" altLang="en-US" b="1" dirty="0">
                    <a:solidFill>
                      <a:srgbClr val="0000CC"/>
                    </a:solidFill>
                  </a:rPr>
                  <a:t>位尾数部分实质上存储了</a:t>
                </a:r>
                <a:r>
                  <a:rPr lang="en-US" altLang="zh-CN" b="1" dirty="0">
                    <a:solidFill>
                      <a:srgbClr val="0000CC"/>
                    </a:solidFill>
                  </a:rPr>
                  <a:t>24</a:t>
                </a:r>
                <a:r>
                  <a:rPr lang="zh-CN" altLang="en-US" b="1" dirty="0">
                    <a:solidFill>
                      <a:srgbClr val="0000CC"/>
                    </a:solidFill>
                  </a:rPr>
                  <a:t>位二进制有效数字</a:t>
                </a:r>
                <a:r>
                  <a:rPr lang="zh-CN" altLang="en-US" dirty="0"/>
                  <a:t>；</a:t>
                </a:r>
                <a:endParaRPr lang="en-US" altLang="zh-CN" dirty="0"/>
              </a:p>
              <a:p>
                <a:pPr marL="342900" indent="-342900">
                  <a:buFont typeface="Wingdings" panose="05000000000000000000" pitchFamily="2" charset="2"/>
                  <a:buChar char="l"/>
                </a:pPr>
                <a:r>
                  <a:rPr lang="zh-CN" altLang="en-US" dirty="0"/>
                  <a:t>特点</a:t>
                </a:r>
                <a:endParaRPr lang="en-US" altLang="zh-CN" dirty="0"/>
              </a:p>
              <a:p>
                <a:pPr marL="971550" lvl="1"/>
                <a:r>
                  <a:rPr lang="zh-CN" altLang="en-US" sz="1800" dirty="0"/>
                  <a:t>提高了精度；</a:t>
                </a:r>
                <a:endParaRPr lang="en-US" altLang="zh-CN" sz="1800" dirty="0"/>
              </a:p>
              <a:p>
                <a:pPr marL="971550" lvl="1"/>
                <a:r>
                  <a:rPr lang="zh-CN" altLang="en-US" sz="1800" dirty="0"/>
                  <a:t>容易判定尾数的小数部分是否全为</a:t>
                </a:r>
                <a:r>
                  <a:rPr lang="en-US" altLang="zh-CN" sz="1800" dirty="0"/>
                  <a:t>0</a:t>
                </a:r>
                <a:r>
                  <a:rPr lang="zh-CN" altLang="en-US" sz="1800" dirty="0"/>
                  <a:t>；（尾数位都为</a:t>
                </a:r>
                <a:r>
                  <a:rPr lang="en-US" altLang="zh-CN" sz="1800" dirty="0"/>
                  <a:t>0</a:t>
                </a:r>
                <a:r>
                  <a:rPr lang="zh-CN" altLang="en-US" sz="1800" dirty="0"/>
                  <a:t>有许多含义）；</a:t>
                </a:r>
                <a:endParaRPr lang="en-US" altLang="zh-CN" sz="1800" dirty="0"/>
              </a:p>
              <a:p>
                <a:pPr marL="342900" indent="-342900">
                  <a:buFont typeface="Wingdings" panose="05000000000000000000" pitchFamily="2" charset="2"/>
                  <a:buChar char="l"/>
                </a:pP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51" t="-19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对话气泡: 圆角矩形 10">
            <a:extLst>
              <a:ext uri="{FF2B5EF4-FFF2-40B4-BE49-F238E27FC236}">
                <a16:creationId xmlns:a16="http://schemas.microsoft.com/office/drawing/2014/main" id="{D52D99AB-D24C-4806-AE2D-1CB30D54E45C}"/>
              </a:ext>
            </a:extLst>
          </p:cNvPr>
          <p:cNvSpPr/>
          <p:nvPr/>
        </p:nvSpPr>
        <p:spPr bwMode="auto">
          <a:xfrm>
            <a:off x="1289304" y="3924366"/>
            <a:ext cx="7205471" cy="2467290"/>
          </a:xfrm>
          <a:prstGeom prst="wedgeRoundRectCallout">
            <a:avLst>
              <a:gd name="adj1" fmla="val -50171"/>
              <a:gd name="adj2" fmla="val 31339"/>
              <a:gd name="adj3" fmla="val 16667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zh-CN" alt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例如：对于单精度浮点数</a:t>
            </a:r>
            <a:r>
              <a:rPr kumimoji="0" lang="en-US" altLang="zh-CN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float x=+25.75（10</a:t>
            </a:r>
            <a:r>
              <a:rPr kumimoji="0" lang="zh-CN" alt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进制</a:t>
            </a:r>
            <a:r>
              <a:rPr kumimoji="0" lang="en-US" altLang="zh-CN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）,</a:t>
            </a:r>
            <a:r>
              <a:rPr kumimoji="0" lang="zh-CN" alt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对应的二进制数是</a:t>
            </a:r>
            <a:r>
              <a:rPr kumimoji="0" lang="en-US" altLang="zh-CN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+11001.110</a:t>
            </a:r>
          </a:p>
          <a:p>
            <a:r>
              <a:rPr kumimoji="0" lang="zh-CN" alt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规格化形式为：</a:t>
            </a:r>
            <a:r>
              <a:rPr lang="en-US" altLang="zh-CN" sz="1400" dirty="0" smtClean="0">
                <a:solidFill>
                  <a:srgbClr val="000000"/>
                </a:solidFill>
                <a:ea typeface="宋体" panose="02010600030101010101" pitchFamily="2" charset="-122"/>
              </a:rPr>
              <a:t>+0.11001110*2</a:t>
            </a:r>
            <a:r>
              <a:rPr lang="en-US" altLang="zh-CN" sz="1400" baseline="30000" dirty="0" smtClean="0">
                <a:solidFill>
                  <a:srgbClr val="000000"/>
                </a:solidFill>
                <a:ea typeface="宋体" panose="02010600030101010101" pitchFamily="2" charset="-122"/>
              </a:rPr>
              <a:t>101</a:t>
            </a:r>
            <a:r>
              <a:rPr lang="zh-CN" altLang="en-US" sz="1400" dirty="0" smtClean="0">
                <a:solidFill>
                  <a:srgbClr val="000000"/>
                </a:solidFill>
                <a:ea typeface="宋体" panose="02010600030101010101" pitchFamily="2" charset="-122"/>
              </a:rPr>
              <a:t>。</a:t>
            </a:r>
            <a:r>
              <a:rPr kumimoji="0" lang="zh-CN" alt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 为方便起见，表示成 </a:t>
            </a:r>
            <a:r>
              <a:rPr kumimoji="0" lang="en-US" altLang="zh-CN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x=+0.11001110*2</a:t>
            </a:r>
            <a:r>
              <a:rPr kumimoji="0" lang="en-US" altLang="zh-CN" sz="1400" b="0" i="0" u="none" strike="noStrike" cap="none" normalizeH="0" baseline="3000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5</a:t>
            </a:r>
            <a:endParaRPr kumimoji="0" lang="en-US" altLang="zh-CN" sz="1400" b="0" i="0" u="none" strike="noStrike" cap="none" normalizeH="0" dirty="0" smtClean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r>
              <a:rPr lang="zh-CN" altLang="en-US" sz="1400" dirty="0" smtClean="0">
                <a:solidFill>
                  <a:srgbClr val="000000"/>
                </a:solidFill>
                <a:ea typeface="宋体" panose="02010600030101010101" pitchFamily="2" charset="-122"/>
              </a:rPr>
              <a:t>采用</a:t>
            </a:r>
            <a:r>
              <a:rPr lang="en-US" altLang="zh-CN" sz="1400" dirty="0" smtClean="0">
                <a:solidFill>
                  <a:srgbClr val="000000"/>
                </a:solidFill>
                <a:ea typeface="宋体" panose="02010600030101010101" pitchFamily="2" charset="-122"/>
              </a:rPr>
              <a:t>IEEE754</a:t>
            </a:r>
            <a:r>
              <a:rPr lang="zh-CN" altLang="en-US" sz="1400" dirty="0" smtClean="0">
                <a:solidFill>
                  <a:srgbClr val="000000"/>
                </a:solidFill>
                <a:ea typeface="宋体" panose="02010600030101010101" pitchFamily="2" charset="-122"/>
              </a:rPr>
              <a:t>标准存储：</a:t>
            </a:r>
            <a:endParaRPr lang="en-US" altLang="zh-CN" sz="1400" dirty="0" smtClean="0">
              <a:solidFill>
                <a:srgbClr val="000000"/>
              </a:solidFill>
              <a:ea typeface="宋体" panose="02010600030101010101" pitchFamily="2" charset="-122"/>
            </a:endParaRPr>
          </a:p>
          <a:p>
            <a:r>
              <a:rPr lang="en-US" altLang="zh-CN" sz="1400" dirty="0">
                <a:solidFill>
                  <a:srgbClr val="000000"/>
                </a:solidFill>
                <a:ea typeface="宋体" panose="02010600030101010101" pitchFamily="2" charset="-122"/>
              </a:rPr>
              <a:t> </a:t>
            </a:r>
            <a:r>
              <a:rPr lang="en-US" altLang="zh-CN" sz="1400" dirty="0" smtClean="0">
                <a:solidFill>
                  <a:srgbClr val="000000"/>
                </a:solidFill>
                <a:ea typeface="宋体" panose="02010600030101010101" pitchFamily="2" charset="-122"/>
              </a:rPr>
              <a:t>    </a:t>
            </a:r>
            <a:r>
              <a:rPr lang="zh-CN" altLang="en-US" sz="1400" dirty="0" smtClean="0">
                <a:solidFill>
                  <a:srgbClr val="000000"/>
                </a:solidFill>
                <a:ea typeface="宋体" panose="02010600030101010101" pitchFamily="2" charset="-122"/>
              </a:rPr>
              <a:t>将小数点后的最高位</a:t>
            </a:r>
            <a:r>
              <a:rPr lang="en-US" altLang="zh-CN" sz="1400" dirty="0" smtClean="0">
                <a:solidFill>
                  <a:srgbClr val="000000"/>
                </a:solidFill>
                <a:ea typeface="宋体" panose="02010600030101010101" pitchFamily="2" charset="-122"/>
              </a:rPr>
              <a:t>1</a:t>
            </a:r>
            <a:r>
              <a:rPr lang="zh-CN" altLang="en-US" sz="1400" dirty="0" smtClean="0">
                <a:solidFill>
                  <a:srgbClr val="000000"/>
                </a:solidFill>
                <a:ea typeface="宋体" panose="02010600030101010101" pitchFamily="2" charset="-122"/>
              </a:rPr>
              <a:t>移到整数部分，阶码减</a:t>
            </a:r>
            <a:r>
              <a:rPr lang="en-US" altLang="zh-CN" sz="1400" dirty="0" smtClean="0">
                <a:solidFill>
                  <a:srgbClr val="000000"/>
                </a:solidFill>
                <a:ea typeface="宋体" panose="02010600030101010101" pitchFamily="2" charset="-122"/>
              </a:rPr>
              <a:t>1</a:t>
            </a:r>
            <a:r>
              <a:rPr lang="zh-CN" altLang="en-US" sz="1400" dirty="0" smtClean="0">
                <a:solidFill>
                  <a:srgbClr val="000000"/>
                </a:solidFill>
                <a:ea typeface="宋体" panose="02010600030101010101" pitchFamily="2" charset="-122"/>
              </a:rPr>
              <a:t>，即</a:t>
            </a:r>
            <a:r>
              <a:rPr lang="en-US" altLang="zh-CN" sz="1400" dirty="0" smtClean="0">
                <a:solidFill>
                  <a:srgbClr val="000000"/>
                </a:solidFill>
                <a:ea typeface="宋体" panose="02010600030101010101" pitchFamily="2" charset="-122"/>
              </a:rPr>
              <a:t>x</a:t>
            </a:r>
            <a:r>
              <a:rPr kumimoji="0" lang="en-US" altLang="zh-CN" sz="1400" b="0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=</a:t>
            </a:r>
            <a:r>
              <a:rPr lang="en-US" altLang="zh-CN" sz="1400" dirty="0" smtClean="0">
                <a:solidFill>
                  <a:srgbClr val="000000"/>
                </a:solidFill>
                <a:ea typeface="宋体" panose="02010600030101010101" pitchFamily="2" charset="-122"/>
              </a:rPr>
              <a:t>+1.010011100*2</a:t>
            </a:r>
            <a:r>
              <a:rPr lang="en-US" altLang="zh-CN" sz="1400" baseline="30000" dirty="0" smtClean="0">
                <a:solidFill>
                  <a:srgbClr val="000000"/>
                </a:solidFill>
                <a:ea typeface="宋体" panose="02010600030101010101" pitchFamily="2" charset="-122"/>
              </a:rPr>
              <a:t>4 </a:t>
            </a:r>
            <a:endParaRPr lang="en-US" altLang="zh-CN" sz="1400" dirty="0">
              <a:solidFill>
                <a:srgbClr val="000000"/>
              </a:solidFill>
              <a:ea typeface="宋体" panose="02010600030101010101" pitchFamily="2" charset="-122"/>
            </a:endParaRPr>
          </a:p>
          <a:p>
            <a:r>
              <a:rPr kumimoji="0" lang="zh-CN" altLang="en-US" sz="1400" b="0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则：机内存储</a:t>
            </a:r>
            <a:r>
              <a:rPr lang="zh-CN" altLang="en-US" sz="1400" dirty="0" smtClean="0">
                <a:solidFill>
                  <a:srgbClr val="000000"/>
                </a:solidFill>
                <a:ea typeface="宋体" panose="02010600030101010101" pitchFamily="2" charset="-122"/>
                <a:sym typeface="Wingdings" panose="05000000000000000000" pitchFamily="2" charset="2"/>
              </a:rPr>
              <a:t>，即机器数：</a:t>
            </a:r>
            <a:endParaRPr kumimoji="0" lang="en-US" altLang="zh-CN" sz="1400" b="0" i="0" u="none" strike="noStrike" cap="none" normalizeH="0" dirty="0" smtClean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r>
              <a:rPr lang="en-US" altLang="zh-CN" sz="1400" dirty="0">
                <a:solidFill>
                  <a:srgbClr val="000000"/>
                </a:solidFill>
                <a:ea typeface="宋体" panose="02010600030101010101" pitchFamily="2" charset="-122"/>
              </a:rPr>
              <a:t> </a:t>
            </a:r>
            <a:r>
              <a:rPr lang="en-US" altLang="zh-CN" sz="1400" dirty="0" smtClean="0">
                <a:solidFill>
                  <a:srgbClr val="000000"/>
                </a:solidFill>
                <a:ea typeface="宋体" panose="02010600030101010101" pitchFamily="2" charset="-122"/>
              </a:rPr>
              <a:t>      </a:t>
            </a:r>
            <a:r>
              <a:rPr kumimoji="0" lang="zh-CN" altLang="en-US" sz="1400" b="0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符号位：</a:t>
            </a:r>
            <a:r>
              <a:rPr kumimoji="0" lang="en-US" altLang="zh-CN" sz="1400" b="0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0 </a:t>
            </a:r>
            <a:r>
              <a:rPr kumimoji="0" lang="zh-CN" altLang="en-US" sz="1400" b="0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（正数）</a:t>
            </a:r>
            <a:endParaRPr kumimoji="0" lang="en-US" altLang="zh-CN" sz="1400" b="0" i="0" u="none" strike="noStrike" cap="none" normalizeH="0" dirty="0" smtClean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r>
              <a:rPr kumimoji="0" lang="zh-CN" altLang="en-US" sz="1400" b="0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       阶码：</a:t>
            </a:r>
            <a:r>
              <a:rPr kumimoji="0" lang="en-US" altLang="zh-CN" sz="1400" b="0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127+4=131=1000 0011</a:t>
            </a:r>
          </a:p>
          <a:p>
            <a:r>
              <a:rPr kumimoji="0" lang="zh-CN" altLang="en-US" sz="1400" b="0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       尾数：</a:t>
            </a:r>
            <a:r>
              <a:rPr lang="en-US" altLang="zh-CN" sz="1400" dirty="0" smtClean="0">
                <a:solidFill>
                  <a:srgbClr val="000000"/>
                </a:solidFill>
                <a:ea typeface="宋体" panose="02010600030101010101" pitchFamily="2" charset="-122"/>
              </a:rPr>
              <a:t>010011100 </a:t>
            </a:r>
            <a:r>
              <a:rPr lang="zh-CN" altLang="en-US" sz="1400" dirty="0" smtClean="0">
                <a:solidFill>
                  <a:srgbClr val="000000"/>
                </a:solidFill>
                <a:ea typeface="宋体" panose="02010600030101010101" pitchFamily="2" charset="-122"/>
              </a:rPr>
              <a:t>（小数位）</a:t>
            </a:r>
            <a:endParaRPr lang="en-US" altLang="zh-CN" sz="1400" dirty="0" smtClean="0">
              <a:solidFill>
                <a:srgbClr val="000000"/>
              </a:solidFill>
              <a:ea typeface="宋体" panose="02010600030101010101" pitchFamily="2" charset="-122"/>
            </a:endParaRPr>
          </a:p>
          <a:p>
            <a:r>
              <a:rPr kumimoji="0" lang="zh-CN" altLang="en-US" sz="1400" b="0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机器内存储的是：</a:t>
            </a:r>
            <a:r>
              <a:rPr kumimoji="0" lang="en-US" altLang="zh-CN" sz="1400" b="0" i="0" u="none" strike="noStrike" cap="none" normalizeH="0" dirty="0" smtClean="0">
                <a:ln>
                  <a:noFill/>
                </a:ln>
                <a:solidFill>
                  <a:srgbClr val="0066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0</a:t>
            </a:r>
            <a:r>
              <a:rPr kumimoji="0" lang="en-US" altLang="zh-CN" sz="1400" b="0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 </a:t>
            </a:r>
            <a:r>
              <a:rPr kumimoji="0" lang="en-US" altLang="zh-CN" sz="1400" b="0" i="0" u="none" strike="noStrike" cap="none" normalizeH="0" dirty="0" smtClean="0">
                <a:ln>
                  <a:noFill/>
                </a:ln>
                <a:solidFill>
                  <a:srgbClr val="C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1000 0011 </a:t>
            </a:r>
            <a:r>
              <a:rPr kumimoji="0" lang="en-US" altLang="zh-CN" sz="1400" b="0" i="0" u="none" strike="noStrike" cap="none" normalizeH="0" dirty="0" smtClean="0">
                <a:ln>
                  <a:noFill/>
                </a:ln>
                <a:solidFill>
                  <a:srgbClr val="0000CC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100 1110 0000 0000 0000 0000  </a:t>
            </a:r>
            <a:r>
              <a:rPr kumimoji="0" lang="en-US" altLang="zh-CN" sz="1400" b="0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(</a:t>
            </a:r>
            <a:r>
              <a:rPr kumimoji="0" lang="zh-CN" altLang="en-US" sz="1400" b="0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即</a:t>
            </a:r>
            <a:r>
              <a:rPr kumimoji="0" lang="en-US" altLang="zh-CN" sz="1400" b="0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0x41CE0000)</a:t>
            </a:r>
          </a:p>
          <a:p>
            <a:r>
              <a:rPr kumimoji="0" lang="zh-CN" altLang="en-US" sz="1400" b="0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为提高浮点数的精度，尾数小数点前的</a:t>
            </a:r>
            <a:r>
              <a:rPr kumimoji="0" lang="en-US" altLang="zh-CN" sz="1400" b="0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1</a:t>
            </a:r>
            <a:r>
              <a:rPr kumimoji="0" lang="zh-CN" altLang="en-US" sz="1400" b="0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约定不保存，但运算时自动加上。</a:t>
            </a:r>
            <a:endParaRPr kumimoji="0" lang="zh-CN" altLang="en-US" sz="1400" b="0" i="0" u="none" strike="noStrike" cap="none" normalizeH="0" dirty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78966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Text Box 2"/>
          <p:cNvSpPr txBox="1">
            <a:spLocks noChangeArrowheads="1"/>
          </p:cNvSpPr>
          <p:nvPr/>
        </p:nvSpPr>
        <p:spPr bwMode="auto">
          <a:xfrm>
            <a:off x="454005" y="348319"/>
            <a:ext cx="413446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03366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rgbClr val="00264C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Ø"/>
              <a:defRPr sz="24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±"/>
              <a:defRPr sz="24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¯"/>
              <a:defRPr sz="20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¯"/>
              <a:defRPr sz="20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¯"/>
              <a:defRPr sz="20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¯"/>
              <a:defRPr sz="20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¯"/>
              <a:defRPr sz="20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¯"/>
              <a:defRPr sz="20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dirty="0">
                <a:solidFill>
                  <a:srgbClr val="1A93C8"/>
                </a:solidFill>
                <a:latin typeface="+mj-lt"/>
                <a:ea typeface="+mj-ea"/>
                <a:cs typeface="+mj-cs"/>
              </a:rPr>
              <a:t>浮点数的表示范围与溢出</a:t>
            </a:r>
          </a:p>
        </p:txBody>
      </p:sp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1043608" y="3760366"/>
            <a:ext cx="1216754" cy="781050"/>
            <a:chOff x="720" y="1661"/>
            <a:chExt cx="663" cy="492"/>
          </a:xfrm>
        </p:grpSpPr>
        <p:sp>
          <p:nvSpPr>
            <p:cNvPr id="47149" name="Text Box 8"/>
            <p:cNvSpPr txBox="1">
              <a:spLocks noChangeArrowheads="1"/>
            </p:cNvSpPr>
            <p:nvPr/>
          </p:nvSpPr>
          <p:spPr bwMode="auto">
            <a:xfrm>
              <a:off x="720" y="1901"/>
              <a:ext cx="663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003366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rgbClr val="00264C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Ø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±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¯"/>
                <a:defRPr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¯"/>
                <a:defRPr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¯"/>
                <a:defRPr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¯"/>
                <a:defRPr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¯"/>
                <a:defRPr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¯"/>
                <a:defRPr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2000" dirty="0">
                  <a:solidFill>
                    <a:srgbClr val="0000CC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最小负数</a:t>
              </a:r>
            </a:p>
          </p:txBody>
        </p:sp>
        <p:sp>
          <p:nvSpPr>
            <p:cNvPr id="47150" name="Line 9"/>
            <p:cNvSpPr>
              <a:spLocks noChangeShapeType="1"/>
            </p:cNvSpPr>
            <p:nvPr/>
          </p:nvSpPr>
          <p:spPr bwMode="auto">
            <a:xfrm flipV="1">
              <a:off x="1104" y="1661"/>
              <a:ext cx="0" cy="2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 sz="2000"/>
            </a:p>
          </p:txBody>
        </p:sp>
      </p:grpSp>
      <p:grpSp>
        <p:nvGrpSpPr>
          <p:cNvPr id="3" name="Group 10"/>
          <p:cNvGrpSpPr>
            <a:grpSpLocks/>
          </p:cNvGrpSpPr>
          <p:nvPr/>
        </p:nvGrpSpPr>
        <p:grpSpPr bwMode="auto">
          <a:xfrm>
            <a:off x="3162301" y="3760367"/>
            <a:ext cx="1217613" cy="2049568"/>
            <a:chOff x="1992" y="1872"/>
            <a:chExt cx="767" cy="1896"/>
          </a:xfrm>
        </p:grpSpPr>
        <p:sp>
          <p:nvSpPr>
            <p:cNvPr id="47147" name="Text Box 11"/>
            <p:cNvSpPr txBox="1">
              <a:spLocks noChangeArrowheads="1"/>
            </p:cNvSpPr>
            <p:nvPr/>
          </p:nvSpPr>
          <p:spPr bwMode="auto">
            <a:xfrm>
              <a:off x="1992" y="3398"/>
              <a:ext cx="767" cy="3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003366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rgbClr val="00264C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Ø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±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¯"/>
                <a:defRPr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¯"/>
                <a:defRPr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¯"/>
                <a:defRPr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¯"/>
                <a:defRPr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¯"/>
                <a:defRPr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¯"/>
                <a:defRPr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2000" dirty="0">
                  <a:solidFill>
                    <a:srgbClr val="0000CC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最大负数</a:t>
              </a:r>
            </a:p>
          </p:txBody>
        </p:sp>
        <p:sp>
          <p:nvSpPr>
            <p:cNvPr id="47148" name="Freeform 12"/>
            <p:cNvSpPr>
              <a:spLocks/>
            </p:cNvSpPr>
            <p:nvPr/>
          </p:nvSpPr>
          <p:spPr bwMode="auto">
            <a:xfrm>
              <a:off x="2448" y="1872"/>
              <a:ext cx="1" cy="1524"/>
            </a:xfrm>
            <a:custGeom>
              <a:avLst/>
              <a:gdLst>
                <a:gd name="T0" fmla="*/ 0 w 1"/>
                <a:gd name="T1" fmla="*/ 1524 h 1524"/>
                <a:gd name="T2" fmla="*/ 1 w 1"/>
                <a:gd name="T3" fmla="*/ 0 h 1524"/>
                <a:gd name="T4" fmla="*/ 0 60000 65536"/>
                <a:gd name="T5" fmla="*/ 0 60000 65536"/>
                <a:gd name="T6" fmla="*/ 0 w 1"/>
                <a:gd name="T7" fmla="*/ 0 h 1524"/>
                <a:gd name="T8" fmla="*/ 1 w 1"/>
                <a:gd name="T9" fmla="*/ 1524 h 152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1524">
                  <a:moveTo>
                    <a:pt x="0" y="1524"/>
                  </a:moveTo>
                  <a:lnTo>
                    <a:pt x="1" y="0"/>
                  </a:ln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zh-CN" altLang="en-US" sz="2000"/>
            </a:p>
          </p:txBody>
        </p:sp>
      </p:grpSp>
      <p:grpSp>
        <p:nvGrpSpPr>
          <p:cNvPr id="4" name="Group 13"/>
          <p:cNvGrpSpPr>
            <a:grpSpLocks/>
          </p:cNvGrpSpPr>
          <p:nvPr/>
        </p:nvGrpSpPr>
        <p:grpSpPr bwMode="auto">
          <a:xfrm>
            <a:off x="6748463" y="3760366"/>
            <a:ext cx="1568450" cy="781050"/>
            <a:chOff x="4296" y="1661"/>
            <a:chExt cx="888" cy="492"/>
          </a:xfrm>
        </p:grpSpPr>
        <p:sp>
          <p:nvSpPr>
            <p:cNvPr id="47145" name="Text Box 14"/>
            <p:cNvSpPr txBox="1">
              <a:spLocks noChangeArrowheads="1"/>
            </p:cNvSpPr>
            <p:nvPr/>
          </p:nvSpPr>
          <p:spPr bwMode="auto">
            <a:xfrm>
              <a:off x="4296" y="1901"/>
              <a:ext cx="888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003366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rgbClr val="00264C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Ø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±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¯"/>
                <a:defRPr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¯"/>
                <a:defRPr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¯"/>
                <a:defRPr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¯"/>
                <a:defRPr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¯"/>
                <a:defRPr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¯"/>
                <a:defRPr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2000" dirty="0">
                  <a:solidFill>
                    <a:srgbClr val="0000CC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最大正数</a:t>
              </a:r>
            </a:p>
          </p:txBody>
        </p:sp>
        <p:sp>
          <p:nvSpPr>
            <p:cNvPr id="47146" name="Line 15"/>
            <p:cNvSpPr>
              <a:spLocks noChangeShapeType="1"/>
            </p:cNvSpPr>
            <p:nvPr/>
          </p:nvSpPr>
          <p:spPr bwMode="auto">
            <a:xfrm flipV="1">
              <a:off x="4608" y="1661"/>
              <a:ext cx="0" cy="2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 sz="2000"/>
            </a:p>
          </p:txBody>
        </p:sp>
      </p:grpSp>
      <p:grpSp>
        <p:nvGrpSpPr>
          <p:cNvPr id="5" name="Group 16"/>
          <p:cNvGrpSpPr>
            <a:grpSpLocks/>
          </p:cNvGrpSpPr>
          <p:nvPr/>
        </p:nvGrpSpPr>
        <p:grpSpPr bwMode="auto">
          <a:xfrm>
            <a:off x="4419602" y="3760365"/>
            <a:ext cx="1217613" cy="1421147"/>
            <a:chOff x="2784" y="1661"/>
            <a:chExt cx="767" cy="936"/>
          </a:xfrm>
        </p:grpSpPr>
        <p:sp>
          <p:nvSpPr>
            <p:cNvPr id="47143" name="Text Box 17"/>
            <p:cNvSpPr txBox="1">
              <a:spLocks noChangeArrowheads="1"/>
            </p:cNvSpPr>
            <p:nvPr/>
          </p:nvSpPr>
          <p:spPr bwMode="auto">
            <a:xfrm>
              <a:off x="2784" y="2333"/>
              <a:ext cx="767" cy="2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003366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rgbClr val="00264C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Ø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±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¯"/>
                <a:defRPr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¯"/>
                <a:defRPr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¯"/>
                <a:defRPr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¯"/>
                <a:defRPr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¯"/>
                <a:defRPr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¯"/>
                <a:defRPr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2000" dirty="0">
                  <a:solidFill>
                    <a:srgbClr val="0000CC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最小正数</a:t>
              </a:r>
            </a:p>
          </p:txBody>
        </p:sp>
        <p:sp>
          <p:nvSpPr>
            <p:cNvPr id="47144" name="Freeform 18"/>
            <p:cNvSpPr>
              <a:spLocks/>
            </p:cNvSpPr>
            <p:nvPr/>
          </p:nvSpPr>
          <p:spPr bwMode="auto">
            <a:xfrm>
              <a:off x="3264" y="1661"/>
              <a:ext cx="1" cy="687"/>
            </a:xfrm>
            <a:custGeom>
              <a:avLst/>
              <a:gdLst>
                <a:gd name="T0" fmla="*/ 0 w 1"/>
                <a:gd name="T1" fmla="*/ 687 h 687"/>
                <a:gd name="T2" fmla="*/ 1 w 1"/>
                <a:gd name="T3" fmla="*/ 0 h 687"/>
                <a:gd name="T4" fmla="*/ 0 60000 65536"/>
                <a:gd name="T5" fmla="*/ 0 60000 65536"/>
                <a:gd name="T6" fmla="*/ 0 w 1"/>
                <a:gd name="T7" fmla="*/ 0 h 687"/>
                <a:gd name="T8" fmla="*/ 1 w 1"/>
                <a:gd name="T9" fmla="*/ 687 h 687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687">
                  <a:moveTo>
                    <a:pt x="0" y="687"/>
                  </a:moveTo>
                  <a:lnTo>
                    <a:pt x="1" y="0"/>
                  </a:ln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zh-CN" altLang="en-US" sz="2000"/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609600" y="3074566"/>
            <a:ext cx="7848600" cy="1116073"/>
            <a:chOff x="609600" y="2286000"/>
            <a:chExt cx="7848600" cy="1116073"/>
          </a:xfrm>
        </p:grpSpPr>
        <p:sp>
          <p:nvSpPr>
            <p:cNvPr id="47133" name="Text Box 35"/>
            <p:cNvSpPr txBox="1">
              <a:spLocks noChangeArrowheads="1"/>
            </p:cNvSpPr>
            <p:nvPr/>
          </p:nvSpPr>
          <p:spPr bwMode="auto">
            <a:xfrm>
              <a:off x="4340225" y="3001963"/>
              <a:ext cx="312906" cy="400110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003366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rgbClr val="00264C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Ø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±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¯"/>
                <a:defRPr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¯"/>
                <a:defRPr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¯"/>
                <a:defRPr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¯"/>
                <a:defRPr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¯"/>
                <a:defRPr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¯"/>
                <a:defRPr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2000" dirty="0">
                  <a:solidFill>
                    <a:srgbClr val="0000CC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0</a:t>
              </a:r>
            </a:p>
          </p:txBody>
        </p:sp>
        <p:grpSp>
          <p:nvGrpSpPr>
            <p:cNvPr id="47125" name="Group 20"/>
            <p:cNvGrpSpPr>
              <a:grpSpLocks/>
            </p:cNvGrpSpPr>
            <p:nvPr/>
          </p:nvGrpSpPr>
          <p:grpSpPr bwMode="auto">
            <a:xfrm>
              <a:off x="609600" y="2286000"/>
              <a:ext cx="7848600" cy="833438"/>
              <a:chOff x="384" y="1229"/>
              <a:chExt cx="4944" cy="525"/>
            </a:xfrm>
          </p:grpSpPr>
          <p:grpSp>
            <p:nvGrpSpPr>
              <p:cNvPr id="47136" name="Group 21"/>
              <p:cNvGrpSpPr>
                <a:grpSpLocks/>
              </p:cNvGrpSpPr>
              <p:nvPr/>
            </p:nvGrpSpPr>
            <p:grpSpPr bwMode="auto">
              <a:xfrm>
                <a:off x="384" y="1229"/>
                <a:ext cx="4944" cy="525"/>
                <a:chOff x="384" y="1229"/>
                <a:chExt cx="4944" cy="525"/>
              </a:xfrm>
            </p:grpSpPr>
            <p:grpSp>
              <p:nvGrpSpPr>
                <p:cNvPr id="47138" name="Group 22"/>
                <p:cNvGrpSpPr>
                  <a:grpSpLocks/>
                </p:cNvGrpSpPr>
                <p:nvPr/>
              </p:nvGrpSpPr>
              <p:grpSpPr bwMode="auto">
                <a:xfrm>
                  <a:off x="1104" y="1229"/>
                  <a:ext cx="1752" cy="525"/>
                  <a:chOff x="1104" y="1229"/>
                  <a:chExt cx="1752" cy="525"/>
                </a:xfrm>
              </p:grpSpPr>
              <p:sp>
                <p:nvSpPr>
                  <p:cNvPr id="47141" name="Line 23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2856" y="1661"/>
                    <a:ext cx="0" cy="93"/>
                  </a:xfrm>
                  <a:prstGeom prst="line">
                    <a:avLst/>
                  </a:prstGeom>
                  <a:noFill/>
                  <a:ln w="28575">
                    <a:solidFill>
                      <a:srgbClr val="000000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zh-CN" altLang="en-US" sz="2000"/>
                  </a:p>
                </p:txBody>
              </p:sp>
              <p:sp>
                <p:nvSpPr>
                  <p:cNvPr id="47142" name="Line 24"/>
                  <p:cNvSpPr>
                    <a:spLocks noChangeShapeType="1"/>
                  </p:cNvSpPr>
                  <p:nvPr/>
                </p:nvSpPr>
                <p:spPr bwMode="auto">
                  <a:xfrm>
                    <a:off x="1104" y="1229"/>
                    <a:ext cx="0" cy="432"/>
                  </a:xfrm>
                  <a:prstGeom prst="line">
                    <a:avLst/>
                  </a:prstGeom>
                  <a:noFill/>
                  <a:ln w="38100">
                    <a:solidFill>
                      <a:srgbClr val="000000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zh-CN" altLang="en-US" sz="2000"/>
                  </a:p>
                </p:txBody>
              </p:sp>
            </p:grpSp>
            <p:sp>
              <p:nvSpPr>
                <p:cNvPr id="47139" name="Line 25"/>
                <p:cNvSpPr>
                  <a:spLocks noChangeShapeType="1"/>
                </p:cNvSpPr>
                <p:nvPr/>
              </p:nvSpPr>
              <p:spPr bwMode="auto">
                <a:xfrm>
                  <a:off x="3264" y="1229"/>
                  <a:ext cx="0" cy="432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 sz="2000"/>
                </a:p>
              </p:txBody>
            </p:sp>
            <p:sp>
              <p:nvSpPr>
                <p:cNvPr id="47140" name="Line 26"/>
                <p:cNvSpPr>
                  <a:spLocks noChangeShapeType="1"/>
                </p:cNvSpPr>
                <p:nvPr/>
              </p:nvSpPr>
              <p:spPr bwMode="auto">
                <a:xfrm>
                  <a:off x="384" y="1661"/>
                  <a:ext cx="4944" cy="0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 sz="2000"/>
                </a:p>
              </p:txBody>
            </p:sp>
          </p:grpSp>
          <p:sp>
            <p:nvSpPr>
              <p:cNvPr id="47137" name="Line 27"/>
              <p:cNvSpPr>
                <a:spLocks noChangeShapeType="1"/>
              </p:cNvSpPr>
              <p:nvPr/>
            </p:nvSpPr>
            <p:spPr bwMode="auto">
              <a:xfrm>
                <a:off x="4608" y="1229"/>
                <a:ext cx="0" cy="432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 sz="2000"/>
              </a:p>
            </p:txBody>
          </p:sp>
        </p:grpSp>
        <p:sp>
          <p:nvSpPr>
            <p:cNvPr id="47128" name="Line 30"/>
            <p:cNvSpPr>
              <a:spLocks noChangeShapeType="1"/>
            </p:cNvSpPr>
            <p:nvPr/>
          </p:nvSpPr>
          <p:spPr bwMode="auto">
            <a:xfrm>
              <a:off x="3886200" y="2286000"/>
              <a:ext cx="0" cy="68580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 sz="2000"/>
            </a:p>
          </p:txBody>
        </p:sp>
        <p:sp>
          <p:nvSpPr>
            <p:cNvPr id="47130" name="Text Box 32"/>
            <p:cNvSpPr txBox="1">
              <a:spLocks noChangeArrowheads="1"/>
            </p:cNvSpPr>
            <p:nvPr/>
          </p:nvSpPr>
          <p:spPr bwMode="auto">
            <a:xfrm>
              <a:off x="2097088" y="2414588"/>
              <a:ext cx="958917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003366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rgbClr val="00264C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Ø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±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¯"/>
                <a:defRPr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¯"/>
                <a:defRPr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¯"/>
                <a:defRPr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¯"/>
                <a:defRPr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¯"/>
                <a:defRPr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¯"/>
                <a:defRPr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2000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负数区</a:t>
              </a:r>
            </a:p>
          </p:txBody>
        </p:sp>
        <p:sp>
          <p:nvSpPr>
            <p:cNvPr id="47131" name="Text Box 33"/>
            <p:cNvSpPr txBox="1">
              <a:spLocks noChangeArrowheads="1"/>
            </p:cNvSpPr>
            <p:nvPr/>
          </p:nvSpPr>
          <p:spPr bwMode="auto">
            <a:xfrm>
              <a:off x="5526088" y="2414588"/>
              <a:ext cx="958917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003366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rgbClr val="00264C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Ø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±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¯"/>
                <a:defRPr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¯"/>
                <a:defRPr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¯"/>
                <a:defRPr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¯"/>
                <a:defRPr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¯"/>
                <a:defRPr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¯"/>
                <a:defRPr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2000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正数区</a:t>
              </a: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609600" y="2547516"/>
            <a:ext cx="1143000" cy="1212850"/>
            <a:chOff x="609600" y="1758950"/>
            <a:chExt cx="1143000" cy="1212850"/>
          </a:xfrm>
        </p:grpSpPr>
        <p:sp>
          <p:nvSpPr>
            <p:cNvPr id="47127" name="Rectangle 29"/>
            <p:cNvSpPr>
              <a:spLocks noChangeArrowheads="1"/>
            </p:cNvSpPr>
            <p:nvPr/>
          </p:nvSpPr>
          <p:spPr bwMode="auto">
            <a:xfrm>
              <a:off x="609600" y="2286000"/>
              <a:ext cx="1143000" cy="685800"/>
            </a:xfrm>
            <a:prstGeom prst="rect">
              <a:avLst/>
            </a:prstGeom>
            <a:solidFill>
              <a:srgbClr val="7030A0">
                <a:alpha val="50195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03366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rgbClr val="00264C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Ø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±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¯"/>
                <a:defRPr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¯"/>
                <a:defRPr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¯"/>
                <a:defRPr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¯"/>
                <a:defRPr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¯"/>
                <a:defRPr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¯"/>
                <a:defRPr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zh-CN" sz="2000">
                <a:solidFill>
                  <a:schemeClr val="bg2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7134" name="Text Box 36"/>
            <p:cNvSpPr txBox="1">
              <a:spLocks noChangeArrowheads="1"/>
            </p:cNvSpPr>
            <p:nvPr/>
          </p:nvSpPr>
          <p:spPr bwMode="auto">
            <a:xfrm>
              <a:off x="685800" y="1758950"/>
              <a:ext cx="700833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003366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rgbClr val="00264C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Ø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±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¯"/>
                <a:defRPr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¯"/>
                <a:defRPr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¯"/>
                <a:defRPr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¯"/>
                <a:defRPr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¯"/>
                <a:defRPr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¯"/>
                <a:defRPr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2000" dirty="0">
                  <a:solidFill>
                    <a:srgbClr val="C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上溢</a:t>
              </a: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7315200" y="2547516"/>
            <a:ext cx="1143000" cy="1212850"/>
            <a:chOff x="7315200" y="1758950"/>
            <a:chExt cx="1143000" cy="1212850"/>
          </a:xfrm>
        </p:grpSpPr>
        <p:sp>
          <p:nvSpPr>
            <p:cNvPr id="47129" name="Rectangle 31"/>
            <p:cNvSpPr>
              <a:spLocks noChangeArrowheads="1"/>
            </p:cNvSpPr>
            <p:nvPr/>
          </p:nvSpPr>
          <p:spPr bwMode="auto">
            <a:xfrm>
              <a:off x="7315200" y="2286000"/>
              <a:ext cx="1143000" cy="685800"/>
            </a:xfrm>
            <a:prstGeom prst="rect">
              <a:avLst/>
            </a:prstGeom>
            <a:solidFill>
              <a:srgbClr val="7030A0">
                <a:alpha val="50195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03366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rgbClr val="00264C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Ø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±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¯"/>
                <a:defRPr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¯"/>
                <a:defRPr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¯"/>
                <a:defRPr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¯"/>
                <a:defRPr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¯"/>
                <a:defRPr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¯"/>
                <a:defRPr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zh-CN" sz="2000">
                <a:solidFill>
                  <a:schemeClr val="bg2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7135" name="Text Box 37"/>
            <p:cNvSpPr txBox="1">
              <a:spLocks noChangeArrowheads="1"/>
            </p:cNvSpPr>
            <p:nvPr/>
          </p:nvSpPr>
          <p:spPr bwMode="auto">
            <a:xfrm>
              <a:off x="7315200" y="1758950"/>
              <a:ext cx="700833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003366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rgbClr val="00264C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Ø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±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¯"/>
                <a:defRPr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¯"/>
                <a:defRPr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¯"/>
                <a:defRPr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¯"/>
                <a:defRPr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¯"/>
                <a:defRPr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¯"/>
                <a:defRPr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2000" dirty="0">
                  <a:solidFill>
                    <a:srgbClr val="C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上溢</a:t>
              </a:r>
            </a:p>
          </p:txBody>
        </p:sp>
      </p:grpSp>
      <p:sp>
        <p:nvSpPr>
          <p:cNvPr id="708653" name="Text Box 45"/>
          <p:cNvSpPr txBox="1">
            <a:spLocks noChangeArrowheads="1"/>
          </p:cNvSpPr>
          <p:nvPr/>
        </p:nvSpPr>
        <p:spPr bwMode="auto">
          <a:xfrm>
            <a:off x="750898" y="1295993"/>
            <a:ext cx="7877713" cy="6420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72000">
            <a:spAutoFit/>
          </a:bodyPr>
          <a:lstStyle>
            <a:lvl1pPr>
              <a:spcBef>
                <a:spcPct val="20000"/>
              </a:spcBef>
              <a:buClr>
                <a:srgbClr val="003366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rgbClr val="00264C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Ø"/>
              <a:defRPr sz="24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±"/>
              <a:defRPr sz="24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¯"/>
              <a:defRPr sz="20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¯"/>
              <a:defRPr sz="20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¯"/>
              <a:defRPr sz="20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¯"/>
              <a:defRPr sz="20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¯"/>
              <a:defRPr sz="20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¯"/>
              <a:defRPr sz="20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60000"/>
              </a:lnSpc>
              <a:spcBef>
                <a:spcPct val="50000"/>
              </a:spcBef>
              <a:buClrTx/>
              <a:buFontTx/>
              <a:buNone/>
            </a:pPr>
            <a:r>
              <a:rPr lang="zh-CN" altLang="en-US" sz="2000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上溢</a:t>
            </a:r>
            <a:r>
              <a:rPr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阶码 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&gt; 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最大阶码 （超出阶码所能表示的最大值）</a:t>
            </a:r>
          </a:p>
          <a:p>
            <a:pPr eaLnBrk="1" hangingPunct="1">
              <a:lnSpc>
                <a:spcPct val="60000"/>
              </a:lnSpc>
              <a:spcBef>
                <a:spcPct val="50000"/>
              </a:spcBef>
              <a:buClrTx/>
              <a:buFontTx/>
              <a:buNone/>
            </a:pPr>
            <a:r>
              <a:rPr lang="zh-CN" altLang="en-US" sz="2000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下溢 </a:t>
            </a:r>
            <a:r>
              <a:rPr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阶码 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&lt; 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最小阶码   按 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机器零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zh-CN" altLang="en-US" sz="2000" dirty="0" smtClea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处理（</a:t>
            </a:r>
            <a:r>
              <a:rPr lang="zh-CN" altLang="en-US" sz="2000" dirty="0" smtClean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真值太小，机器无法表示</a:t>
            </a:r>
            <a:r>
              <a:rPr lang="zh-CN" altLang="en-US" sz="2000" dirty="0" smtClea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）</a:t>
            </a:r>
            <a:endParaRPr lang="zh-CN" altLang="en-US" sz="20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3874498" y="2527568"/>
            <a:ext cx="1286644" cy="1249953"/>
            <a:chOff x="3874498" y="1739002"/>
            <a:chExt cx="1286644" cy="1249953"/>
          </a:xfrm>
        </p:grpSpPr>
        <p:sp>
          <p:nvSpPr>
            <p:cNvPr id="47132" name="Text Box 34"/>
            <p:cNvSpPr txBox="1">
              <a:spLocks noChangeArrowheads="1"/>
            </p:cNvSpPr>
            <p:nvPr/>
          </p:nvSpPr>
          <p:spPr bwMode="auto">
            <a:xfrm>
              <a:off x="4069185" y="1739002"/>
              <a:ext cx="700833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003366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rgbClr val="00264C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Ø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±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¯"/>
                <a:defRPr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¯"/>
                <a:defRPr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¯"/>
                <a:defRPr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¯"/>
                <a:defRPr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¯"/>
                <a:defRPr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¯"/>
                <a:defRPr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2000" dirty="0">
                  <a:solidFill>
                    <a:srgbClr val="0066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下溢</a:t>
              </a:r>
            </a:p>
          </p:txBody>
        </p:sp>
        <p:sp>
          <p:nvSpPr>
            <p:cNvPr id="50" name="Rectangle 29"/>
            <p:cNvSpPr>
              <a:spLocks noChangeArrowheads="1"/>
            </p:cNvSpPr>
            <p:nvPr/>
          </p:nvSpPr>
          <p:spPr bwMode="auto">
            <a:xfrm>
              <a:off x="3874498" y="2288161"/>
              <a:ext cx="1286644" cy="700794"/>
            </a:xfrm>
            <a:prstGeom prst="rect">
              <a:avLst/>
            </a:prstGeom>
            <a:solidFill>
              <a:srgbClr val="00B050">
                <a:alpha val="50195"/>
              </a:srgbClr>
            </a:solidFill>
            <a:ln>
              <a:noFill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03366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rgbClr val="00264C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Ø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±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¯"/>
                <a:defRPr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¯"/>
                <a:defRPr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¯"/>
                <a:defRPr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¯"/>
                <a:defRPr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¯"/>
                <a:defRPr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¯"/>
                <a:defRPr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zh-CN" sz="2000">
                <a:solidFill>
                  <a:schemeClr val="bg2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7086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8653" grpId="0" autoUpdateAnimBg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5775" y="255588"/>
            <a:ext cx="8458720" cy="584200"/>
          </a:xfrm>
        </p:spPr>
        <p:txBody>
          <a:bodyPr/>
          <a:lstStyle/>
          <a:p>
            <a:r>
              <a:rPr lang="zh-CN" altLang="en-US" dirty="0" smtClean="0">
                <a:solidFill>
                  <a:srgbClr val="7030A0"/>
                </a:solidFill>
              </a:rPr>
              <a:t>自学：</a:t>
            </a:r>
            <a:r>
              <a:rPr lang="zh-CN" altLang="en-US" dirty="0" smtClean="0"/>
              <a:t>基本</a:t>
            </a:r>
            <a:r>
              <a:rPr lang="zh-CN" altLang="en-US" dirty="0"/>
              <a:t>数据类型</a:t>
            </a:r>
            <a:r>
              <a:rPr lang="en-US" altLang="zh-CN" dirty="0"/>
              <a:t>—</a:t>
            </a:r>
            <a:r>
              <a:rPr lang="zh-CN" altLang="en-US" dirty="0"/>
              <a:t>规格化形式的精度与表示范围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85775" y="1135063"/>
                <a:ext cx="8325716" cy="5345112"/>
              </a:xfrm>
            </p:spPr>
            <p:txBody>
              <a:bodyPr/>
              <a:lstStyle/>
              <a:p>
                <a:pPr marL="342900" indent="-342900">
                  <a:buFont typeface="Wingdings" panose="05000000000000000000" pitchFamily="2" charset="2"/>
                  <a:buChar char="l"/>
                </a:pPr>
                <a:r>
                  <a:rPr lang="zh-CN" altLang="en-US" sz="2000" dirty="0"/>
                  <a:t>实型（浮点型）</a:t>
                </a:r>
                <a:r>
                  <a:rPr lang="zh-CN" altLang="en-US" sz="2000" dirty="0">
                    <a:solidFill>
                      <a:srgbClr val="080808"/>
                    </a:solidFill>
                    <a:latin typeface="+mn-ea"/>
                  </a:rPr>
                  <a:t>，即实数类型，它又可分为</a:t>
                </a:r>
                <a:r>
                  <a:rPr lang="en-US" altLang="zh-CN" sz="2000" dirty="0">
                    <a:solidFill>
                      <a:srgbClr val="080808"/>
                    </a:solidFill>
                    <a:latin typeface="+mn-ea"/>
                  </a:rPr>
                  <a:t>3</a:t>
                </a:r>
                <a:r>
                  <a:rPr lang="zh-CN" altLang="en-US" sz="2000" dirty="0">
                    <a:solidFill>
                      <a:srgbClr val="080808"/>
                    </a:solidFill>
                    <a:latin typeface="+mn-ea"/>
                  </a:rPr>
                  <a:t>种：</a:t>
                </a:r>
                <a:endParaRPr lang="en-US" altLang="zh-CN" sz="2000" dirty="0">
                  <a:solidFill>
                    <a:srgbClr val="080808"/>
                  </a:solidFill>
                  <a:latin typeface="+mn-ea"/>
                </a:endParaRPr>
              </a:p>
              <a:p>
                <a:pPr marL="971550" lvl="1"/>
                <a:r>
                  <a:rPr lang="en-US" altLang="zh-CN" dirty="0">
                    <a:solidFill>
                      <a:srgbClr val="0303DF"/>
                    </a:solidFill>
                    <a:latin typeface="+mn-ea"/>
                  </a:rPr>
                  <a:t>float </a:t>
                </a:r>
                <a:r>
                  <a:rPr lang="zh-CN" altLang="en-US" dirty="0">
                    <a:solidFill>
                      <a:srgbClr val="080808"/>
                    </a:solidFill>
                    <a:latin typeface="+mn-ea"/>
                  </a:rPr>
                  <a:t>单精度浮点型，</a:t>
                </a:r>
                <a:r>
                  <a:rPr lang="zh-CN" altLang="en-US" dirty="0">
                    <a:solidFill>
                      <a:srgbClr val="0303DF"/>
                    </a:solidFill>
                    <a:latin typeface="+mn-ea"/>
                  </a:rPr>
                  <a:t>占用</a:t>
                </a:r>
                <a:r>
                  <a:rPr lang="en-US" altLang="zh-CN" dirty="0">
                    <a:solidFill>
                      <a:srgbClr val="0303DF"/>
                    </a:solidFill>
                    <a:latin typeface="+mn-ea"/>
                  </a:rPr>
                  <a:t>4</a:t>
                </a:r>
                <a:r>
                  <a:rPr lang="zh-CN" altLang="en-US" dirty="0">
                    <a:solidFill>
                      <a:srgbClr val="0303DF"/>
                    </a:solidFill>
                    <a:latin typeface="+mn-ea"/>
                  </a:rPr>
                  <a:t>字节</a:t>
                </a:r>
                <a:endParaRPr lang="en-US" altLang="zh-CN" dirty="0">
                  <a:solidFill>
                    <a:srgbClr val="0303DF"/>
                  </a:solidFill>
                  <a:latin typeface="+mn-ea"/>
                </a:endParaRPr>
              </a:p>
              <a:p>
                <a:pPr marL="1200150" lvl="2"/>
                <a:r>
                  <a:rPr lang="zh-CN" altLang="en-US" sz="1800" dirty="0">
                    <a:solidFill>
                      <a:srgbClr val="006600"/>
                    </a:solidFill>
                    <a:latin typeface="+mn-ea"/>
                  </a:rPr>
                  <a:t>阶码</a:t>
                </a:r>
                <a:r>
                  <a:rPr lang="zh-CN" altLang="en-US" sz="1800" dirty="0">
                    <a:solidFill>
                      <a:srgbClr val="080808"/>
                    </a:solidFill>
                    <a:latin typeface="+mn-ea"/>
                  </a:rPr>
                  <a:t>：</a:t>
                </a:r>
                <a:r>
                  <a:rPr lang="en-US" altLang="zh-CN" sz="1800" dirty="0">
                    <a:solidFill>
                      <a:srgbClr val="080808"/>
                    </a:solidFill>
                    <a:latin typeface="+mn-ea"/>
                  </a:rPr>
                  <a:t>1</a:t>
                </a:r>
                <a:r>
                  <a:rPr lang="zh-CN" altLang="en-US" sz="1800" dirty="0">
                    <a:solidFill>
                      <a:srgbClr val="080808"/>
                    </a:solidFill>
                    <a:latin typeface="+mn-ea"/>
                  </a:rPr>
                  <a:t>字节</a:t>
                </a:r>
                <a:r>
                  <a:rPr lang="en-US" altLang="zh-CN" sz="1800" dirty="0">
                    <a:solidFill>
                      <a:srgbClr val="080808"/>
                    </a:solidFill>
                    <a:latin typeface="+mn-ea"/>
                  </a:rPr>
                  <a:t>(1</a:t>
                </a:r>
                <a:r>
                  <a:rPr lang="zh-CN" altLang="en-US" sz="1800" dirty="0">
                    <a:solidFill>
                      <a:srgbClr val="080808"/>
                    </a:solidFill>
                    <a:latin typeface="+mn-ea"/>
                  </a:rPr>
                  <a:t>位符号位，</a:t>
                </a:r>
                <a:r>
                  <a:rPr lang="en-US" altLang="zh-CN" sz="1800" dirty="0">
                    <a:solidFill>
                      <a:srgbClr val="080808"/>
                    </a:solidFill>
                    <a:latin typeface="+mn-ea"/>
                  </a:rPr>
                  <a:t>7</a:t>
                </a:r>
                <a:r>
                  <a:rPr lang="zh-CN" altLang="en-US" sz="1800" dirty="0">
                    <a:solidFill>
                      <a:srgbClr val="080808"/>
                    </a:solidFill>
                    <a:latin typeface="+mn-ea"/>
                  </a:rPr>
                  <a:t>位数值位</a:t>
                </a:r>
                <a:r>
                  <a:rPr lang="en-US" altLang="zh-CN" sz="1800" dirty="0">
                    <a:solidFill>
                      <a:srgbClr val="080808"/>
                    </a:solidFill>
                    <a:latin typeface="+mn-ea"/>
                  </a:rPr>
                  <a:t>)</a:t>
                </a:r>
              </a:p>
              <a:p>
                <a:pPr marL="1200150" lvl="2"/>
                <a:r>
                  <a:rPr lang="zh-CN" altLang="en-US" sz="1800" dirty="0">
                    <a:solidFill>
                      <a:srgbClr val="006600"/>
                    </a:solidFill>
                    <a:latin typeface="+mn-ea"/>
                  </a:rPr>
                  <a:t>尾数</a:t>
                </a:r>
                <a:r>
                  <a:rPr lang="zh-CN" altLang="en-US" sz="1800" dirty="0">
                    <a:solidFill>
                      <a:srgbClr val="080808"/>
                    </a:solidFill>
                    <a:latin typeface="+mn-ea"/>
                  </a:rPr>
                  <a:t>：</a:t>
                </a:r>
                <a:r>
                  <a:rPr lang="en-US" altLang="zh-CN" sz="1800" dirty="0">
                    <a:solidFill>
                      <a:srgbClr val="080808"/>
                    </a:solidFill>
                    <a:latin typeface="+mn-ea"/>
                  </a:rPr>
                  <a:t>3</a:t>
                </a:r>
                <a:r>
                  <a:rPr lang="zh-CN" altLang="en-US" sz="1800" dirty="0">
                    <a:solidFill>
                      <a:srgbClr val="080808"/>
                    </a:solidFill>
                    <a:latin typeface="+mn-ea"/>
                  </a:rPr>
                  <a:t>字节</a:t>
                </a:r>
                <a:r>
                  <a:rPr lang="en-US" altLang="zh-CN" sz="1800" dirty="0">
                    <a:solidFill>
                      <a:srgbClr val="080808"/>
                    </a:solidFill>
                    <a:latin typeface="+mn-ea"/>
                  </a:rPr>
                  <a:t>(1</a:t>
                </a:r>
                <a:r>
                  <a:rPr lang="zh-CN" altLang="en-US" sz="1800" dirty="0">
                    <a:solidFill>
                      <a:srgbClr val="080808"/>
                    </a:solidFill>
                    <a:latin typeface="+mn-ea"/>
                  </a:rPr>
                  <a:t>位符号位，</a:t>
                </a:r>
                <a:r>
                  <a:rPr lang="en-US" altLang="zh-CN" sz="1800" dirty="0">
                    <a:solidFill>
                      <a:srgbClr val="080808"/>
                    </a:solidFill>
                    <a:latin typeface="+mn-ea"/>
                  </a:rPr>
                  <a:t>23+1=24</a:t>
                </a:r>
                <a:r>
                  <a:rPr lang="zh-CN" altLang="en-US" sz="1800" dirty="0">
                    <a:solidFill>
                      <a:srgbClr val="080808"/>
                    </a:solidFill>
                    <a:latin typeface="+mn-ea"/>
                  </a:rPr>
                  <a:t>位数值位</a:t>
                </a:r>
                <a:r>
                  <a:rPr lang="en-US" altLang="zh-CN" sz="1800" dirty="0">
                    <a:solidFill>
                      <a:srgbClr val="080808"/>
                    </a:solidFill>
                    <a:latin typeface="+mn-ea"/>
                  </a:rPr>
                  <a:t>)</a:t>
                </a:r>
              </a:p>
              <a:p>
                <a:pPr marL="1200150" lvl="2"/>
                <a:r>
                  <a:rPr lang="zh-CN" altLang="en-US" sz="1800" b="1" dirty="0">
                    <a:solidFill>
                      <a:srgbClr val="006600"/>
                    </a:solidFill>
                    <a:latin typeface="+mn-ea"/>
                  </a:rPr>
                  <a:t>精度（尾数有效位）</a:t>
                </a:r>
                <a:r>
                  <a:rPr lang="zh-CN" altLang="en-US" sz="1800" b="1" dirty="0">
                    <a:solidFill>
                      <a:srgbClr val="080808"/>
                    </a:solidFill>
                    <a:latin typeface="+mn-ea"/>
                  </a:rPr>
                  <a:t>：</a:t>
                </a:r>
                <a:r>
                  <a:rPr lang="en-US" altLang="zh-CN" sz="1800" b="1" dirty="0">
                    <a:solidFill>
                      <a:srgbClr val="C00000"/>
                    </a:solidFill>
                  </a:rPr>
                  <a:t>7</a:t>
                </a:r>
                <a:r>
                  <a:rPr lang="zh-CN" altLang="en-US" sz="1800" b="1" dirty="0">
                    <a:solidFill>
                      <a:srgbClr val="C00000"/>
                    </a:solidFill>
                    <a:latin typeface="+mn-ea"/>
                  </a:rPr>
                  <a:t>位</a:t>
                </a:r>
                <a:r>
                  <a:rPr lang="en-US" altLang="zh-CN" sz="1800" b="1" dirty="0">
                    <a:solidFill>
                      <a:srgbClr val="C00000"/>
                    </a:solidFill>
                    <a:latin typeface="+mn-ea"/>
                  </a:rPr>
                  <a:t>10</a:t>
                </a:r>
                <a:r>
                  <a:rPr lang="zh-CN" altLang="en-US" sz="1800" b="1" dirty="0">
                    <a:solidFill>
                      <a:srgbClr val="C00000"/>
                    </a:solidFill>
                    <a:latin typeface="+mn-ea"/>
                  </a:rPr>
                  <a:t>进制数 </a:t>
                </a:r>
                <a:r>
                  <a:rPr lang="en-US" altLang="zh-CN" sz="1800" b="1" dirty="0">
                    <a:solidFill>
                      <a:srgbClr val="7030A0"/>
                    </a:solidFill>
                    <a:latin typeface="+mn-ea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zh-CN" sz="1800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𝟐𝟒</m:t>
                    </m:r>
                    <m:r>
                      <a:rPr lang="en-US" altLang="zh-CN" sz="1800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∗</m:t>
                    </m:r>
                    <m:func>
                      <m:funcPr>
                        <m:ctrlPr>
                          <a:rPr lang="en-US" altLang="zh-CN" sz="18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altLang="zh-CN" sz="1800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𝒍𝒐𝒈</m:t>
                            </m:r>
                          </m:e>
                          <m:sub>
                            <m:r>
                              <a:rPr lang="en-US" altLang="zh-CN" sz="1800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𝟏𝟎</m:t>
                            </m:r>
                          </m:sub>
                        </m:sSub>
                      </m:fName>
                      <m:e>
                        <m:r>
                          <a:rPr lang="en-US" altLang="zh-CN" sz="18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</m:func>
                    <m:r>
                      <a:rPr lang="en-US" altLang="zh-CN" sz="1800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altLang="zh-CN" sz="1800" b="1" dirty="0">
                    <a:solidFill>
                      <a:srgbClr val="7030A0"/>
                    </a:solidFill>
                    <a:latin typeface="+mn-ea"/>
                  </a:rPr>
                  <a:t>24*0.301=7.224)</a:t>
                </a:r>
              </a:p>
              <a:p>
                <a:pPr marL="1200150" lvl="2"/>
                <a:r>
                  <a:rPr lang="zh-CN" altLang="en-US" sz="1800" b="1" dirty="0">
                    <a:solidFill>
                      <a:srgbClr val="006600"/>
                    </a:solidFill>
                    <a:latin typeface="+mn-ea"/>
                  </a:rPr>
                  <a:t>表示范围</a:t>
                </a:r>
                <a:r>
                  <a:rPr lang="zh-CN" altLang="en-US" sz="1800" b="1" dirty="0">
                    <a:solidFill>
                      <a:srgbClr val="080808"/>
                    </a:solidFill>
                    <a:latin typeface="+mn-ea"/>
                  </a:rPr>
                  <a:t>：</a:t>
                </a:r>
                <a:r>
                  <a:rPr lang="en-US" altLang="zh-CN" sz="1800" b="1" dirty="0"/>
                  <a:t> </a:t>
                </a:r>
                <a:r>
                  <a:rPr lang="en-US" altLang="zh-CN" sz="1800" b="1" dirty="0">
                    <a:solidFill>
                      <a:srgbClr val="C00000"/>
                    </a:solidFill>
                  </a:rPr>
                  <a:t>-3.4*10</a:t>
                </a:r>
                <a:r>
                  <a:rPr lang="en-US" altLang="zh-CN" sz="1800" b="1" baseline="30000" dirty="0">
                    <a:solidFill>
                      <a:srgbClr val="C00000"/>
                    </a:solidFill>
                  </a:rPr>
                  <a:t>38 </a:t>
                </a:r>
                <a:r>
                  <a:rPr lang="en-US" altLang="zh-CN" sz="1800" b="1" dirty="0">
                    <a:solidFill>
                      <a:srgbClr val="C00000"/>
                    </a:solidFill>
                  </a:rPr>
                  <a:t>~ -1.2*10</a:t>
                </a:r>
                <a:r>
                  <a:rPr lang="en-US" altLang="zh-CN" sz="1800" b="1" baseline="30000" dirty="0">
                    <a:solidFill>
                      <a:srgbClr val="C00000"/>
                    </a:solidFill>
                  </a:rPr>
                  <a:t>-38</a:t>
                </a:r>
                <a:r>
                  <a:rPr lang="zh-CN" altLang="en-US" sz="1800" b="1" dirty="0">
                    <a:solidFill>
                      <a:srgbClr val="C00000"/>
                    </a:solidFill>
                  </a:rPr>
                  <a:t>，</a:t>
                </a:r>
                <a:r>
                  <a:rPr lang="en-US" altLang="zh-CN" sz="1800" b="1" dirty="0">
                    <a:solidFill>
                      <a:srgbClr val="C00000"/>
                    </a:solidFill>
                  </a:rPr>
                  <a:t>+1.17549*10</a:t>
                </a:r>
                <a:r>
                  <a:rPr lang="en-US" altLang="zh-CN" sz="1800" b="1" baseline="30000" dirty="0">
                    <a:solidFill>
                      <a:srgbClr val="C00000"/>
                    </a:solidFill>
                  </a:rPr>
                  <a:t>-38 </a:t>
                </a:r>
                <a:r>
                  <a:rPr lang="en-US" altLang="zh-CN" sz="1800" b="1" dirty="0">
                    <a:solidFill>
                      <a:srgbClr val="C00000"/>
                    </a:solidFill>
                  </a:rPr>
                  <a:t>~ +3.40282*10</a:t>
                </a:r>
                <a:r>
                  <a:rPr lang="en-US" altLang="zh-CN" sz="1800" b="1" baseline="30000" dirty="0">
                    <a:solidFill>
                      <a:srgbClr val="C00000"/>
                    </a:solidFill>
                  </a:rPr>
                  <a:t>38  </a:t>
                </a:r>
                <a:endParaRPr lang="en-US" altLang="zh-CN" sz="1800" b="1" dirty="0">
                  <a:solidFill>
                    <a:srgbClr val="C00000"/>
                  </a:solidFill>
                  <a:latin typeface="+mn-ea"/>
                </a:endParaRPr>
              </a:p>
              <a:p>
                <a:pPr marL="971550" lvl="1"/>
                <a:r>
                  <a:rPr lang="en-US" altLang="zh-CN" dirty="0">
                    <a:solidFill>
                      <a:srgbClr val="0303DF"/>
                    </a:solidFill>
                    <a:latin typeface="+mn-ea"/>
                  </a:rPr>
                  <a:t>double </a:t>
                </a:r>
                <a:r>
                  <a:rPr lang="zh-CN" altLang="en-US" dirty="0">
                    <a:solidFill>
                      <a:srgbClr val="080808"/>
                    </a:solidFill>
                    <a:latin typeface="+mn-ea"/>
                  </a:rPr>
                  <a:t>双精度，</a:t>
                </a:r>
                <a:r>
                  <a:rPr lang="zh-CN" altLang="en-US" dirty="0">
                    <a:solidFill>
                      <a:srgbClr val="0303DF"/>
                    </a:solidFill>
                    <a:latin typeface="+mn-ea"/>
                  </a:rPr>
                  <a:t>占用</a:t>
                </a:r>
                <a:r>
                  <a:rPr lang="en-US" altLang="zh-CN" dirty="0">
                    <a:solidFill>
                      <a:srgbClr val="0303DF"/>
                    </a:solidFill>
                    <a:latin typeface="+mn-ea"/>
                  </a:rPr>
                  <a:t>8</a:t>
                </a:r>
                <a:r>
                  <a:rPr lang="zh-CN" altLang="en-US" dirty="0">
                    <a:solidFill>
                      <a:srgbClr val="0303DF"/>
                    </a:solidFill>
                    <a:latin typeface="+mn-ea"/>
                  </a:rPr>
                  <a:t>字节</a:t>
                </a:r>
                <a:endParaRPr lang="en-US" altLang="zh-CN" dirty="0">
                  <a:solidFill>
                    <a:srgbClr val="080808"/>
                  </a:solidFill>
                  <a:latin typeface="+mn-ea"/>
                </a:endParaRPr>
              </a:p>
              <a:p>
                <a:pPr marL="1200150" lvl="2"/>
                <a:r>
                  <a:rPr lang="zh-CN" altLang="en-US" sz="1800" dirty="0">
                    <a:solidFill>
                      <a:srgbClr val="006600"/>
                    </a:solidFill>
                    <a:latin typeface="+mn-ea"/>
                  </a:rPr>
                  <a:t>阶码</a:t>
                </a:r>
                <a:r>
                  <a:rPr lang="zh-CN" altLang="en-US" sz="1800" dirty="0">
                    <a:solidFill>
                      <a:srgbClr val="080808"/>
                    </a:solidFill>
                    <a:latin typeface="+mn-ea"/>
                  </a:rPr>
                  <a:t>：</a:t>
                </a:r>
                <a:r>
                  <a:rPr lang="en-US" altLang="zh-CN" sz="1800" dirty="0">
                    <a:solidFill>
                      <a:srgbClr val="080808"/>
                    </a:solidFill>
                    <a:latin typeface="+mn-ea"/>
                  </a:rPr>
                  <a:t>11</a:t>
                </a:r>
                <a:r>
                  <a:rPr lang="zh-CN" altLang="en-US" sz="1800" dirty="0">
                    <a:solidFill>
                      <a:srgbClr val="080808"/>
                    </a:solidFill>
                    <a:latin typeface="+mn-ea"/>
                  </a:rPr>
                  <a:t>位</a:t>
                </a:r>
                <a:r>
                  <a:rPr lang="en-US" altLang="zh-CN" sz="1800" dirty="0">
                    <a:solidFill>
                      <a:srgbClr val="080808"/>
                    </a:solidFill>
                    <a:latin typeface="+mn-ea"/>
                  </a:rPr>
                  <a:t>(1</a:t>
                </a:r>
                <a:r>
                  <a:rPr lang="zh-CN" altLang="en-US" sz="1800" dirty="0">
                    <a:solidFill>
                      <a:srgbClr val="080808"/>
                    </a:solidFill>
                    <a:latin typeface="+mn-ea"/>
                  </a:rPr>
                  <a:t>位符号位，</a:t>
                </a:r>
                <a:r>
                  <a:rPr lang="en-US" altLang="zh-CN" sz="1800" dirty="0">
                    <a:solidFill>
                      <a:srgbClr val="080808"/>
                    </a:solidFill>
                    <a:latin typeface="+mn-ea"/>
                  </a:rPr>
                  <a:t>10</a:t>
                </a:r>
                <a:r>
                  <a:rPr lang="zh-CN" altLang="en-US" sz="1800" dirty="0">
                    <a:solidFill>
                      <a:srgbClr val="080808"/>
                    </a:solidFill>
                    <a:latin typeface="+mn-ea"/>
                  </a:rPr>
                  <a:t>位数值位</a:t>
                </a:r>
                <a:r>
                  <a:rPr lang="en-US" altLang="zh-CN" sz="1800" dirty="0">
                    <a:solidFill>
                      <a:srgbClr val="080808"/>
                    </a:solidFill>
                    <a:latin typeface="+mn-ea"/>
                  </a:rPr>
                  <a:t>)</a:t>
                </a:r>
              </a:p>
              <a:p>
                <a:pPr marL="1200150" lvl="2"/>
                <a:r>
                  <a:rPr lang="zh-CN" altLang="en-US" sz="1800" dirty="0">
                    <a:solidFill>
                      <a:srgbClr val="006600"/>
                    </a:solidFill>
                    <a:latin typeface="+mn-ea"/>
                  </a:rPr>
                  <a:t>尾数</a:t>
                </a:r>
                <a:r>
                  <a:rPr lang="zh-CN" altLang="en-US" sz="1800" dirty="0">
                    <a:solidFill>
                      <a:srgbClr val="080808"/>
                    </a:solidFill>
                    <a:latin typeface="+mn-ea"/>
                  </a:rPr>
                  <a:t>：</a:t>
                </a:r>
                <a:r>
                  <a:rPr lang="en-US" altLang="zh-CN" sz="1800" dirty="0">
                    <a:solidFill>
                      <a:srgbClr val="080808"/>
                    </a:solidFill>
                    <a:latin typeface="+mn-ea"/>
                  </a:rPr>
                  <a:t>53</a:t>
                </a:r>
                <a:r>
                  <a:rPr lang="zh-CN" altLang="en-US" sz="1800" dirty="0">
                    <a:solidFill>
                      <a:srgbClr val="080808"/>
                    </a:solidFill>
                    <a:latin typeface="+mn-ea"/>
                  </a:rPr>
                  <a:t>位</a:t>
                </a:r>
                <a:r>
                  <a:rPr lang="en-US" altLang="zh-CN" sz="1800" dirty="0">
                    <a:solidFill>
                      <a:srgbClr val="080808"/>
                    </a:solidFill>
                    <a:latin typeface="+mn-ea"/>
                  </a:rPr>
                  <a:t>(1</a:t>
                </a:r>
                <a:r>
                  <a:rPr lang="zh-CN" altLang="en-US" sz="1800" dirty="0">
                    <a:solidFill>
                      <a:srgbClr val="080808"/>
                    </a:solidFill>
                    <a:latin typeface="+mn-ea"/>
                  </a:rPr>
                  <a:t>位符号位，</a:t>
                </a:r>
                <a:r>
                  <a:rPr lang="en-US" altLang="zh-CN" sz="1800" dirty="0">
                    <a:solidFill>
                      <a:srgbClr val="080808"/>
                    </a:solidFill>
                    <a:latin typeface="+mn-ea"/>
                  </a:rPr>
                  <a:t>52+1=53</a:t>
                </a:r>
                <a:r>
                  <a:rPr lang="zh-CN" altLang="en-US" sz="1800" dirty="0">
                    <a:solidFill>
                      <a:srgbClr val="080808"/>
                    </a:solidFill>
                    <a:latin typeface="+mn-ea"/>
                  </a:rPr>
                  <a:t>位数值位</a:t>
                </a:r>
                <a:r>
                  <a:rPr lang="en-US" altLang="zh-CN" sz="1800" dirty="0">
                    <a:solidFill>
                      <a:srgbClr val="080808"/>
                    </a:solidFill>
                    <a:latin typeface="+mn-ea"/>
                  </a:rPr>
                  <a:t>)</a:t>
                </a:r>
              </a:p>
              <a:p>
                <a:pPr marL="1200150" lvl="2"/>
                <a:r>
                  <a:rPr lang="zh-CN" altLang="en-US" sz="1800" dirty="0">
                    <a:solidFill>
                      <a:srgbClr val="006600"/>
                    </a:solidFill>
                    <a:latin typeface="+mn-ea"/>
                  </a:rPr>
                  <a:t>精度（尾数有效位）</a:t>
                </a:r>
                <a:r>
                  <a:rPr lang="zh-CN" altLang="en-US" sz="1800" dirty="0">
                    <a:solidFill>
                      <a:srgbClr val="080808"/>
                    </a:solidFill>
                    <a:latin typeface="+mn-ea"/>
                  </a:rPr>
                  <a:t>：</a:t>
                </a:r>
                <a:r>
                  <a:rPr lang="en-US" altLang="zh-CN" sz="1800" dirty="0">
                    <a:solidFill>
                      <a:srgbClr val="080808"/>
                    </a:solidFill>
                    <a:latin typeface="+mn-ea"/>
                  </a:rPr>
                  <a:t>53*0.301</a:t>
                </a:r>
                <a:r>
                  <a:rPr lang="en-US" altLang="zh-CN" sz="1800" dirty="0">
                    <a:solidFill>
                      <a:srgbClr val="7030A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8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 </m:t>
                    </m:r>
                  </m:oMath>
                </a14:m>
                <a:r>
                  <a:rPr lang="en-US" altLang="zh-CN" sz="1800" dirty="0">
                    <a:solidFill>
                      <a:srgbClr val="C00000"/>
                    </a:solidFill>
                    <a:latin typeface="+mn-ea"/>
                  </a:rPr>
                  <a:t>15</a:t>
                </a:r>
                <a:r>
                  <a:rPr lang="zh-CN" altLang="en-US" sz="1800" dirty="0">
                    <a:solidFill>
                      <a:srgbClr val="C00000"/>
                    </a:solidFill>
                    <a:latin typeface="+mn-ea"/>
                  </a:rPr>
                  <a:t>位</a:t>
                </a:r>
                <a:r>
                  <a:rPr lang="en-US" altLang="zh-CN" sz="1800" dirty="0">
                    <a:solidFill>
                      <a:srgbClr val="C00000"/>
                    </a:solidFill>
                    <a:latin typeface="+mn-ea"/>
                  </a:rPr>
                  <a:t>10</a:t>
                </a:r>
                <a:r>
                  <a:rPr lang="zh-CN" altLang="en-US" sz="1800" dirty="0">
                    <a:solidFill>
                      <a:srgbClr val="C00000"/>
                    </a:solidFill>
                    <a:latin typeface="+mn-ea"/>
                  </a:rPr>
                  <a:t>进制数</a:t>
                </a:r>
                <a:endParaRPr lang="en-US" altLang="zh-CN" sz="1800" dirty="0">
                  <a:solidFill>
                    <a:srgbClr val="C00000"/>
                  </a:solidFill>
                  <a:latin typeface="+mn-ea"/>
                </a:endParaRPr>
              </a:p>
              <a:p>
                <a:pPr marL="1200150" lvl="2"/>
                <a:r>
                  <a:rPr lang="zh-CN" altLang="en-US" sz="1800" dirty="0">
                    <a:solidFill>
                      <a:srgbClr val="006600"/>
                    </a:solidFill>
                    <a:latin typeface="+mn-ea"/>
                  </a:rPr>
                  <a:t>表示范围</a:t>
                </a:r>
                <a:r>
                  <a:rPr lang="zh-CN" altLang="en-US" sz="1800" dirty="0">
                    <a:solidFill>
                      <a:srgbClr val="080808"/>
                    </a:solidFill>
                    <a:latin typeface="+mn-ea"/>
                  </a:rPr>
                  <a:t>：</a:t>
                </a:r>
                <a:r>
                  <a:rPr lang="en-US" altLang="zh-CN" sz="1800" dirty="0">
                    <a:solidFill>
                      <a:srgbClr val="C00000"/>
                    </a:solidFill>
                    <a:latin typeface="+mn-ea"/>
                  </a:rPr>
                  <a:t>-1.7*10</a:t>
                </a:r>
                <a:r>
                  <a:rPr lang="en-US" altLang="zh-CN" sz="1800" baseline="30000" dirty="0">
                    <a:solidFill>
                      <a:srgbClr val="C00000"/>
                    </a:solidFill>
                    <a:latin typeface="+mn-ea"/>
                  </a:rPr>
                  <a:t>308 </a:t>
                </a:r>
                <a:r>
                  <a:rPr lang="en-US" altLang="zh-CN" sz="1800" dirty="0">
                    <a:solidFill>
                      <a:srgbClr val="C00000"/>
                    </a:solidFill>
                  </a:rPr>
                  <a:t>~</a:t>
                </a:r>
                <a:r>
                  <a:rPr lang="en-US" altLang="zh-CN" sz="1800" dirty="0">
                    <a:solidFill>
                      <a:srgbClr val="C00000"/>
                    </a:solidFill>
                    <a:latin typeface="+mn-ea"/>
                  </a:rPr>
                  <a:t> 1.7*10</a:t>
                </a:r>
                <a:r>
                  <a:rPr lang="en-US" altLang="zh-CN" sz="1800" baseline="30000" dirty="0">
                    <a:solidFill>
                      <a:srgbClr val="C00000"/>
                    </a:solidFill>
                    <a:latin typeface="+mn-ea"/>
                  </a:rPr>
                  <a:t>308</a:t>
                </a:r>
                <a:endParaRPr lang="en-US" altLang="zh-CN" sz="1800" dirty="0">
                  <a:solidFill>
                    <a:srgbClr val="C00000"/>
                  </a:solidFill>
                  <a:latin typeface="+mn-ea"/>
                </a:endParaRPr>
              </a:p>
              <a:p>
                <a:pPr marL="342900" indent="-342900">
                  <a:buFont typeface="Wingdings" panose="05000000000000000000" pitchFamily="2" charset="2"/>
                  <a:buChar char="l"/>
                </a:pPr>
                <a:r>
                  <a:rPr lang="zh-CN" altLang="en-US" sz="2000" dirty="0" smtClean="0"/>
                  <a:t>注</a:t>
                </a:r>
                <a:r>
                  <a:rPr lang="zh-CN" altLang="en-US" sz="2000" dirty="0"/>
                  <a:t>：一种数据类型占用的字节数与所使用的平台（</a:t>
                </a:r>
                <a:r>
                  <a:rPr lang="en-US" altLang="zh-CN" sz="2000" dirty="0"/>
                  <a:t>CPU</a:t>
                </a:r>
                <a:r>
                  <a:rPr lang="zh-CN" altLang="en-US" sz="2000" dirty="0"/>
                  <a:t>、操作系统、编译器）有关，不能一概论之；</a:t>
                </a:r>
                <a:br>
                  <a:rPr lang="zh-CN" altLang="en-US" sz="2000" dirty="0"/>
                </a:br>
                <a:endParaRPr lang="zh-CN" altLang="en-US" sz="2000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85775" y="1135063"/>
                <a:ext cx="8325716" cy="5345112"/>
              </a:xfrm>
              <a:blipFill>
                <a:blip r:embed="rId2"/>
                <a:stretch>
                  <a:fillRect t="-1140" r="-20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24416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rgbClr val="7030A0"/>
                </a:solidFill>
              </a:rPr>
              <a:t>自学：</a:t>
            </a:r>
            <a:r>
              <a:rPr lang="zh-CN" altLang="en-US" dirty="0" smtClean="0"/>
              <a:t>浮点数</a:t>
            </a:r>
            <a:r>
              <a:rPr lang="zh-CN" altLang="en-US" dirty="0"/>
              <a:t>的机内存贮形式（</a:t>
            </a:r>
            <a:r>
              <a:rPr lang="en-US" altLang="zh-CN" dirty="0"/>
              <a:t>IEEE 754</a:t>
            </a:r>
            <a:r>
              <a:rPr lang="zh-CN" altLang="en-US" dirty="0"/>
              <a:t>标准）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zh-CN" sz="2000" dirty="0"/>
              <a:t>IEEE</a:t>
            </a:r>
            <a:r>
              <a:rPr lang="zh-CN" altLang="en-US" sz="2000" dirty="0"/>
              <a:t>二进制浮点数算术标准（</a:t>
            </a:r>
            <a:r>
              <a:rPr lang="en-US" altLang="zh-CN" sz="2000" dirty="0"/>
              <a:t>ANSI/IEEE </a:t>
            </a:r>
            <a:r>
              <a:rPr lang="en-US" altLang="zh-CN" sz="2000" dirty="0" err="1"/>
              <a:t>Std</a:t>
            </a:r>
            <a:r>
              <a:rPr lang="en-US" altLang="zh-CN" sz="2000" dirty="0"/>
              <a:t> 754-1985</a:t>
            </a:r>
            <a:r>
              <a:rPr lang="zh-CN" altLang="en-US" sz="2000" dirty="0"/>
              <a:t>）；</a:t>
            </a:r>
            <a:endParaRPr lang="en-US" altLang="zh-CN" sz="2000" dirty="0"/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dirty="0"/>
              <a:t>又称为微处理器系统的二进制浮点数算术（</a:t>
            </a:r>
            <a:r>
              <a:rPr lang="en-US" altLang="zh-CN" sz="2000" dirty="0"/>
              <a:t>IEC 60559:1989</a:t>
            </a:r>
            <a:r>
              <a:rPr lang="zh-CN" altLang="en-US" sz="2000" dirty="0"/>
              <a:t>）；</a:t>
            </a:r>
            <a:endParaRPr lang="en-US" altLang="zh-CN" sz="2000" dirty="0"/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dirty="0"/>
              <a:t>后续标准：</a:t>
            </a:r>
            <a:r>
              <a:rPr lang="en-US" altLang="zh-CN" sz="2000" dirty="0"/>
              <a:t>ISO/IEC/IEEE FDIS 60559:2010</a:t>
            </a:r>
            <a:r>
              <a:rPr lang="zh-CN" altLang="en-US" sz="2000" dirty="0"/>
              <a:t>；</a:t>
            </a:r>
            <a:endParaRPr lang="en-US" altLang="zh-CN" sz="2000" dirty="0"/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b="1" dirty="0">
                <a:solidFill>
                  <a:srgbClr val="FF0000"/>
                </a:solidFill>
              </a:rPr>
              <a:t>对于</a:t>
            </a:r>
            <a:r>
              <a:rPr lang="en-US" altLang="zh-CN" sz="2000" b="1" dirty="0">
                <a:solidFill>
                  <a:srgbClr val="FF0000"/>
                </a:solidFill>
              </a:rPr>
              <a:t>float</a:t>
            </a:r>
            <a:r>
              <a:rPr lang="zh-CN" altLang="en-US" sz="2000" b="1" dirty="0">
                <a:solidFill>
                  <a:srgbClr val="FF0000"/>
                </a:solidFill>
              </a:rPr>
              <a:t>型浮点数：</a:t>
            </a:r>
            <a:endParaRPr lang="en-US" altLang="zh-CN" sz="2000" b="1" dirty="0">
              <a:solidFill>
                <a:srgbClr val="FF0000"/>
              </a:solidFill>
            </a:endParaRPr>
          </a:p>
          <a:p>
            <a:pPr marL="971550" lvl="1"/>
            <a:r>
              <a:rPr lang="zh-CN" altLang="en-US" sz="1800" b="1" dirty="0">
                <a:solidFill>
                  <a:srgbClr val="0000CC"/>
                </a:solidFill>
              </a:rPr>
              <a:t>阶码的编码</a:t>
            </a:r>
            <a:r>
              <a:rPr lang="zh-CN" altLang="en-US" sz="1800" dirty="0"/>
              <a:t>：为了便于比较两个浮点数之间的大小，</a:t>
            </a:r>
            <a:r>
              <a:rPr lang="zh-CN" altLang="en-US" sz="1800" dirty="0">
                <a:solidFill>
                  <a:srgbClr val="C00000"/>
                </a:solidFill>
              </a:rPr>
              <a:t>特别是指数之间的比较，</a:t>
            </a:r>
            <a:r>
              <a:rPr lang="zh-CN" altLang="en-US" sz="1800" dirty="0">
                <a:solidFill>
                  <a:srgbClr val="0000CC"/>
                </a:solidFill>
              </a:rPr>
              <a:t>阶码编码后的形式最好是在无符号数的范围之内</a:t>
            </a:r>
            <a:r>
              <a:rPr lang="zh-CN" altLang="en-US" sz="1800" dirty="0" smtClean="0">
                <a:solidFill>
                  <a:srgbClr val="C00000"/>
                </a:solidFill>
              </a:rPr>
              <a:t>；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b="1" dirty="0" smtClean="0"/>
              <a:t>一般整数的移码定义</a:t>
            </a:r>
            <a:endParaRPr lang="en-US" altLang="zh-CN" sz="2000" b="1" dirty="0" smtClean="0"/>
          </a:p>
          <a:p>
            <a:pPr marL="971550" lvl="1"/>
            <a:r>
              <a:rPr lang="zh-CN" altLang="en-US" sz="1800" dirty="0" smtClean="0"/>
              <a:t>假定字长</a:t>
            </a:r>
            <a:r>
              <a:rPr lang="en-US" altLang="zh-CN" sz="1800" dirty="0" smtClean="0"/>
              <a:t>8</a:t>
            </a:r>
            <a:r>
              <a:rPr lang="zh-CN" altLang="en-US" sz="1800" dirty="0" smtClean="0"/>
              <a:t>位（符号</a:t>
            </a:r>
            <a:r>
              <a:rPr lang="en-US" altLang="zh-CN" sz="1800" dirty="0" smtClean="0"/>
              <a:t>1</a:t>
            </a:r>
            <a:r>
              <a:rPr lang="zh-CN" altLang="en-US" sz="1800" dirty="0" smtClean="0"/>
              <a:t>位，数据</a:t>
            </a:r>
            <a:r>
              <a:rPr lang="en-US" altLang="zh-CN" sz="1800" dirty="0" smtClean="0"/>
              <a:t>7</a:t>
            </a:r>
            <a:r>
              <a:rPr lang="zh-CN" altLang="en-US" sz="1800" dirty="0" smtClean="0"/>
              <a:t>位），</a:t>
            </a:r>
            <a:r>
              <a:rPr lang="en-US" altLang="zh-CN" sz="1800" dirty="0" smtClean="0"/>
              <a:t>[x]</a:t>
            </a:r>
            <a:r>
              <a:rPr lang="zh-CN" altLang="en-US" sz="1800" baseline="-25000" dirty="0" smtClean="0"/>
              <a:t>移</a:t>
            </a:r>
            <a:r>
              <a:rPr lang="en-US" altLang="zh-CN" sz="1800" dirty="0" smtClean="0"/>
              <a:t>=2</a:t>
            </a:r>
            <a:r>
              <a:rPr lang="en-US" altLang="zh-CN" sz="1800" baseline="30000" dirty="0" smtClean="0"/>
              <a:t>7</a:t>
            </a:r>
            <a:r>
              <a:rPr lang="en-US" altLang="zh-CN" sz="1800" dirty="0" smtClean="0"/>
              <a:t>+x</a:t>
            </a:r>
            <a:r>
              <a:rPr lang="zh-CN" altLang="en-US" sz="1800" dirty="0" smtClean="0"/>
              <a:t>；</a:t>
            </a:r>
            <a:endParaRPr lang="en-US" altLang="zh-CN" sz="1800" dirty="0" smtClean="0"/>
          </a:p>
          <a:p>
            <a:pPr marL="971550" lvl="1"/>
            <a:r>
              <a:rPr lang="zh-CN" altLang="en-US" sz="1800" dirty="0" smtClean="0"/>
              <a:t>真值最小值的移码：</a:t>
            </a:r>
            <a:r>
              <a:rPr lang="en-US" altLang="zh-CN" sz="1800" dirty="0" smtClean="0"/>
              <a:t>[- 2</a:t>
            </a:r>
            <a:r>
              <a:rPr lang="en-US" altLang="zh-CN" sz="1800" baseline="30000" dirty="0" smtClean="0"/>
              <a:t>7</a:t>
            </a:r>
            <a:r>
              <a:rPr lang="en-US" altLang="zh-CN" sz="1800" dirty="0" smtClean="0"/>
              <a:t>]</a:t>
            </a:r>
            <a:r>
              <a:rPr lang="zh-CN" altLang="en-US" sz="1800" baseline="-25000" dirty="0" smtClean="0"/>
              <a:t>移</a:t>
            </a:r>
            <a:r>
              <a:rPr lang="en-US" altLang="zh-CN" sz="1800" dirty="0" smtClean="0"/>
              <a:t>=0,000000</a:t>
            </a:r>
            <a:r>
              <a:rPr lang="zh-CN" altLang="en-US" sz="1800" dirty="0" smtClean="0"/>
              <a:t>；</a:t>
            </a:r>
            <a:endParaRPr lang="en-US" altLang="zh-CN" sz="1800" dirty="0" smtClean="0"/>
          </a:p>
          <a:p>
            <a:pPr marL="971550" lvl="1"/>
            <a:r>
              <a:rPr lang="zh-CN" altLang="en-US" sz="1800" dirty="0" smtClean="0"/>
              <a:t>真值最大值的移码：</a:t>
            </a:r>
            <a:r>
              <a:rPr lang="en-US" altLang="zh-CN" sz="1800" dirty="0" smtClean="0"/>
              <a:t>[- (2</a:t>
            </a:r>
            <a:r>
              <a:rPr lang="en-US" altLang="zh-CN" sz="1800" baseline="30000" dirty="0" smtClean="0"/>
              <a:t>7</a:t>
            </a:r>
            <a:r>
              <a:rPr lang="en-US" altLang="zh-CN" sz="1800" dirty="0" smtClean="0"/>
              <a:t>-1)]</a:t>
            </a:r>
            <a:r>
              <a:rPr lang="zh-CN" altLang="en-US" sz="1800" baseline="-25000" dirty="0" smtClean="0"/>
              <a:t>移</a:t>
            </a:r>
            <a:r>
              <a:rPr lang="en-US" altLang="zh-CN" sz="1800" dirty="0" smtClean="0"/>
              <a:t>=1,1111111</a:t>
            </a:r>
            <a:r>
              <a:rPr lang="zh-CN" altLang="en-US" sz="1800" dirty="0" smtClean="0"/>
              <a:t>；</a:t>
            </a:r>
            <a:endParaRPr lang="en-US" altLang="zh-CN" sz="1800" dirty="0"/>
          </a:p>
        </p:txBody>
      </p:sp>
    </p:spTree>
    <p:extLst>
      <p:ext uri="{BB962C8B-B14F-4D97-AF65-F5344CB8AC3E}">
        <p14:creationId xmlns:p14="http://schemas.microsoft.com/office/powerpoint/2010/main" val="531267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rgbClr val="7030A0"/>
                </a:solidFill>
              </a:rPr>
              <a:t>自学：</a:t>
            </a:r>
            <a:r>
              <a:rPr lang="zh-CN" altLang="en-US" dirty="0" smtClean="0"/>
              <a:t>浮点数</a:t>
            </a:r>
            <a:r>
              <a:rPr lang="zh-CN" altLang="en-US" dirty="0"/>
              <a:t>的机内存贮形式（</a:t>
            </a:r>
            <a:r>
              <a:rPr lang="en-US" altLang="zh-CN" dirty="0"/>
              <a:t>IEEE 754</a:t>
            </a:r>
            <a:r>
              <a:rPr lang="zh-CN" altLang="en-US" dirty="0"/>
              <a:t>标准）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342900" indent="-342900">
                  <a:buFont typeface="Wingdings" panose="05000000000000000000" pitchFamily="2" charset="2"/>
                  <a:buChar char="l"/>
                </a:pPr>
                <a:r>
                  <a:rPr lang="zh-CN" altLang="en-US" dirty="0"/>
                  <a:t>在</a:t>
                </a:r>
                <a:r>
                  <a:rPr lang="en-US" altLang="zh-CN" dirty="0"/>
                  <a:t>IEEE 754</a:t>
                </a:r>
                <a:r>
                  <a:rPr lang="zh-CN" altLang="en-US" dirty="0"/>
                  <a:t>标准中，阶码的移码表示中两个边界值</a:t>
                </a:r>
                <a:r>
                  <a:rPr lang="en-US" altLang="zh-CN" dirty="0">
                    <a:solidFill>
                      <a:srgbClr val="0000CC"/>
                    </a:solidFill>
                  </a:rPr>
                  <a:t>0</a:t>
                </a:r>
                <a:r>
                  <a:rPr lang="zh-CN" altLang="en-US" dirty="0">
                    <a:solidFill>
                      <a:srgbClr val="0000CC"/>
                    </a:solidFill>
                  </a:rPr>
                  <a:t>与</a:t>
                </a:r>
                <a:r>
                  <a:rPr lang="en-US" altLang="zh-CN" dirty="0">
                    <a:solidFill>
                      <a:srgbClr val="0000CC"/>
                    </a:solidFill>
                  </a:rPr>
                  <a:t>255</a:t>
                </a:r>
                <a:r>
                  <a:rPr lang="zh-CN" altLang="en-US" dirty="0"/>
                  <a:t>用作特殊用途；</a:t>
                </a:r>
                <a:endParaRPr lang="en-US" altLang="zh-CN" dirty="0"/>
              </a:p>
              <a:p>
                <a:pPr marL="971550" lvl="1"/>
                <a:r>
                  <a:rPr lang="zh-CN" altLang="en-US" dirty="0"/>
                  <a:t>移码</a:t>
                </a:r>
                <a:r>
                  <a:rPr lang="en-US" altLang="zh-CN" dirty="0"/>
                  <a:t>0</a:t>
                </a:r>
                <a:r>
                  <a:rPr lang="zh-CN" altLang="en-US" dirty="0"/>
                  <a:t>对应真值的最小值，用来判定该浮点数是否近似为</a:t>
                </a:r>
                <a:r>
                  <a:rPr lang="en-US" altLang="zh-CN" dirty="0"/>
                  <a:t>0</a:t>
                </a:r>
                <a:r>
                  <a:rPr lang="zh-CN" altLang="en-US" dirty="0"/>
                  <a:t>；（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0.0</m:t>
                    </m:r>
                  </m:oMath>
                </a14:m>
                <a:r>
                  <a:rPr lang="zh-CN" altLang="en-US" dirty="0"/>
                  <a:t>，机器零）</a:t>
                </a:r>
                <a:endParaRPr lang="en-US" altLang="zh-CN" dirty="0"/>
              </a:p>
              <a:p>
                <a:pPr marL="971550" lvl="1"/>
                <a:r>
                  <a:rPr lang="zh-CN" altLang="en-US" dirty="0"/>
                  <a:t>移码</a:t>
                </a:r>
                <a:r>
                  <a:rPr lang="en-US" altLang="zh-CN" dirty="0"/>
                  <a:t>255</a:t>
                </a:r>
                <a:r>
                  <a:rPr lang="zh-CN" altLang="en-US" dirty="0"/>
                  <a:t>对应真值的最大值，用来判定该浮点数是否为无穷大（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±∞</m:t>
                    </m:r>
                  </m:oMath>
                </a14:m>
                <a:r>
                  <a:rPr lang="zh-CN" altLang="en-US" dirty="0"/>
                  <a:t>）</a:t>
                </a:r>
                <a:endParaRPr lang="en-US" altLang="zh-CN" dirty="0"/>
              </a:p>
              <a:p>
                <a:pPr marL="342900" indent="-342900">
                  <a:buFont typeface="Wingdings" panose="05000000000000000000" pitchFamily="2" charset="2"/>
                  <a:buChar char="l"/>
                </a:pPr>
                <a:endParaRPr lang="en-US" altLang="zh-CN" b="1" dirty="0"/>
              </a:p>
              <a:p>
                <a:pPr marL="342900" indent="-342900">
                  <a:buFont typeface="Wingdings" panose="05000000000000000000" pitchFamily="2" charset="2"/>
                  <a:buChar char="l"/>
                </a:pPr>
                <a:r>
                  <a:rPr lang="zh-CN" altLang="en-US" b="1" dirty="0"/>
                  <a:t>因此一个常规的单精度浮点数，其阶码的移码的表示形式应该在</a:t>
                </a:r>
                <a:r>
                  <a:rPr lang="en-US" altLang="zh-CN" b="1" dirty="0">
                    <a:solidFill>
                      <a:srgbClr val="0000CC"/>
                    </a:solidFill>
                  </a:rPr>
                  <a:t>1~254</a:t>
                </a:r>
                <a:r>
                  <a:rPr lang="zh-CN" altLang="en-US" b="1" dirty="0"/>
                  <a:t>之间</a:t>
                </a:r>
                <a:r>
                  <a:rPr lang="zh-CN" altLang="en-US" dirty="0"/>
                  <a:t>，即指数的真值在 </a:t>
                </a:r>
                <a:r>
                  <a:rPr lang="en-US" altLang="zh-CN" b="1" dirty="0">
                    <a:solidFill>
                      <a:srgbClr val="0000CC"/>
                    </a:solidFill>
                  </a:rPr>
                  <a:t>-126~127 </a:t>
                </a:r>
                <a:r>
                  <a:rPr lang="zh-CN" altLang="en-US" dirty="0"/>
                  <a:t>之间；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51" t="-19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08651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rgbClr val="7030A0"/>
                </a:solidFill>
              </a:rPr>
              <a:t>自学：</a:t>
            </a:r>
            <a:r>
              <a:rPr lang="zh-CN" altLang="en-US" dirty="0" smtClean="0"/>
              <a:t>浮点数</a:t>
            </a:r>
            <a:r>
              <a:rPr lang="zh-CN" altLang="en-US" dirty="0"/>
              <a:t>的机内存贮形式（</a:t>
            </a:r>
            <a:r>
              <a:rPr lang="en-US" altLang="zh-CN" dirty="0"/>
              <a:t>IEEE 754</a:t>
            </a:r>
            <a:r>
              <a:rPr lang="zh-CN" altLang="en-US" dirty="0"/>
              <a:t>标准）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dirty="0"/>
              <a:t>对于单精度浮点数 </a:t>
            </a:r>
            <a:r>
              <a:rPr lang="en-US" altLang="zh-CN" sz="2000" dirty="0"/>
              <a:t>float</a:t>
            </a:r>
          </a:p>
          <a:p>
            <a:pPr marL="971550" lvl="1"/>
            <a:r>
              <a:rPr lang="zh-CN" altLang="en-US" sz="1800" dirty="0"/>
              <a:t>阶码是</a:t>
            </a:r>
            <a:r>
              <a:rPr lang="en-US" altLang="zh-CN" sz="1800" dirty="0"/>
              <a:t>8</a:t>
            </a:r>
            <a:r>
              <a:rPr lang="zh-CN" altLang="en-US" sz="1800" dirty="0"/>
              <a:t>位，对应无符号数范围是</a:t>
            </a:r>
            <a:r>
              <a:rPr lang="en-US" altLang="zh-CN" sz="1800" dirty="0"/>
              <a:t>0~255</a:t>
            </a:r>
            <a:r>
              <a:rPr lang="zh-CN" altLang="en-US" sz="1800" dirty="0"/>
              <a:t>；尾数是</a:t>
            </a:r>
            <a:r>
              <a:rPr lang="en-US" altLang="zh-CN" sz="1800" dirty="0"/>
              <a:t>23</a:t>
            </a:r>
            <a:r>
              <a:rPr lang="zh-CN" altLang="en-US" sz="1800" dirty="0"/>
              <a:t>位；</a:t>
            </a:r>
            <a:endParaRPr lang="en-US" altLang="zh-CN" sz="1800" dirty="0"/>
          </a:p>
          <a:p>
            <a:pPr marL="971550" lvl="1"/>
            <a:r>
              <a:rPr lang="zh-CN" altLang="en-US" sz="1800" dirty="0"/>
              <a:t>修正值为</a:t>
            </a:r>
            <a:r>
              <a:rPr lang="en-US" altLang="zh-CN" sz="1800" dirty="0"/>
              <a:t>127</a:t>
            </a:r>
            <a:r>
              <a:rPr lang="zh-CN" altLang="en-US" sz="1800" dirty="0"/>
              <a:t>，即将一个浮点数存储到内存时</a:t>
            </a:r>
            <a:r>
              <a:rPr lang="zh-CN" altLang="en-US" sz="1800" dirty="0" smtClean="0"/>
              <a:t>，机器数：</a:t>
            </a:r>
            <a:r>
              <a:rPr lang="zh-CN" altLang="en-US" sz="1800" dirty="0"/>
              <a:t>阶码</a:t>
            </a:r>
            <a:r>
              <a:rPr lang="en-US" altLang="zh-CN" sz="1800" dirty="0"/>
              <a:t>+127</a:t>
            </a:r>
            <a:r>
              <a:rPr lang="zh-CN" altLang="en-US" sz="1800" dirty="0"/>
              <a:t>；</a:t>
            </a:r>
            <a:endParaRPr lang="en-US" altLang="zh-CN" sz="1800" dirty="0"/>
          </a:p>
          <a:p>
            <a:pPr marL="971550" lvl="1"/>
            <a:r>
              <a:rPr lang="zh-CN" altLang="en-US" sz="1800" dirty="0"/>
              <a:t>其中</a:t>
            </a:r>
            <a:r>
              <a:rPr lang="en-US" altLang="zh-CN" sz="1800" b="1" dirty="0">
                <a:solidFill>
                  <a:srgbClr val="FF0000"/>
                </a:solidFill>
              </a:rPr>
              <a:t>0</a:t>
            </a:r>
            <a:r>
              <a:rPr lang="zh-CN" altLang="en-US" sz="1800" b="1" dirty="0">
                <a:solidFill>
                  <a:srgbClr val="FF0000"/>
                </a:solidFill>
              </a:rPr>
              <a:t>与</a:t>
            </a:r>
            <a:r>
              <a:rPr lang="en-US" altLang="zh-CN" sz="1800" b="1" dirty="0">
                <a:solidFill>
                  <a:srgbClr val="FF0000"/>
                </a:solidFill>
              </a:rPr>
              <a:t>255</a:t>
            </a:r>
            <a:r>
              <a:rPr lang="zh-CN" altLang="en-US" sz="1800" dirty="0"/>
              <a:t>用作特殊用途，因此正常单精度浮点数的</a:t>
            </a:r>
            <a:r>
              <a:rPr lang="zh-CN" altLang="en-US" sz="1800" dirty="0">
                <a:solidFill>
                  <a:srgbClr val="0000CC"/>
                </a:solidFill>
              </a:rPr>
              <a:t>阶码修正后的取值为</a:t>
            </a:r>
            <a:r>
              <a:rPr lang="en-US" altLang="zh-CN" sz="1800" dirty="0">
                <a:solidFill>
                  <a:srgbClr val="0000CC"/>
                </a:solidFill>
              </a:rPr>
              <a:t>1~254</a:t>
            </a:r>
            <a:r>
              <a:rPr lang="zh-CN" altLang="en-US" sz="1800" dirty="0"/>
              <a:t>，对应的实际</a:t>
            </a:r>
            <a:r>
              <a:rPr lang="zh-CN" altLang="en-US" sz="1800" dirty="0" smtClean="0"/>
              <a:t>指数（真值）取值 </a:t>
            </a:r>
            <a:r>
              <a:rPr lang="en-US" altLang="zh-CN" sz="1800" dirty="0">
                <a:solidFill>
                  <a:srgbClr val="C00000"/>
                </a:solidFill>
              </a:rPr>
              <a:t>-126 ~ 127</a:t>
            </a:r>
            <a:r>
              <a:rPr lang="zh-CN" altLang="en-US" sz="1800" dirty="0"/>
              <a:t>；</a:t>
            </a:r>
            <a:endParaRPr lang="en-US" altLang="zh-CN" sz="1800" dirty="0"/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dirty="0"/>
              <a:t>对于双精度浮点数 </a:t>
            </a:r>
            <a:r>
              <a:rPr lang="en-US" altLang="zh-CN" sz="2000" dirty="0"/>
              <a:t>double float</a:t>
            </a:r>
          </a:p>
          <a:p>
            <a:pPr marL="971550" lvl="1"/>
            <a:r>
              <a:rPr lang="zh-CN" altLang="en-US" sz="1800" dirty="0"/>
              <a:t>阶码是</a:t>
            </a:r>
            <a:r>
              <a:rPr lang="en-US" altLang="zh-CN" sz="1800" dirty="0"/>
              <a:t>11</a:t>
            </a:r>
            <a:r>
              <a:rPr lang="zh-CN" altLang="en-US" sz="1800" dirty="0"/>
              <a:t>位，对应无符号数范围是</a:t>
            </a:r>
            <a:r>
              <a:rPr lang="en-US" altLang="zh-CN" sz="1800" dirty="0"/>
              <a:t>0~2047</a:t>
            </a:r>
            <a:r>
              <a:rPr lang="zh-CN" altLang="en-US" sz="1800" dirty="0"/>
              <a:t>；尾数是</a:t>
            </a:r>
            <a:r>
              <a:rPr lang="en-US" altLang="zh-CN" sz="1800" dirty="0"/>
              <a:t>52</a:t>
            </a:r>
            <a:r>
              <a:rPr lang="zh-CN" altLang="en-US" sz="1800" dirty="0"/>
              <a:t>位；</a:t>
            </a:r>
            <a:endParaRPr lang="en-US" altLang="zh-CN" sz="1800" dirty="0"/>
          </a:p>
          <a:p>
            <a:pPr marL="971550" lvl="1"/>
            <a:r>
              <a:rPr lang="zh-CN" altLang="en-US" sz="1800" dirty="0"/>
              <a:t>修正值为</a:t>
            </a:r>
            <a:r>
              <a:rPr lang="en-US" altLang="zh-CN" sz="1800" dirty="0"/>
              <a:t>1023</a:t>
            </a:r>
            <a:r>
              <a:rPr lang="zh-CN" altLang="en-US" sz="1800" dirty="0"/>
              <a:t>，即将一个浮点数存储到内存时，存储值：阶码</a:t>
            </a:r>
            <a:r>
              <a:rPr lang="en-US" altLang="zh-CN" sz="1800" dirty="0"/>
              <a:t>+1023</a:t>
            </a:r>
            <a:r>
              <a:rPr lang="zh-CN" altLang="en-US" sz="1800" dirty="0"/>
              <a:t>；</a:t>
            </a:r>
            <a:endParaRPr lang="en-US" altLang="zh-CN" sz="1800" dirty="0"/>
          </a:p>
          <a:p>
            <a:pPr marL="971550" lvl="1"/>
            <a:r>
              <a:rPr lang="zh-CN" altLang="en-US" sz="1800" dirty="0"/>
              <a:t>其中</a:t>
            </a:r>
            <a:r>
              <a:rPr lang="en-US" altLang="zh-CN" sz="1800" dirty="0"/>
              <a:t>0</a:t>
            </a:r>
            <a:r>
              <a:rPr lang="zh-CN" altLang="en-US" sz="1800" dirty="0"/>
              <a:t>与</a:t>
            </a:r>
            <a:r>
              <a:rPr lang="en-US" altLang="zh-CN" sz="1800" dirty="0"/>
              <a:t>2047</a:t>
            </a:r>
            <a:r>
              <a:rPr lang="zh-CN" altLang="en-US" sz="1800" dirty="0"/>
              <a:t>用作特殊用途，因此正常双精度浮点数的</a:t>
            </a:r>
            <a:r>
              <a:rPr lang="zh-CN" altLang="en-US" sz="1800" dirty="0">
                <a:solidFill>
                  <a:srgbClr val="0000CC"/>
                </a:solidFill>
              </a:rPr>
              <a:t>阶码修正后为</a:t>
            </a:r>
            <a:r>
              <a:rPr lang="en-US" altLang="zh-CN" sz="1800" dirty="0">
                <a:solidFill>
                  <a:srgbClr val="0000CC"/>
                </a:solidFill>
              </a:rPr>
              <a:t>1~2046</a:t>
            </a:r>
            <a:r>
              <a:rPr lang="zh-CN" altLang="en-US" sz="1800" dirty="0"/>
              <a:t>，对应的实际指数取值 </a:t>
            </a:r>
            <a:r>
              <a:rPr lang="en-US" altLang="zh-CN" sz="1800" dirty="0">
                <a:solidFill>
                  <a:srgbClr val="C00000"/>
                </a:solidFill>
              </a:rPr>
              <a:t>-1022 ~ 1023</a:t>
            </a:r>
            <a:r>
              <a:rPr lang="zh-CN" altLang="en-US" sz="1800" dirty="0"/>
              <a:t>；</a:t>
            </a:r>
            <a:endParaRPr lang="en-US" altLang="zh-CN" sz="1800" dirty="0"/>
          </a:p>
          <a:p>
            <a:pPr marL="342900" indent="-342900">
              <a:buFont typeface="Wingdings" panose="05000000000000000000" pitchFamily="2" charset="2"/>
              <a:buChar char="l"/>
            </a:pP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4268989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5774" y="-10420"/>
            <a:ext cx="7934498" cy="879475"/>
          </a:xfrm>
        </p:spPr>
        <p:txBody>
          <a:bodyPr/>
          <a:lstStyle/>
          <a:p>
            <a:r>
              <a:rPr lang="zh-CN" altLang="en-US" sz="2400" dirty="0" smtClean="0">
                <a:solidFill>
                  <a:srgbClr val="7030A0"/>
                </a:solidFill>
              </a:rPr>
              <a:t>自学：</a:t>
            </a:r>
            <a:r>
              <a:rPr lang="zh-CN" altLang="en-US" sz="2400" dirty="0" smtClean="0"/>
              <a:t>浮点数</a:t>
            </a:r>
            <a:r>
              <a:rPr lang="zh-CN" altLang="en-US" sz="2400" dirty="0"/>
              <a:t>的机内存贮</a:t>
            </a:r>
            <a:r>
              <a:rPr lang="zh-CN" altLang="en-US" sz="2400" dirty="0" smtClean="0"/>
              <a:t>形式</a:t>
            </a:r>
            <a:r>
              <a:rPr lang="en-US" altLang="zh-CN" sz="2400" dirty="0" smtClean="0"/>
              <a:t/>
            </a:r>
            <a:br>
              <a:rPr lang="en-US" altLang="zh-CN" sz="2400" dirty="0" smtClean="0"/>
            </a:br>
            <a:r>
              <a:rPr lang="en-US" altLang="zh-CN" sz="2400" dirty="0" smtClean="0"/>
              <a:t>       </a:t>
            </a:r>
            <a:r>
              <a:rPr lang="zh-CN" altLang="en-US" sz="2400" dirty="0" smtClean="0"/>
              <a:t>（</a:t>
            </a:r>
            <a:r>
              <a:rPr lang="en-US" altLang="zh-CN" sz="2400" dirty="0"/>
              <a:t>IEEE 754</a:t>
            </a:r>
            <a:r>
              <a:rPr lang="zh-CN" altLang="en-US" sz="2400" dirty="0"/>
              <a:t>标准，以单精度为例）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85774" y="1135063"/>
                <a:ext cx="8089901" cy="5345112"/>
              </a:xfrm>
            </p:spPr>
            <p:txBody>
              <a:bodyPr/>
              <a:lstStyle/>
              <a:p>
                <a:pPr marL="342900" indent="-342900">
                  <a:buFont typeface="Wingdings" panose="05000000000000000000" pitchFamily="2" charset="2"/>
                  <a:buChar char="l"/>
                </a:pPr>
                <a:r>
                  <a:rPr lang="zh-CN" altLang="en-US" sz="2000" dirty="0"/>
                  <a:t>几个边界值：</a:t>
                </a:r>
                <a:endParaRPr lang="en-US" altLang="zh-CN" sz="2000" dirty="0"/>
              </a:p>
              <a:p>
                <a:pPr marL="971550" lvl="1">
                  <a:buFont typeface="Wingdings" panose="05000000000000000000" pitchFamily="2" charset="2"/>
                  <a:buChar char="n"/>
                </a:pPr>
                <a:r>
                  <a:rPr lang="zh-CN" altLang="en-US" sz="1800" dirty="0"/>
                  <a:t>当浮点数的</a:t>
                </a:r>
                <a:r>
                  <a:rPr lang="zh-CN" altLang="en-US" sz="1800" dirty="0">
                    <a:solidFill>
                      <a:srgbClr val="0000CC"/>
                    </a:solidFill>
                  </a:rPr>
                  <a:t>实际指数</a:t>
                </a:r>
                <a:r>
                  <a:rPr lang="zh-CN" altLang="en-US" sz="1800" dirty="0"/>
                  <a:t>是</a:t>
                </a:r>
                <a:r>
                  <a:rPr lang="en-US" altLang="zh-CN" sz="1800" dirty="0">
                    <a:solidFill>
                      <a:srgbClr val="C00000"/>
                    </a:solidFill>
                  </a:rPr>
                  <a:t>-127</a:t>
                </a:r>
                <a:r>
                  <a:rPr lang="zh-CN" altLang="en-US" sz="1800" dirty="0"/>
                  <a:t>，修正后的指数值是</a:t>
                </a:r>
                <a:r>
                  <a:rPr lang="en-US" altLang="zh-CN" sz="1800" dirty="0">
                    <a:solidFill>
                      <a:srgbClr val="C00000"/>
                    </a:solidFill>
                  </a:rPr>
                  <a:t>0</a:t>
                </a:r>
                <a:r>
                  <a:rPr lang="zh-CN" altLang="en-US" sz="1800" dirty="0">
                    <a:solidFill>
                      <a:srgbClr val="C00000"/>
                    </a:solidFill>
                  </a:rPr>
                  <a:t>（阶码最小值）</a:t>
                </a:r>
                <a:endParaRPr lang="en-US" altLang="zh-CN" sz="1800" dirty="0">
                  <a:solidFill>
                    <a:srgbClr val="C00000"/>
                  </a:solidFill>
                </a:endParaRPr>
              </a:p>
              <a:p>
                <a:pPr marL="1314450" lvl="2" indent="-285750">
                  <a:buFont typeface="Wingdings" panose="05000000000000000000" pitchFamily="2" charset="2"/>
                  <a:buChar char="ü"/>
                </a:pPr>
                <a:r>
                  <a:rPr lang="zh-CN" altLang="en-US" sz="1600" dirty="0"/>
                  <a:t>若浮点数的符号位为</a:t>
                </a:r>
                <a:r>
                  <a:rPr lang="en-US" altLang="zh-CN" sz="1600" dirty="0">
                    <a:solidFill>
                      <a:srgbClr val="006600"/>
                    </a:solidFill>
                  </a:rPr>
                  <a:t>0</a:t>
                </a:r>
                <a:r>
                  <a:rPr lang="zh-CN" altLang="en-US" sz="1600" dirty="0"/>
                  <a:t>，</a:t>
                </a:r>
                <a:r>
                  <a:rPr lang="zh-CN" altLang="en-US" sz="1600" dirty="0">
                    <a:solidFill>
                      <a:srgbClr val="006600"/>
                    </a:solidFill>
                  </a:rPr>
                  <a:t>尾数的</a:t>
                </a:r>
                <a:r>
                  <a:rPr lang="en-US" altLang="zh-CN" sz="1600" dirty="0">
                    <a:solidFill>
                      <a:srgbClr val="006600"/>
                    </a:solidFill>
                  </a:rPr>
                  <a:t>23</a:t>
                </a:r>
                <a:r>
                  <a:rPr lang="zh-CN" altLang="en-US" sz="1600" dirty="0">
                    <a:solidFill>
                      <a:srgbClr val="006600"/>
                    </a:solidFill>
                  </a:rPr>
                  <a:t>位小数部分为</a:t>
                </a:r>
                <a:r>
                  <a:rPr lang="en-US" altLang="zh-CN" sz="1600" dirty="0">
                    <a:solidFill>
                      <a:srgbClr val="006600"/>
                    </a:solidFill>
                  </a:rPr>
                  <a:t>0</a:t>
                </a:r>
                <a:r>
                  <a:rPr lang="zh-CN" altLang="en-US" sz="1600" dirty="0"/>
                  <a:t>，代表 </a:t>
                </a:r>
                <a:r>
                  <a:rPr lang="en-US" altLang="zh-CN" sz="1600" dirty="0">
                    <a:solidFill>
                      <a:srgbClr val="0000CC"/>
                    </a:solidFill>
                  </a:rPr>
                  <a:t>+0.0</a:t>
                </a:r>
                <a:r>
                  <a:rPr lang="zh-CN" altLang="en-US" sz="1600" dirty="0"/>
                  <a:t>；（四个字节的机内形式都是</a:t>
                </a:r>
                <a:r>
                  <a:rPr lang="en-US" altLang="zh-CN" sz="1600" dirty="0"/>
                  <a:t>0</a:t>
                </a:r>
                <a:r>
                  <a:rPr lang="zh-CN" altLang="en-US" sz="1600" dirty="0"/>
                  <a:t>）</a:t>
                </a:r>
                <a:endParaRPr lang="en-US" altLang="zh-CN" sz="1600" dirty="0"/>
              </a:p>
              <a:p>
                <a:pPr marL="1657350" lvl="3" indent="-285750">
                  <a:buFont typeface="Arial" panose="020B0604020202020204" pitchFamily="34" charset="0"/>
                  <a:buChar char="•"/>
                </a:pPr>
                <a:r>
                  <a:rPr lang="zh-CN" altLang="en-US" dirty="0">
                    <a:solidFill>
                      <a:srgbClr val="7030A0"/>
                    </a:solidFill>
                  </a:rPr>
                  <a:t>真值：</a:t>
                </a:r>
                <a:r>
                  <a:rPr lang="en-US" altLang="zh-CN" dirty="0">
                    <a:solidFill>
                      <a:srgbClr val="7030A0"/>
                    </a:solidFill>
                  </a:rPr>
                  <a:t>+1.0*2</a:t>
                </a:r>
                <a:r>
                  <a:rPr lang="en-US" altLang="zh-CN" baseline="30000" dirty="0">
                    <a:solidFill>
                      <a:srgbClr val="7030A0"/>
                    </a:solidFill>
                  </a:rPr>
                  <a:t>-127</a:t>
                </a:r>
                <a:r>
                  <a:rPr lang="zh-CN" altLang="en-US" dirty="0">
                    <a:solidFill>
                      <a:srgbClr val="7030A0"/>
                    </a:solidFill>
                  </a:rPr>
                  <a:t>，由于指数是最小值，该数接近</a:t>
                </a:r>
                <a:r>
                  <a:rPr lang="en-US" altLang="zh-CN" dirty="0">
                    <a:solidFill>
                      <a:srgbClr val="7030A0"/>
                    </a:solidFill>
                  </a:rPr>
                  <a:t>0.0</a:t>
                </a:r>
                <a:r>
                  <a:rPr lang="zh-CN" altLang="en-US" dirty="0">
                    <a:solidFill>
                      <a:srgbClr val="7030A0"/>
                    </a:solidFill>
                  </a:rPr>
                  <a:t>，认为浮点数的值是 </a:t>
                </a:r>
                <a:r>
                  <a:rPr lang="en-US" altLang="zh-CN" dirty="0">
                    <a:solidFill>
                      <a:srgbClr val="7030A0"/>
                    </a:solidFill>
                  </a:rPr>
                  <a:t>0.0</a:t>
                </a:r>
                <a:r>
                  <a:rPr lang="zh-CN" altLang="en-US" dirty="0">
                    <a:solidFill>
                      <a:srgbClr val="7030A0"/>
                    </a:solidFill>
                  </a:rPr>
                  <a:t>；</a:t>
                </a:r>
                <a:r>
                  <a:rPr lang="zh-CN" altLang="en-US" dirty="0">
                    <a:solidFill>
                      <a:srgbClr val="006600"/>
                    </a:solidFill>
                  </a:rPr>
                  <a:t>（由于实际不是</a:t>
                </a:r>
                <a:r>
                  <a:rPr lang="en-US" altLang="zh-CN" dirty="0">
                    <a:solidFill>
                      <a:srgbClr val="006600"/>
                    </a:solidFill>
                  </a:rPr>
                  <a:t>0</a:t>
                </a:r>
                <a:r>
                  <a:rPr lang="zh-CN" altLang="en-US" dirty="0">
                    <a:solidFill>
                      <a:srgbClr val="006600"/>
                    </a:solidFill>
                  </a:rPr>
                  <a:t>，只是被机器认为是</a:t>
                </a:r>
                <a:r>
                  <a:rPr lang="en-US" altLang="zh-CN" dirty="0">
                    <a:solidFill>
                      <a:srgbClr val="006600"/>
                    </a:solidFill>
                  </a:rPr>
                  <a:t>0</a:t>
                </a:r>
                <a:r>
                  <a:rPr lang="zh-CN" altLang="en-US" dirty="0">
                    <a:solidFill>
                      <a:srgbClr val="006600"/>
                    </a:solidFill>
                  </a:rPr>
                  <a:t>，因此称为机器零。）</a:t>
                </a:r>
                <a:endParaRPr lang="en-US" altLang="zh-CN" dirty="0">
                  <a:solidFill>
                    <a:srgbClr val="006600"/>
                  </a:solidFill>
                </a:endParaRPr>
              </a:p>
              <a:p>
                <a:pPr marL="1314450" lvl="2" indent="-285750">
                  <a:buFont typeface="Wingdings" panose="05000000000000000000" pitchFamily="2" charset="2"/>
                  <a:buChar char="ü"/>
                </a:pPr>
                <a:r>
                  <a:rPr lang="zh-CN" altLang="en-US" sz="1600" dirty="0"/>
                  <a:t>若浮点数的符号位为</a:t>
                </a:r>
                <a:r>
                  <a:rPr lang="en-US" altLang="zh-CN" sz="1600" dirty="0">
                    <a:solidFill>
                      <a:srgbClr val="006600"/>
                    </a:solidFill>
                  </a:rPr>
                  <a:t>1</a:t>
                </a:r>
                <a:r>
                  <a:rPr lang="zh-CN" altLang="en-US" sz="1600" dirty="0"/>
                  <a:t>，尾数的</a:t>
                </a:r>
                <a:r>
                  <a:rPr lang="en-US" altLang="zh-CN" sz="1600" dirty="0"/>
                  <a:t>23</a:t>
                </a:r>
                <a:r>
                  <a:rPr lang="zh-CN" altLang="en-US" sz="1600" dirty="0"/>
                  <a:t>位小数部分为</a:t>
                </a:r>
                <a:r>
                  <a:rPr lang="en-US" altLang="zh-CN" sz="1600" dirty="0">
                    <a:solidFill>
                      <a:srgbClr val="006600"/>
                    </a:solidFill>
                  </a:rPr>
                  <a:t>0</a:t>
                </a:r>
                <a:r>
                  <a:rPr lang="zh-CN" altLang="en-US" sz="1600" dirty="0"/>
                  <a:t>，代表 </a:t>
                </a:r>
                <a:r>
                  <a:rPr lang="en-US" altLang="zh-CN" sz="1600" dirty="0">
                    <a:solidFill>
                      <a:srgbClr val="0000CC"/>
                    </a:solidFill>
                  </a:rPr>
                  <a:t>-0.0</a:t>
                </a:r>
                <a:r>
                  <a:rPr lang="zh-CN" altLang="en-US" sz="1600" dirty="0"/>
                  <a:t>；</a:t>
                </a:r>
                <a:endParaRPr lang="en-US" altLang="zh-CN" sz="1600" dirty="0"/>
              </a:p>
              <a:p>
                <a:pPr marL="971550" lvl="1">
                  <a:buFont typeface="Wingdings" panose="05000000000000000000" pitchFamily="2" charset="2"/>
                  <a:buChar char="n"/>
                </a:pPr>
                <a:r>
                  <a:rPr lang="zh-CN" altLang="en-US" sz="1800" dirty="0"/>
                  <a:t>当浮点数的</a:t>
                </a:r>
                <a:r>
                  <a:rPr lang="zh-CN" altLang="en-US" sz="1800" dirty="0">
                    <a:solidFill>
                      <a:srgbClr val="0000CC"/>
                    </a:solidFill>
                  </a:rPr>
                  <a:t>实际指数</a:t>
                </a:r>
                <a:r>
                  <a:rPr lang="zh-CN" altLang="en-US" sz="1800" dirty="0"/>
                  <a:t>是</a:t>
                </a:r>
                <a:r>
                  <a:rPr lang="en-US" altLang="zh-CN" sz="1800" dirty="0">
                    <a:solidFill>
                      <a:srgbClr val="C00000"/>
                    </a:solidFill>
                  </a:rPr>
                  <a:t>128</a:t>
                </a:r>
                <a:r>
                  <a:rPr lang="zh-CN" altLang="en-US" sz="1800" dirty="0"/>
                  <a:t>，修正后的指数值是</a:t>
                </a:r>
                <a:r>
                  <a:rPr lang="en-US" altLang="zh-CN" sz="1800" dirty="0">
                    <a:solidFill>
                      <a:srgbClr val="C00000"/>
                    </a:solidFill>
                  </a:rPr>
                  <a:t>255</a:t>
                </a:r>
                <a:r>
                  <a:rPr lang="zh-CN" altLang="en-US" sz="1800" dirty="0">
                    <a:solidFill>
                      <a:srgbClr val="C00000"/>
                    </a:solidFill>
                  </a:rPr>
                  <a:t>（阶码最大值）</a:t>
                </a:r>
                <a:endParaRPr lang="en-US" altLang="zh-CN" sz="1800" dirty="0">
                  <a:solidFill>
                    <a:srgbClr val="C00000"/>
                  </a:solidFill>
                </a:endParaRPr>
              </a:p>
              <a:p>
                <a:pPr marL="1314450" lvl="2" indent="-285750">
                  <a:buFont typeface="Wingdings" panose="05000000000000000000" pitchFamily="2" charset="2"/>
                  <a:buChar char="ü"/>
                </a:pPr>
                <a:r>
                  <a:rPr lang="zh-CN" altLang="en-US" sz="1600" dirty="0"/>
                  <a:t>若浮点数的符号位为</a:t>
                </a:r>
                <a:r>
                  <a:rPr lang="en-US" altLang="zh-CN" sz="1600" dirty="0"/>
                  <a:t>0</a:t>
                </a:r>
                <a:r>
                  <a:rPr lang="zh-CN" altLang="en-US" sz="1600" dirty="0"/>
                  <a:t>，尾数</a:t>
                </a:r>
                <a:r>
                  <a:rPr lang="en-US" altLang="zh-CN" sz="1600" dirty="0"/>
                  <a:t>23</a:t>
                </a:r>
                <a:r>
                  <a:rPr lang="zh-CN" altLang="en-US" sz="1600" dirty="0"/>
                  <a:t>位小数部分为</a:t>
                </a:r>
                <a:r>
                  <a:rPr lang="en-US" altLang="zh-CN" sz="1600" dirty="0">
                    <a:solidFill>
                      <a:srgbClr val="006600"/>
                    </a:solidFill>
                  </a:rPr>
                  <a:t>0</a:t>
                </a:r>
                <a:r>
                  <a:rPr lang="zh-CN" altLang="en-US" sz="1600" dirty="0"/>
                  <a:t>，代表 </a:t>
                </a:r>
                <a:r>
                  <a:rPr lang="en-US" altLang="zh-CN" sz="1600" dirty="0">
                    <a:solidFill>
                      <a:srgbClr val="0000CC"/>
                    </a:solidFill>
                  </a:rPr>
                  <a:t>+</a:t>
                </a:r>
                <a14:m>
                  <m:oMath xmlns:m="http://schemas.openxmlformats.org/officeDocument/2006/math">
                    <m:r>
                      <a:rPr lang="en-US" altLang="zh-CN" sz="1600" i="1">
                        <a:solidFill>
                          <a:srgbClr val="0000C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zh-CN" altLang="en-US" sz="1600" dirty="0"/>
                  <a:t>；</a:t>
                </a:r>
                <a:endParaRPr lang="en-US" altLang="zh-CN" sz="1600" dirty="0"/>
              </a:p>
              <a:p>
                <a:pPr marL="1314450" lvl="2" indent="-285750">
                  <a:buFont typeface="Wingdings" panose="05000000000000000000" pitchFamily="2" charset="2"/>
                  <a:buChar char="ü"/>
                </a:pPr>
                <a:r>
                  <a:rPr lang="zh-CN" altLang="en-US" sz="1600" dirty="0"/>
                  <a:t>若浮点数的符号位为</a:t>
                </a:r>
                <a:r>
                  <a:rPr lang="en-US" altLang="zh-CN" sz="1600" dirty="0"/>
                  <a:t>1</a:t>
                </a:r>
                <a:r>
                  <a:rPr lang="zh-CN" altLang="en-US" sz="1600" dirty="0"/>
                  <a:t>，尾数</a:t>
                </a:r>
                <a:r>
                  <a:rPr lang="en-US" altLang="zh-CN" sz="1600" dirty="0"/>
                  <a:t>23</a:t>
                </a:r>
                <a:r>
                  <a:rPr lang="zh-CN" altLang="en-US" sz="1600" dirty="0"/>
                  <a:t>位小数部分为</a:t>
                </a:r>
                <a:r>
                  <a:rPr lang="en-US" altLang="zh-CN" sz="1600" dirty="0">
                    <a:solidFill>
                      <a:srgbClr val="006600"/>
                    </a:solidFill>
                  </a:rPr>
                  <a:t>0</a:t>
                </a:r>
                <a:r>
                  <a:rPr lang="zh-CN" altLang="en-US" sz="1600" dirty="0"/>
                  <a:t>，代表 </a:t>
                </a:r>
                <a:r>
                  <a:rPr lang="en-US" altLang="zh-CN" sz="1600" dirty="0">
                    <a:solidFill>
                      <a:srgbClr val="0000CC"/>
                    </a:solidFill>
                  </a:rPr>
                  <a:t>-</a:t>
                </a:r>
                <a:r>
                  <a:rPr lang="en-US" altLang="zh-CN" sz="1600" dirty="0">
                    <a:solidFill>
                      <a:srgbClr val="0000CC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600" i="1">
                        <a:solidFill>
                          <a:srgbClr val="0000C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1600" dirty="0"/>
                  <a:t>；</a:t>
                </a:r>
                <a:endParaRPr lang="en-US" altLang="zh-CN" sz="1600" dirty="0"/>
              </a:p>
              <a:p>
                <a:pPr marL="971550" lvl="1">
                  <a:buFont typeface="Wingdings" panose="05000000000000000000" pitchFamily="2" charset="2"/>
                  <a:buChar char="n"/>
                </a:pPr>
                <a:r>
                  <a:rPr lang="zh-CN" altLang="en-US" sz="1800" dirty="0"/>
                  <a:t>当浮点数的</a:t>
                </a:r>
                <a:r>
                  <a:rPr lang="zh-CN" altLang="en-US" sz="1800" dirty="0">
                    <a:solidFill>
                      <a:srgbClr val="0000CC"/>
                    </a:solidFill>
                  </a:rPr>
                  <a:t>实际指数</a:t>
                </a:r>
                <a:r>
                  <a:rPr lang="zh-CN" altLang="en-US" sz="1800" dirty="0"/>
                  <a:t>是</a:t>
                </a:r>
                <a:r>
                  <a:rPr lang="en-US" altLang="zh-CN" sz="1800" dirty="0">
                    <a:solidFill>
                      <a:srgbClr val="C00000"/>
                    </a:solidFill>
                  </a:rPr>
                  <a:t>128</a:t>
                </a:r>
                <a:r>
                  <a:rPr lang="zh-CN" altLang="en-US" sz="1800" dirty="0"/>
                  <a:t>，修正后的指数值是</a:t>
                </a:r>
                <a:r>
                  <a:rPr lang="en-US" altLang="zh-CN" sz="1800" dirty="0">
                    <a:solidFill>
                      <a:srgbClr val="C00000"/>
                    </a:solidFill>
                  </a:rPr>
                  <a:t>255</a:t>
                </a:r>
              </a:p>
              <a:p>
                <a:pPr marL="1314450" lvl="2" indent="-285750">
                  <a:buFont typeface="Wingdings" panose="05000000000000000000" pitchFamily="2" charset="2"/>
                  <a:buChar char="ü"/>
                </a:pPr>
                <a:r>
                  <a:rPr lang="zh-CN" altLang="en-US" sz="1600" dirty="0"/>
                  <a:t>不管浮点数的符号位为</a:t>
                </a:r>
                <a:r>
                  <a:rPr lang="en-US" altLang="zh-CN" sz="1600" dirty="0"/>
                  <a:t>0/1</a:t>
                </a:r>
                <a:r>
                  <a:rPr lang="zh-CN" altLang="en-US" sz="1600" dirty="0"/>
                  <a:t>，尾数</a:t>
                </a:r>
                <a:r>
                  <a:rPr lang="en-US" altLang="zh-CN" sz="1600" dirty="0"/>
                  <a:t>23</a:t>
                </a:r>
                <a:r>
                  <a:rPr lang="zh-CN" altLang="en-US" sz="1600" dirty="0"/>
                  <a:t>位小数部分若为</a:t>
                </a:r>
                <a:r>
                  <a:rPr lang="zh-CN" altLang="en-US" sz="1600" dirty="0">
                    <a:solidFill>
                      <a:srgbClr val="006600"/>
                    </a:solidFill>
                  </a:rPr>
                  <a:t>非</a:t>
                </a:r>
                <a:r>
                  <a:rPr lang="en-US" altLang="zh-CN" sz="1600" dirty="0">
                    <a:solidFill>
                      <a:srgbClr val="006600"/>
                    </a:solidFill>
                  </a:rPr>
                  <a:t>0</a:t>
                </a:r>
                <a:r>
                  <a:rPr lang="zh-CN" altLang="en-US" sz="1600" dirty="0"/>
                  <a:t>，</a:t>
                </a:r>
                <a:r>
                  <a:rPr lang="en-US" altLang="zh-CN" sz="1600" dirty="0" err="1">
                    <a:solidFill>
                      <a:srgbClr val="006600"/>
                    </a:solidFill>
                  </a:rPr>
                  <a:t>NaN</a:t>
                </a:r>
                <a:r>
                  <a:rPr lang="zh-CN" altLang="en-US" sz="1600" dirty="0"/>
                  <a:t>（</a:t>
                </a:r>
                <a:r>
                  <a:rPr lang="en-US" altLang="zh-CN" sz="1600" dirty="0"/>
                  <a:t>Not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a Number</a:t>
                </a:r>
                <a:r>
                  <a:rPr lang="zh-CN" altLang="en-US" sz="1600" dirty="0"/>
                  <a:t>）；</a:t>
                </a:r>
                <a:endParaRPr lang="en-US" altLang="zh-CN" sz="1800" dirty="0"/>
              </a:p>
              <a:p>
                <a:pPr marL="971550" lvl="1">
                  <a:buFont typeface="Wingdings" panose="05000000000000000000" pitchFamily="2" charset="2"/>
                  <a:buChar char="n"/>
                </a:pPr>
                <a:r>
                  <a:rPr lang="zh-CN" altLang="en-US" sz="1800" dirty="0"/>
                  <a:t>当浮点数的</a:t>
                </a:r>
                <a:r>
                  <a:rPr lang="zh-CN" altLang="en-US" sz="1800" dirty="0">
                    <a:solidFill>
                      <a:srgbClr val="0000CC"/>
                    </a:solidFill>
                  </a:rPr>
                  <a:t>实际指数</a:t>
                </a:r>
                <a:r>
                  <a:rPr lang="zh-CN" altLang="en-US" sz="1800" dirty="0"/>
                  <a:t>是</a:t>
                </a:r>
                <a:r>
                  <a:rPr lang="en-US" altLang="zh-CN" sz="1800" dirty="0">
                    <a:solidFill>
                      <a:srgbClr val="C00000"/>
                    </a:solidFill>
                  </a:rPr>
                  <a:t>0</a:t>
                </a:r>
                <a:r>
                  <a:rPr lang="zh-CN" altLang="en-US" sz="1800" dirty="0"/>
                  <a:t>，修正后的指数值是</a:t>
                </a:r>
                <a:r>
                  <a:rPr lang="en-US" altLang="zh-CN" sz="1800" dirty="0">
                    <a:solidFill>
                      <a:srgbClr val="C00000"/>
                    </a:solidFill>
                  </a:rPr>
                  <a:t>127   </a:t>
                </a:r>
                <a:r>
                  <a:rPr lang="zh-CN" altLang="en-US" sz="1800" dirty="0">
                    <a:solidFill>
                      <a:srgbClr val="C00000"/>
                    </a:solidFill>
                  </a:rPr>
                  <a:t>（相当于</a:t>
                </a:r>
                <a:r>
                  <a:rPr lang="en-US" altLang="zh-CN" sz="1800" dirty="0">
                    <a:solidFill>
                      <a:srgbClr val="C00000"/>
                    </a:solidFill>
                  </a:rPr>
                  <a:t>0</a:t>
                </a:r>
                <a:r>
                  <a:rPr lang="zh-CN" altLang="en-US" sz="1800" dirty="0">
                    <a:solidFill>
                      <a:srgbClr val="C00000"/>
                    </a:solidFill>
                  </a:rPr>
                  <a:t>次幂）</a:t>
                </a:r>
                <a:endParaRPr lang="en-US" altLang="zh-CN" sz="1800" dirty="0">
                  <a:solidFill>
                    <a:srgbClr val="C00000"/>
                  </a:solidFill>
                </a:endParaRPr>
              </a:p>
              <a:p>
                <a:pPr marL="1314450" lvl="2" indent="-285750">
                  <a:buFont typeface="Wingdings" panose="05000000000000000000" pitchFamily="2" charset="2"/>
                  <a:buChar char="ü"/>
                </a:pPr>
                <a:r>
                  <a:rPr lang="zh-CN" altLang="en-US" sz="1600" dirty="0"/>
                  <a:t>若浮点数的符号位为</a:t>
                </a:r>
                <a:r>
                  <a:rPr lang="en-US" altLang="zh-CN" sz="1600" dirty="0">
                    <a:solidFill>
                      <a:srgbClr val="006600"/>
                    </a:solidFill>
                  </a:rPr>
                  <a:t>0</a:t>
                </a:r>
                <a:r>
                  <a:rPr lang="zh-CN" altLang="en-US" sz="1600" dirty="0"/>
                  <a:t>，尾数</a:t>
                </a:r>
                <a:r>
                  <a:rPr lang="en-US" altLang="zh-CN" sz="1600" dirty="0"/>
                  <a:t>23</a:t>
                </a:r>
                <a:r>
                  <a:rPr lang="zh-CN" altLang="en-US" sz="1600" dirty="0"/>
                  <a:t>位小数部分为</a:t>
                </a:r>
                <a:r>
                  <a:rPr lang="en-US" altLang="zh-CN" sz="1600" dirty="0">
                    <a:solidFill>
                      <a:srgbClr val="006600"/>
                    </a:solidFill>
                  </a:rPr>
                  <a:t>0</a:t>
                </a:r>
                <a:r>
                  <a:rPr lang="zh-CN" altLang="en-US" sz="1600" dirty="0"/>
                  <a:t>，代表 </a:t>
                </a:r>
                <a:r>
                  <a:rPr lang="en-US" altLang="zh-CN" sz="1600" dirty="0"/>
                  <a:t>+1.0</a:t>
                </a:r>
                <a:r>
                  <a:rPr lang="zh-CN" altLang="en-US" sz="1600" dirty="0"/>
                  <a:t>；</a:t>
                </a:r>
                <a:endParaRPr lang="en-US" altLang="zh-CN" sz="1600" dirty="0"/>
              </a:p>
              <a:p>
                <a:pPr marL="1314450" lvl="2" indent="-285750">
                  <a:buFont typeface="Wingdings" panose="05000000000000000000" pitchFamily="2" charset="2"/>
                  <a:buChar char="ü"/>
                </a:pPr>
                <a:r>
                  <a:rPr lang="zh-CN" altLang="en-US" sz="1600" dirty="0"/>
                  <a:t>若浮点数的符号位为</a:t>
                </a:r>
                <a:r>
                  <a:rPr lang="en-US" altLang="zh-CN" sz="1600" dirty="0">
                    <a:solidFill>
                      <a:srgbClr val="006600"/>
                    </a:solidFill>
                  </a:rPr>
                  <a:t>1</a:t>
                </a:r>
                <a:r>
                  <a:rPr lang="zh-CN" altLang="en-US" sz="1600" dirty="0"/>
                  <a:t>，尾数</a:t>
                </a:r>
                <a:r>
                  <a:rPr lang="en-US" altLang="zh-CN" sz="1600" dirty="0"/>
                  <a:t>23</a:t>
                </a:r>
                <a:r>
                  <a:rPr lang="zh-CN" altLang="en-US" sz="1600" dirty="0"/>
                  <a:t>位小数部分为</a:t>
                </a:r>
                <a:r>
                  <a:rPr lang="en-US" altLang="zh-CN" sz="1600" dirty="0">
                    <a:solidFill>
                      <a:srgbClr val="006600"/>
                    </a:solidFill>
                  </a:rPr>
                  <a:t>0</a:t>
                </a:r>
                <a:r>
                  <a:rPr lang="zh-CN" altLang="en-US" sz="1600" dirty="0"/>
                  <a:t>，代表 </a:t>
                </a:r>
                <a:r>
                  <a:rPr lang="en-US" altLang="zh-CN" sz="1600" dirty="0"/>
                  <a:t>-1.0</a:t>
                </a:r>
                <a:r>
                  <a:rPr lang="zh-CN" altLang="en-US" sz="1600" dirty="0"/>
                  <a:t>；</a:t>
                </a:r>
                <a:endParaRPr lang="en-US" altLang="zh-CN" sz="1600" dirty="0"/>
              </a:p>
              <a:p>
                <a:pPr marL="342900" indent="-342900">
                  <a:buFont typeface="Wingdings" panose="05000000000000000000" pitchFamily="2" charset="2"/>
                  <a:buChar char="l"/>
                </a:pPr>
                <a:endParaRPr lang="en-US" altLang="zh-CN" sz="1800" dirty="0"/>
              </a:p>
              <a:p>
                <a:pPr marL="342900" indent="-342900">
                  <a:buFont typeface="Wingdings" panose="05000000000000000000" pitchFamily="2" charset="2"/>
                  <a:buChar char="l"/>
                </a:pPr>
                <a:endParaRPr lang="en-US" altLang="zh-CN" sz="1800" dirty="0"/>
              </a:p>
              <a:p>
                <a:pPr marL="971550" lvl="1">
                  <a:buFont typeface="Wingdings" panose="05000000000000000000" pitchFamily="2" charset="2"/>
                  <a:buChar char="n"/>
                </a:pPr>
                <a:endParaRPr lang="en-US" altLang="zh-CN" sz="1800" dirty="0"/>
              </a:p>
              <a:p>
                <a:pPr marL="971550" lvl="1">
                  <a:buFont typeface="Wingdings" panose="05000000000000000000" pitchFamily="2" charset="2"/>
                  <a:buChar char="n"/>
                </a:pPr>
                <a:endParaRPr lang="en-US" altLang="zh-CN" sz="1800" dirty="0"/>
              </a:p>
              <a:p>
                <a:pPr marL="342900" indent="-342900">
                  <a:buFont typeface="Wingdings" panose="05000000000000000000" pitchFamily="2" charset="2"/>
                  <a:buChar char="l"/>
                </a:pPr>
                <a:endParaRPr lang="zh-CN" altLang="en-US" sz="2000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85774" y="1135063"/>
                <a:ext cx="8089901" cy="5345112"/>
              </a:xfrm>
              <a:blipFill rotWithShape="0">
                <a:blip r:embed="rId2"/>
                <a:stretch>
                  <a:fillRect t="-136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30360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rgbClr val="7030A0"/>
                </a:solidFill>
              </a:rPr>
              <a:t>自学：</a:t>
            </a:r>
            <a:r>
              <a:rPr lang="zh-CN" altLang="en-US" dirty="0" smtClean="0"/>
              <a:t>关于</a:t>
            </a:r>
            <a:r>
              <a:rPr lang="zh-CN" altLang="en-US" dirty="0"/>
              <a:t>数的表示范围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85775" y="1135063"/>
                <a:ext cx="8349306" cy="5345112"/>
              </a:xfrm>
            </p:spPr>
            <p:txBody>
              <a:bodyPr/>
              <a:lstStyle/>
              <a:p>
                <a:pPr marL="342900" indent="-342900">
                  <a:buFont typeface="Wingdings" panose="05000000000000000000" pitchFamily="2" charset="2"/>
                  <a:buChar char="l"/>
                </a:pPr>
                <a:r>
                  <a:rPr lang="zh-CN" altLang="en-US" sz="2000" dirty="0">
                    <a:solidFill>
                      <a:srgbClr val="0303DF"/>
                    </a:solidFill>
                  </a:rPr>
                  <a:t>问题</a:t>
                </a:r>
                <a:r>
                  <a:rPr lang="en-US" altLang="zh-CN" sz="2000" dirty="0">
                    <a:solidFill>
                      <a:srgbClr val="0303DF"/>
                    </a:solidFill>
                  </a:rPr>
                  <a:t>1</a:t>
                </a:r>
                <a:r>
                  <a:rPr lang="zh-CN" altLang="en-US" sz="2000" dirty="0">
                    <a:solidFill>
                      <a:srgbClr val="000000"/>
                    </a:solidFill>
                  </a:rPr>
                  <a:t>：一个数，若采用十进制数表示需要</a:t>
                </a:r>
                <a:r>
                  <a:rPr lang="en-US" altLang="zh-CN" sz="2000" dirty="0">
                    <a:solidFill>
                      <a:srgbClr val="000000"/>
                    </a:solidFill>
                  </a:rPr>
                  <a:t>N</a:t>
                </a:r>
                <a:r>
                  <a:rPr lang="zh-CN" altLang="en-US" sz="2000" dirty="0">
                    <a:solidFill>
                      <a:srgbClr val="000000"/>
                    </a:solidFill>
                  </a:rPr>
                  <a:t>位，若用二进制表示需要</a:t>
                </a:r>
                <a:r>
                  <a:rPr lang="en-US" altLang="zh-CN" sz="2000" dirty="0">
                    <a:solidFill>
                      <a:srgbClr val="000000"/>
                    </a:solidFill>
                  </a:rPr>
                  <a:t>M</a:t>
                </a:r>
                <a:r>
                  <a:rPr lang="zh-CN" altLang="en-US" sz="2000" dirty="0">
                    <a:solidFill>
                      <a:srgbClr val="000000"/>
                    </a:solidFill>
                  </a:rPr>
                  <a:t>位，问</a:t>
                </a:r>
                <a:r>
                  <a:rPr lang="en-US" altLang="zh-CN" sz="2000" dirty="0">
                    <a:solidFill>
                      <a:srgbClr val="000000"/>
                    </a:solidFill>
                  </a:rPr>
                  <a:t>M</a:t>
                </a:r>
                <a:r>
                  <a:rPr lang="zh-CN" altLang="en-US" sz="2000" dirty="0">
                    <a:solidFill>
                      <a:srgbClr val="000000"/>
                    </a:solidFill>
                  </a:rPr>
                  <a:t>与</a:t>
                </a:r>
                <a:r>
                  <a:rPr lang="en-US" altLang="zh-CN" sz="2000" dirty="0">
                    <a:solidFill>
                      <a:srgbClr val="000000"/>
                    </a:solidFill>
                  </a:rPr>
                  <a:t>N</a:t>
                </a:r>
                <a:r>
                  <a:rPr lang="zh-CN" altLang="en-US" sz="2000" dirty="0">
                    <a:solidFill>
                      <a:srgbClr val="000000"/>
                    </a:solidFill>
                  </a:rPr>
                  <a:t>关系如何？</a:t>
                </a:r>
                <a:endParaRPr lang="en-US" altLang="zh-CN" sz="2000" dirty="0">
                  <a:solidFill>
                    <a:srgbClr val="000000"/>
                  </a:solidFill>
                </a:endParaRPr>
              </a:p>
              <a:p>
                <a:pPr marL="342900" indent="-342900">
                  <a:buFont typeface="Wingdings" panose="05000000000000000000" pitchFamily="2" charset="2"/>
                  <a:buChar char="l"/>
                </a:pPr>
                <a:r>
                  <a:rPr lang="zh-CN" altLang="en-US" sz="2000" dirty="0">
                    <a:solidFill>
                      <a:srgbClr val="0303DF"/>
                    </a:solidFill>
                  </a:rPr>
                  <a:t>问题</a:t>
                </a:r>
                <a:r>
                  <a:rPr lang="en-US" altLang="zh-CN" sz="2000" dirty="0">
                    <a:solidFill>
                      <a:srgbClr val="0303DF"/>
                    </a:solidFill>
                  </a:rPr>
                  <a:t>2</a:t>
                </a:r>
                <a:r>
                  <a:rPr lang="zh-CN" altLang="en-US" sz="2000" dirty="0">
                    <a:solidFill>
                      <a:srgbClr val="000000"/>
                    </a:solidFill>
                  </a:rPr>
                  <a:t>：问题</a:t>
                </a:r>
                <a:r>
                  <a:rPr lang="en-US" altLang="zh-CN" sz="2000" dirty="0">
                    <a:solidFill>
                      <a:srgbClr val="000000"/>
                    </a:solidFill>
                  </a:rPr>
                  <a:t>1</a:t>
                </a:r>
                <a:r>
                  <a:rPr lang="zh-CN" altLang="en-US" sz="2000" dirty="0">
                    <a:solidFill>
                      <a:srgbClr val="000000"/>
                    </a:solidFill>
                  </a:rPr>
                  <a:t>也可以说，</a:t>
                </a:r>
                <a:r>
                  <a:rPr lang="en-US" altLang="zh-CN" sz="2000" dirty="0">
                    <a:solidFill>
                      <a:srgbClr val="000000"/>
                    </a:solidFill>
                  </a:rPr>
                  <a:t>N</a:t>
                </a:r>
                <a:r>
                  <a:rPr lang="zh-CN" altLang="en-US" sz="2000" dirty="0">
                    <a:solidFill>
                      <a:srgbClr val="000000"/>
                    </a:solidFill>
                  </a:rPr>
                  <a:t>位十进制数与</a:t>
                </a:r>
                <a:r>
                  <a:rPr lang="en-US" altLang="zh-CN" sz="2000" dirty="0">
                    <a:solidFill>
                      <a:srgbClr val="000000"/>
                    </a:solidFill>
                  </a:rPr>
                  <a:t>M</a:t>
                </a:r>
                <a:r>
                  <a:rPr lang="zh-CN" altLang="en-US" sz="2000" dirty="0">
                    <a:solidFill>
                      <a:srgbClr val="000000"/>
                    </a:solidFill>
                  </a:rPr>
                  <a:t>位二进制数表示的范围相同（大致相同）</a:t>
                </a:r>
                <a:r>
                  <a:rPr lang="en-US" altLang="zh-CN" sz="2000" dirty="0">
                    <a:solidFill>
                      <a:srgbClr val="000000"/>
                    </a:solidFill>
                  </a:rPr>
                  <a:t>(</a:t>
                </a:r>
                <a:r>
                  <a:rPr lang="zh-CN" altLang="en-US" sz="2000" dirty="0">
                    <a:solidFill>
                      <a:srgbClr val="000000"/>
                    </a:solidFill>
                  </a:rPr>
                  <a:t>如</a:t>
                </a:r>
                <a:r>
                  <a:rPr lang="en-US" altLang="zh-CN" sz="2000" b="1" dirty="0">
                    <a:solidFill>
                      <a:srgbClr val="006600"/>
                    </a:solidFill>
                  </a:rPr>
                  <a:t>2</a:t>
                </a:r>
                <a:r>
                  <a:rPr lang="en-US" altLang="zh-CN" sz="2000" b="1" baseline="30000" dirty="0">
                    <a:solidFill>
                      <a:srgbClr val="006600"/>
                    </a:solidFill>
                  </a:rPr>
                  <a:t>127</a:t>
                </a:r>
                <a:r>
                  <a:rPr lang="en-US" altLang="zh-CN" sz="2000" b="1" dirty="0">
                    <a:solidFill>
                      <a:srgbClr val="0066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altLang="zh-CN" sz="2000" b="1" dirty="0">
                    <a:solidFill>
                      <a:srgbClr val="006600"/>
                    </a:solidFill>
                  </a:rPr>
                  <a:t> 10</a:t>
                </a:r>
                <a:r>
                  <a:rPr lang="en-US" altLang="zh-CN" sz="2000" b="1" baseline="30000" dirty="0">
                    <a:solidFill>
                      <a:srgbClr val="006600"/>
                    </a:solidFill>
                  </a:rPr>
                  <a:t>?</a:t>
                </a:r>
                <a:r>
                  <a:rPr lang="en-US" altLang="zh-CN" sz="2000" b="1" dirty="0">
                    <a:solidFill>
                      <a:srgbClr val="006600"/>
                    </a:solidFill>
                  </a:rPr>
                  <a:t>)</a:t>
                </a:r>
                <a:endParaRPr lang="en-US" altLang="zh-CN" sz="2000" b="1" dirty="0">
                  <a:solidFill>
                    <a:srgbClr val="000000"/>
                  </a:solidFill>
                </a:endParaRPr>
              </a:p>
              <a:p>
                <a:pPr marL="342900" indent="-342900">
                  <a:buFont typeface="Wingdings" panose="05000000000000000000" pitchFamily="2" charset="2"/>
                  <a:buChar char="l"/>
                </a:pPr>
                <a:r>
                  <a:rPr lang="en-US" altLang="zh-CN" sz="2000" dirty="0">
                    <a:solidFill>
                      <a:srgbClr val="FF0000"/>
                    </a:solidFill>
                  </a:rPr>
                  <a:t>10</a:t>
                </a:r>
                <a:r>
                  <a:rPr lang="en-US" altLang="zh-CN" sz="2000" baseline="30000" dirty="0">
                    <a:solidFill>
                      <a:srgbClr val="FF0000"/>
                    </a:solidFill>
                  </a:rPr>
                  <a:t>N</a:t>
                </a:r>
                <a:r>
                  <a:rPr lang="en-US" altLang="zh-CN" sz="2000" dirty="0">
                    <a:solidFill>
                      <a:srgbClr val="FF0000"/>
                    </a:solidFill>
                  </a:rPr>
                  <a:t>=2</a:t>
                </a:r>
                <a:r>
                  <a:rPr lang="en-US" altLang="zh-CN" sz="2000" baseline="30000" dirty="0">
                    <a:solidFill>
                      <a:srgbClr val="FF0000"/>
                    </a:solidFill>
                  </a:rPr>
                  <a:t>M</a:t>
                </a:r>
                <a:r>
                  <a:rPr lang="zh-CN" altLang="en-US" sz="2000" dirty="0">
                    <a:solidFill>
                      <a:srgbClr val="FF0000"/>
                    </a:solidFill>
                  </a:rPr>
                  <a:t>，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altLang="zh-CN" sz="2000" b="0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z="2000" b="0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M</m:t>
                    </m:r>
                    <m:func>
                      <m:funcPr>
                        <m:ctrlPr>
                          <a:rPr lang="en-US" altLang="zh-CN" sz="20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altLang="zh-CN" sz="20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sz="2000" b="0" i="0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altLang="zh-CN" sz="20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fName>
                      <m:e>
                        <m:r>
                          <a:rPr lang="en-US" altLang="zh-CN" sz="20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func>
                    <m:r>
                      <a:rPr lang="en-US" altLang="zh-CN" sz="20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altLang="zh-CN" sz="20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0.301</m:t>
                    </m:r>
                    <m:r>
                      <a:rPr lang="en-US" altLang="zh-CN" sz="20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zh-CN" altLang="en-US" sz="2000" dirty="0">
                    <a:solidFill>
                      <a:srgbClr val="FF0000"/>
                    </a:solidFill>
                  </a:rPr>
                  <a:t>，或 </a:t>
                </a:r>
                <a:r>
                  <a:rPr lang="en-US" altLang="zh-CN" sz="2000" dirty="0">
                    <a:solidFill>
                      <a:srgbClr val="FF0000"/>
                    </a:solidFill>
                  </a:rPr>
                  <a:t>M </a:t>
                </a:r>
                <a14:m>
                  <m:oMath xmlns:m="http://schemas.openxmlformats.org/officeDocument/2006/math">
                    <m:r>
                      <a:rPr lang="en-US" altLang="zh-CN" sz="20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altLang="zh-CN" sz="2000" dirty="0">
                    <a:solidFill>
                      <a:srgbClr val="FF0000"/>
                    </a:solidFill>
                  </a:rPr>
                  <a:t> 3.32N</a:t>
                </a:r>
              </a:p>
              <a:p>
                <a:pPr marL="342900" indent="-342900">
                  <a:buFont typeface="Wingdings" panose="05000000000000000000" pitchFamily="2" charset="2"/>
                  <a:buChar char="l"/>
                </a:pPr>
                <a:endParaRPr lang="en-US" altLang="zh-CN" dirty="0">
                  <a:solidFill>
                    <a:srgbClr val="000000"/>
                  </a:solidFill>
                </a:endParaRPr>
              </a:p>
              <a:p>
                <a:pPr marL="342900" indent="-342900">
                  <a:buFont typeface="Wingdings" panose="05000000000000000000" pitchFamily="2" charset="2"/>
                  <a:buChar char="l"/>
                </a:pPr>
                <a:r>
                  <a:rPr lang="zh-CN" altLang="en-US" sz="2000" dirty="0">
                    <a:solidFill>
                      <a:srgbClr val="000000"/>
                    </a:solidFill>
                  </a:rPr>
                  <a:t>如一个字节</a:t>
                </a:r>
                <a:r>
                  <a:rPr lang="en-US" altLang="zh-CN" sz="2000" dirty="0">
                    <a:solidFill>
                      <a:srgbClr val="000000"/>
                    </a:solidFill>
                  </a:rPr>
                  <a:t>8</a:t>
                </a:r>
                <a:r>
                  <a:rPr lang="zh-CN" altLang="en-US" sz="2000" dirty="0">
                    <a:solidFill>
                      <a:srgbClr val="000000"/>
                    </a:solidFill>
                  </a:rPr>
                  <a:t>位二进制无符号数，即</a:t>
                </a:r>
                <a:r>
                  <a:rPr lang="en-US" altLang="zh-CN" sz="2000" dirty="0">
                    <a:solidFill>
                      <a:srgbClr val="000000"/>
                    </a:solidFill>
                  </a:rPr>
                  <a:t>M=8</a:t>
                </a:r>
                <a:r>
                  <a:rPr lang="zh-CN" altLang="en-US" sz="2000" dirty="0">
                    <a:solidFill>
                      <a:srgbClr val="000000"/>
                    </a:solidFill>
                  </a:rPr>
                  <a:t>，其表示范围是</a:t>
                </a:r>
                <a:r>
                  <a:rPr lang="en-US" altLang="zh-CN" sz="2000" dirty="0">
                    <a:solidFill>
                      <a:srgbClr val="000000"/>
                    </a:solidFill>
                  </a:rPr>
                  <a:t>0~2</a:t>
                </a:r>
                <a:r>
                  <a:rPr lang="en-US" altLang="zh-CN" sz="2000" baseline="30000" dirty="0">
                    <a:solidFill>
                      <a:srgbClr val="000000"/>
                    </a:solidFill>
                  </a:rPr>
                  <a:t>8</a:t>
                </a:r>
                <a:r>
                  <a:rPr lang="en-US" altLang="zh-CN" sz="2000" dirty="0">
                    <a:solidFill>
                      <a:srgbClr val="000000"/>
                    </a:solidFill>
                  </a:rPr>
                  <a:t>-1</a:t>
                </a:r>
                <a:r>
                  <a:rPr lang="zh-CN" altLang="en-US" sz="2000" dirty="0">
                    <a:solidFill>
                      <a:srgbClr val="000000"/>
                    </a:solidFill>
                  </a:rPr>
                  <a:t>，即</a:t>
                </a:r>
                <a:r>
                  <a:rPr lang="en-US" altLang="zh-CN" sz="2000" dirty="0">
                    <a:solidFill>
                      <a:srgbClr val="000000"/>
                    </a:solidFill>
                  </a:rPr>
                  <a:t>0~255</a:t>
                </a:r>
                <a:r>
                  <a:rPr lang="zh-CN" altLang="en-US" sz="2000" dirty="0">
                    <a:solidFill>
                      <a:srgbClr val="000000"/>
                    </a:solidFill>
                  </a:rPr>
                  <a:t>（</a:t>
                </a:r>
                <a:r>
                  <a:rPr lang="en-US" altLang="zh-CN" sz="2000" dirty="0">
                    <a:solidFill>
                      <a:srgbClr val="000000"/>
                    </a:solidFill>
                  </a:rPr>
                  <a:t>N=8*0.301=2.408</a:t>
                </a:r>
                <a:r>
                  <a:rPr lang="zh-CN" altLang="en-US" sz="2000" dirty="0">
                    <a:solidFill>
                      <a:srgbClr val="000000"/>
                    </a:solidFill>
                  </a:rPr>
                  <a:t>，相当于</a:t>
                </a:r>
                <a:r>
                  <a:rPr lang="en-US" altLang="zh-CN" sz="2000" dirty="0">
                    <a:solidFill>
                      <a:srgbClr val="000000"/>
                    </a:solidFill>
                  </a:rPr>
                  <a:t>2.408</a:t>
                </a:r>
                <a:r>
                  <a:rPr lang="zh-CN" altLang="en-US" sz="2000" dirty="0">
                    <a:solidFill>
                      <a:srgbClr val="000000"/>
                    </a:solidFill>
                  </a:rPr>
                  <a:t>位十进制数的表示范围）；</a:t>
                </a:r>
                <a:endParaRPr lang="en-US" altLang="zh-CN" sz="2000" dirty="0">
                  <a:solidFill>
                    <a:srgbClr val="000000"/>
                  </a:solidFill>
                </a:endParaRPr>
              </a:p>
              <a:p>
                <a:pPr marL="971550" lvl="1"/>
                <a:r>
                  <a:rPr lang="en-US" altLang="zh-CN" sz="1800" dirty="0">
                    <a:solidFill>
                      <a:srgbClr val="0000CC"/>
                    </a:solidFill>
                  </a:rPr>
                  <a:t>2</a:t>
                </a:r>
                <a:r>
                  <a:rPr lang="zh-CN" altLang="en-US" sz="1800" dirty="0">
                    <a:solidFill>
                      <a:srgbClr val="0000CC"/>
                    </a:solidFill>
                  </a:rPr>
                  <a:t>位十进制数最大</a:t>
                </a:r>
                <a:r>
                  <a:rPr lang="en-US" altLang="zh-CN" sz="1800" dirty="0">
                    <a:solidFill>
                      <a:srgbClr val="0000CC"/>
                    </a:solidFill>
                  </a:rPr>
                  <a:t>99</a:t>
                </a:r>
                <a:r>
                  <a:rPr lang="zh-CN" altLang="en-US" sz="1800" dirty="0">
                    <a:solidFill>
                      <a:srgbClr val="0000CC"/>
                    </a:solidFill>
                  </a:rPr>
                  <a:t>，</a:t>
                </a:r>
                <a:r>
                  <a:rPr lang="en-US" altLang="zh-CN" sz="1800" dirty="0">
                    <a:solidFill>
                      <a:srgbClr val="0000CC"/>
                    </a:solidFill>
                  </a:rPr>
                  <a:t>3</a:t>
                </a:r>
                <a:r>
                  <a:rPr lang="zh-CN" altLang="en-US" sz="1800" dirty="0">
                    <a:solidFill>
                      <a:srgbClr val="0000CC"/>
                    </a:solidFill>
                  </a:rPr>
                  <a:t>位十进制数最大</a:t>
                </a:r>
                <a:r>
                  <a:rPr lang="en-US" altLang="zh-CN" sz="1800" dirty="0">
                    <a:solidFill>
                      <a:srgbClr val="0000CC"/>
                    </a:solidFill>
                  </a:rPr>
                  <a:t>999</a:t>
                </a:r>
                <a:r>
                  <a:rPr lang="zh-CN" altLang="en-US" sz="1800" dirty="0">
                    <a:solidFill>
                      <a:srgbClr val="0000CC"/>
                    </a:solidFill>
                  </a:rPr>
                  <a:t>；</a:t>
                </a:r>
                <a:endParaRPr lang="en-US" altLang="zh-CN" sz="1800" dirty="0">
                  <a:solidFill>
                    <a:srgbClr val="0000CC"/>
                  </a:solidFill>
                </a:endParaRPr>
              </a:p>
              <a:p>
                <a:pPr marL="342900" indent="-342900">
                  <a:buFont typeface="Wingdings" panose="05000000000000000000" pitchFamily="2" charset="2"/>
                  <a:buChar char="l"/>
                </a:pPr>
                <a:r>
                  <a:rPr lang="zh-CN" altLang="en-US" sz="2000" dirty="0">
                    <a:solidFill>
                      <a:srgbClr val="000000"/>
                    </a:solidFill>
                  </a:rPr>
                  <a:t>若能表示</a:t>
                </a:r>
                <a:r>
                  <a:rPr lang="en-US" altLang="zh-CN" sz="2000" dirty="0">
                    <a:solidFill>
                      <a:srgbClr val="000000"/>
                    </a:solidFill>
                  </a:rPr>
                  <a:t>3</a:t>
                </a:r>
                <a:r>
                  <a:rPr lang="zh-CN" altLang="en-US" sz="2000" dirty="0">
                    <a:solidFill>
                      <a:srgbClr val="000000"/>
                    </a:solidFill>
                  </a:rPr>
                  <a:t>位</a:t>
                </a:r>
                <a:r>
                  <a:rPr lang="en-US" altLang="zh-CN" sz="2000" dirty="0">
                    <a:solidFill>
                      <a:srgbClr val="000000"/>
                    </a:solidFill>
                  </a:rPr>
                  <a:t>10</a:t>
                </a:r>
                <a:r>
                  <a:rPr lang="zh-CN" altLang="en-US" sz="2000" dirty="0">
                    <a:solidFill>
                      <a:srgbClr val="000000"/>
                    </a:solidFill>
                  </a:rPr>
                  <a:t>进制无符号数的最大范围</a:t>
                </a:r>
                <a:r>
                  <a:rPr lang="en-US" altLang="zh-CN" sz="2000" dirty="0">
                    <a:solidFill>
                      <a:srgbClr val="000000"/>
                    </a:solidFill>
                  </a:rPr>
                  <a:t>0~999</a:t>
                </a:r>
                <a:r>
                  <a:rPr lang="zh-CN" altLang="en-US" sz="2000" dirty="0">
                    <a:solidFill>
                      <a:srgbClr val="000000"/>
                    </a:solidFill>
                  </a:rPr>
                  <a:t>，需要</a:t>
                </a:r>
                <a:r>
                  <a:rPr lang="en-US" altLang="zh-CN" sz="2000" dirty="0">
                    <a:solidFill>
                      <a:srgbClr val="000000"/>
                    </a:solidFill>
                  </a:rPr>
                  <a:t>3*3.32=9.96</a:t>
                </a:r>
                <a:r>
                  <a:rPr lang="zh-CN" altLang="en-US" sz="2000" dirty="0">
                    <a:solidFill>
                      <a:srgbClr val="000000"/>
                    </a:solidFill>
                  </a:rPr>
                  <a:t>位二进制数（</a:t>
                </a:r>
                <a:r>
                  <a:rPr lang="en-US" altLang="zh-CN" sz="2000" dirty="0">
                    <a:solidFill>
                      <a:srgbClr val="000000"/>
                    </a:solidFill>
                  </a:rPr>
                  <a:t>9</a:t>
                </a:r>
                <a:r>
                  <a:rPr lang="zh-CN" altLang="en-US" sz="2000" dirty="0">
                    <a:solidFill>
                      <a:srgbClr val="000000"/>
                    </a:solidFill>
                  </a:rPr>
                  <a:t>位二进制数：</a:t>
                </a:r>
                <a:r>
                  <a:rPr lang="en-US" altLang="zh-CN" sz="2000" dirty="0">
                    <a:solidFill>
                      <a:srgbClr val="000000"/>
                    </a:solidFill>
                  </a:rPr>
                  <a:t>0~512</a:t>
                </a:r>
                <a:r>
                  <a:rPr lang="zh-CN" altLang="en-US" sz="2000" dirty="0">
                    <a:solidFill>
                      <a:srgbClr val="000000"/>
                    </a:solidFill>
                  </a:rPr>
                  <a:t>，</a:t>
                </a:r>
                <a:r>
                  <a:rPr lang="en-US" altLang="zh-CN" sz="2000" dirty="0">
                    <a:solidFill>
                      <a:srgbClr val="000000"/>
                    </a:solidFill>
                  </a:rPr>
                  <a:t>10</a:t>
                </a:r>
                <a:r>
                  <a:rPr lang="zh-CN" altLang="en-US" sz="2000" dirty="0">
                    <a:solidFill>
                      <a:srgbClr val="000000"/>
                    </a:solidFill>
                  </a:rPr>
                  <a:t>位二进制数：</a:t>
                </a:r>
                <a:r>
                  <a:rPr lang="en-US" altLang="zh-CN" sz="2000" dirty="0">
                    <a:solidFill>
                      <a:srgbClr val="000000"/>
                    </a:solidFill>
                  </a:rPr>
                  <a:t>0~1024</a:t>
                </a:r>
                <a:r>
                  <a:rPr lang="zh-CN" altLang="en-US" sz="2000" dirty="0">
                    <a:solidFill>
                      <a:srgbClr val="000000"/>
                    </a:solidFill>
                  </a:rPr>
                  <a:t>）；</a:t>
                </a:r>
                <a:endParaRPr lang="en-US" altLang="zh-CN" sz="2000" dirty="0">
                  <a:solidFill>
                    <a:srgbClr val="000000"/>
                  </a:solidFill>
                </a:endParaRPr>
              </a:p>
              <a:p>
                <a:pPr marL="342900" indent="-342900">
                  <a:buFont typeface="Wingdings" panose="05000000000000000000" pitchFamily="2" charset="2"/>
                  <a:buChar char="l"/>
                </a:pPr>
                <a:endParaRPr lang="en-US" altLang="zh-CN" sz="2000" dirty="0">
                  <a:solidFill>
                    <a:srgbClr val="000000"/>
                  </a:solidFill>
                </a:endParaRPr>
              </a:p>
              <a:p>
                <a:pPr marL="342900" indent="-342900">
                  <a:buFont typeface="Wingdings" panose="05000000000000000000" pitchFamily="2" charset="2"/>
                  <a:buChar char="l"/>
                </a:pP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85775" y="1135063"/>
                <a:ext cx="8349306" cy="5345112"/>
              </a:xfrm>
              <a:blipFill rotWithShape="0">
                <a:blip r:embed="rId2"/>
                <a:stretch>
                  <a:fillRect t="-1368" r="-4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50074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rgbClr val="7030A0"/>
                </a:solidFill>
              </a:rPr>
              <a:t>自学：</a:t>
            </a:r>
            <a:r>
              <a:rPr lang="zh-CN" altLang="en-US" dirty="0" smtClean="0"/>
              <a:t>单精度</a:t>
            </a:r>
            <a:r>
              <a:rPr lang="zh-CN" altLang="en-US" dirty="0"/>
              <a:t>浮点数的精度（</a:t>
            </a:r>
            <a:r>
              <a:rPr lang="en-US" altLang="zh-CN" dirty="0"/>
              <a:t>IEEE 754</a:t>
            </a:r>
            <a:r>
              <a:rPr lang="zh-CN" altLang="en-US" dirty="0"/>
              <a:t>标准）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5775" y="1062327"/>
            <a:ext cx="8284152" cy="5345112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dirty="0">
                <a:solidFill>
                  <a:srgbClr val="000000"/>
                </a:solidFill>
              </a:rPr>
              <a:t>考虑</a:t>
            </a:r>
            <a:r>
              <a:rPr lang="en-US" altLang="zh-CN" sz="2000" dirty="0">
                <a:solidFill>
                  <a:srgbClr val="000000"/>
                </a:solidFill>
              </a:rPr>
              <a:t>float</a:t>
            </a:r>
            <a:r>
              <a:rPr lang="zh-CN" altLang="en-US" sz="2000" dirty="0">
                <a:solidFill>
                  <a:srgbClr val="000000"/>
                </a:solidFill>
              </a:rPr>
              <a:t>型</a:t>
            </a:r>
            <a:endParaRPr lang="en-US" altLang="zh-CN" sz="2000" dirty="0">
              <a:solidFill>
                <a:srgbClr val="000000"/>
              </a:solidFill>
            </a:endParaRPr>
          </a:p>
          <a:p>
            <a:pPr marL="971550" lvl="1">
              <a:buFont typeface="Wingdings" panose="05000000000000000000" pitchFamily="2" charset="2"/>
              <a:buChar char="n"/>
            </a:pPr>
            <a:r>
              <a:rPr lang="zh-CN" altLang="en-US" sz="1800" dirty="0">
                <a:solidFill>
                  <a:srgbClr val="006600"/>
                </a:solidFill>
              </a:rPr>
              <a:t>一般采用</a:t>
            </a:r>
            <a:r>
              <a:rPr lang="en-US" altLang="zh-CN" sz="1800" dirty="0">
                <a:solidFill>
                  <a:srgbClr val="006600"/>
                </a:solidFill>
              </a:rPr>
              <a:t>4</a:t>
            </a:r>
            <a:r>
              <a:rPr lang="zh-CN" altLang="en-US" sz="1800" dirty="0">
                <a:solidFill>
                  <a:srgbClr val="006600"/>
                </a:solidFill>
              </a:rPr>
              <a:t>字节存储，其中符号</a:t>
            </a:r>
            <a:r>
              <a:rPr lang="en-US" altLang="zh-CN" sz="1800" dirty="0">
                <a:solidFill>
                  <a:srgbClr val="006600"/>
                </a:solidFill>
              </a:rPr>
              <a:t>1</a:t>
            </a:r>
            <a:r>
              <a:rPr lang="zh-CN" altLang="en-US" sz="1800" dirty="0">
                <a:solidFill>
                  <a:srgbClr val="006600"/>
                </a:solidFill>
              </a:rPr>
              <a:t>位，阶码</a:t>
            </a:r>
            <a:r>
              <a:rPr lang="en-US" altLang="zh-CN" sz="1800" dirty="0">
                <a:solidFill>
                  <a:srgbClr val="006600"/>
                </a:solidFill>
              </a:rPr>
              <a:t>8</a:t>
            </a:r>
            <a:r>
              <a:rPr lang="zh-CN" altLang="en-US" sz="1800" dirty="0">
                <a:solidFill>
                  <a:srgbClr val="006600"/>
                </a:solidFill>
              </a:rPr>
              <a:t>位，尾数</a:t>
            </a:r>
            <a:r>
              <a:rPr lang="en-US" altLang="zh-CN" sz="1800" dirty="0">
                <a:solidFill>
                  <a:srgbClr val="006600"/>
                </a:solidFill>
              </a:rPr>
              <a:t>23</a:t>
            </a:r>
            <a:r>
              <a:rPr lang="zh-CN" altLang="en-US" sz="1800" dirty="0">
                <a:solidFill>
                  <a:srgbClr val="006600"/>
                </a:solidFill>
              </a:rPr>
              <a:t>位，基数为</a:t>
            </a:r>
            <a:r>
              <a:rPr lang="en-US" altLang="zh-CN" sz="1800" dirty="0">
                <a:solidFill>
                  <a:srgbClr val="006600"/>
                </a:solidFill>
              </a:rPr>
              <a:t>2</a:t>
            </a:r>
          </a:p>
          <a:p>
            <a:pPr marL="971550" lvl="1">
              <a:buFont typeface="Wingdings" panose="05000000000000000000" pitchFamily="2" charset="2"/>
              <a:buChar char="n"/>
            </a:pPr>
            <a:r>
              <a:rPr lang="zh-CN" altLang="en-US" sz="1800" dirty="0">
                <a:solidFill>
                  <a:srgbClr val="C00000"/>
                </a:solidFill>
              </a:rPr>
              <a:t>阶码决定范围，尾数决定精度</a:t>
            </a:r>
            <a:endParaRPr lang="en-US" altLang="zh-CN" sz="1800" dirty="0">
              <a:solidFill>
                <a:srgbClr val="C00000"/>
              </a:solidFill>
            </a:endParaRPr>
          </a:p>
          <a:p>
            <a:pPr marL="971550" lvl="1">
              <a:buFont typeface="Wingdings" panose="05000000000000000000" pitchFamily="2" charset="2"/>
              <a:buChar char="n"/>
            </a:pPr>
            <a:r>
              <a:rPr lang="zh-CN" altLang="en-US" sz="1800" dirty="0"/>
              <a:t>为了提高浮点数的精度，尾数通常采用规格化的形式，即小数点后的第一位即尾数的最高位非零（当基数为</a:t>
            </a:r>
            <a:r>
              <a:rPr lang="en-US" altLang="zh-CN" sz="1800" dirty="0"/>
              <a:t>2</a:t>
            </a:r>
            <a:r>
              <a:rPr lang="zh-CN" altLang="en-US" sz="1800" dirty="0"/>
              <a:t>时，尾数的最高有效位为</a:t>
            </a:r>
            <a:r>
              <a:rPr lang="en-US" altLang="zh-CN" sz="1800" dirty="0"/>
              <a:t>1</a:t>
            </a:r>
            <a:r>
              <a:rPr lang="zh-CN" altLang="en-US" sz="1800" dirty="0"/>
              <a:t>）</a:t>
            </a:r>
            <a:endParaRPr lang="en-US" altLang="zh-CN" sz="1800" dirty="0"/>
          </a:p>
          <a:p>
            <a:pPr marL="971550" lvl="1">
              <a:buFont typeface="Wingdings" panose="05000000000000000000" pitchFamily="2" charset="2"/>
              <a:buChar char="n"/>
            </a:pPr>
            <a:r>
              <a:rPr lang="zh-CN" altLang="en-US" sz="1800" dirty="0"/>
              <a:t>既然尾数的最高位永远为</a:t>
            </a:r>
            <a:r>
              <a:rPr lang="en-US" altLang="zh-CN" sz="1800" dirty="0"/>
              <a:t>1</a:t>
            </a:r>
            <a:r>
              <a:rPr lang="zh-CN" altLang="en-US" sz="1800" dirty="0"/>
              <a:t>，在物理存储时，该位</a:t>
            </a:r>
            <a:r>
              <a:rPr lang="en-US" altLang="zh-CN" sz="1800" dirty="0"/>
              <a:t>1</a:t>
            </a:r>
            <a:r>
              <a:rPr lang="zh-CN" altLang="en-US" sz="1800" dirty="0"/>
              <a:t>可以不显式存储（隐式存储），而</a:t>
            </a:r>
            <a:r>
              <a:rPr lang="zh-CN" altLang="en-US" sz="1800" b="1" dirty="0">
                <a:solidFill>
                  <a:srgbClr val="0000CC"/>
                </a:solidFill>
              </a:rPr>
              <a:t>约定在小数点的左边</a:t>
            </a:r>
            <a:r>
              <a:rPr lang="zh-CN" altLang="en-US" sz="1800" dirty="0"/>
              <a:t>，</a:t>
            </a:r>
            <a:r>
              <a:rPr lang="zh-CN" altLang="en-US" sz="1800" dirty="0">
                <a:solidFill>
                  <a:srgbClr val="006600"/>
                </a:solidFill>
              </a:rPr>
              <a:t>运算时该位参加运算</a:t>
            </a:r>
            <a:endParaRPr lang="en-US" altLang="zh-CN" sz="1800" dirty="0">
              <a:solidFill>
                <a:srgbClr val="006600"/>
              </a:solidFill>
            </a:endParaRPr>
          </a:p>
          <a:p>
            <a:pPr marL="971550" lvl="1">
              <a:buFont typeface="Wingdings" panose="05000000000000000000" pitchFamily="2" charset="2"/>
              <a:buChar char="n"/>
            </a:pPr>
            <a:r>
              <a:rPr lang="zh-CN" altLang="en-US" sz="1800" b="1" dirty="0">
                <a:solidFill>
                  <a:srgbClr val="FF0000"/>
                </a:solidFill>
              </a:rPr>
              <a:t>因此，尾数的数值部分在内存中可以存储</a:t>
            </a:r>
            <a:r>
              <a:rPr lang="en-US" altLang="zh-CN" sz="1800" b="1" dirty="0">
                <a:solidFill>
                  <a:srgbClr val="FF0000"/>
                </a:solidFill>
              </a:rPr>
              <a:t>24</a:t>
            </a:r>
            <a:r>
              <a:rPr lang="zh-CN" altLang="en-US" sz="1800" b="1" dirty="0">
                <a:solidFill>
                  <a:srgbClr val="FF0000"/>
                </a:solidFill>
              </a:rPr>
              <a:t>位（</a:t>
            </a:r>
            <a:r>
              <a:rPr lang="en-US" altLang="zh-CN" sz="1800" b="1" dirty="0">
                <a:solidFill>
                  <a:srgbClr val="FF0000"/>
                </a:solidFill>
              </a:rPr>
              <a:t>23</a:t>
            </a:r>
            <a:r>
              <a:rPr lang="zh-CN" altLang="en-US" sz="1800" b="1" dirty="0">
                <a:solidFill>
                  <a:srgbClr val="FF0000"/>
                </a:solidFill>
              </a:rPr>
              <a:t>位</a:t>
            </a:r>
            <a:r>
              <a:rPr lang="en-US" altLang="zh-CN" sz="1800" b="1" dirty="0">
                <a:solidFill>
                  <a:srgbClr val="FF0000"/>
                </a:solidFill>
              </a:rPr>
              <a:t>+</a:t>
            </a:r>
            <a:r>
              <a:rPr lang="zh-CN" altLang="en-US" sz="1800" b="1" dirty="0">
                <a:solidFill>
                  <a:srgbClr val="FF0000"/>
                </a:solidFill>
              </a:rPr>
              <a:t>隐含的</a:t>
            </a:r>
            <a:r>
              <a:rPr lang="en-US" altLang="zh-CN" sz="1800" b="1" dirty="0">
                <a:solidFill>
                  <a:srgbClr val="FF0000"/>
                </a:solidFill>
              </a:rPr>
              <a:t>1</a:t>
            </a:r>
            <a:r>
              <a:rPr lang="zh-CN" altLang="en-US" sz="1800" b="1" dirty="0">
                <a:solidFill>
                  <a:srgbClr val="FF0000"/>
                </a:solidFill>
              </a:rPr>
              <a:t>位）</a:t>
            </a:r>
            <a:endParaRPr lang="en-US" altLang="zh-CN" sz="1800" b="1" dirty="0">
              <a:solidFill>
                <a:srgbClr val="FF0000"/>
              </a:solidFill>
            </a:endParaRPr>
          </a:p>
          <a:p>
            <a:pPr marL="971550" lvl="1">
              <a:buFont typeface="Wingdings" panose="05000000000000000000" pitchFamily="2" charset="2"/>
              <a:buChar char="n"/>
            </a:pPr>
            <a:r>
              <a:rPr lang="zh-CN" altLang="en-US" sz="1800" dirty="0">
                <a:solidFill>
                  <a:srgbClr val="7030A0"/>
                </a:solidFill>
              </a:rPr>
              <a:t>即：单精度浮点数的精度实质上是</a:t>
            </a:r>
            <a:r>
              <a:rPr lang="en-US" altLang="zh-CN" sz="1800" dirty="0">
                <a:solidFill>
                  <a:srgbClr val="7030A0"/>
                </a:solidFill>
              </a:rPr>
              <a:t>24</a:t>
            </a:r>
            <a:r>
              <a:rPr lang="zh-CN" altLang="en-US" sz="1800" dirty="0">
                <a:solidFill>
                  <a:srgbClr val="7030A0"/>
                </a:solidFill>
              </a:rPr>
              <a:t>位二进制；</a:t>
            </a:r>
            <a:endParaRPr lang="en-US" altLang="zh-CN" sz="1800" b="1" dirty="0">
              <a:solidFill>
                <a:srgbClr val="7030A0"/>
              </a:solidFill>
            </a:endParaRPr>
          </a:p>
          <a:p>
            <a:pPr marL="971550" lvl="1">
              <a:buFont typeface="Wingdings" panose="05000000000000000000" pitchFamily="2" charset="2"/>
              <a:buChar char="n"/>
            </a:pPr>
            <a:endParaRPr lang="en-US" altLang="zh-CN" sz="1800" dirty="0">
              <a:solidFill>
                <a:srgbClr val="0000CC"/>
              </a:solidFill>
            </a:endParaRPr>
          </a:p>
          <a:p>
            <a:pPr marL="971550" lvl="1">
              <a:buFont typeface="Wingdings" panose="05000000000000000000" pitchFamily="2" charset="2"/>
              <a:buChar char="n"/>
            </a:pPr>
            <a:r>
              <a:rPr lang="en-US" altLang="zh-CN" sz="1800" dirty="0">
                <a:solidFill>
                  <a:srgbClr val="0000CC"/>
                </a:solidFill>
              </a:rPr>
              <a:t>24</a:t>
            </a:r>
            <a:r>
              <a:rPr lang="zh-CN" altLang="en-US" sz="1800" dirty="0">
                <a:solidFill>
                  <a:srgbClr val="0000CC"/>
                </a:solidFill>
              </a:rPr>
              <a:t>位二进制尾数对应的十进制位数：</a:t>
            </a:r>
            <a:r>
              <a:rPr lang="en-US" altLang="zh-CN" sz="1800" dirty="0">
                <a:solidFill>
                  <a:srgbClr val="0000CC"/>
                </a:solidFill>
              </a:rPr>
              <a:t>24*log</a:t>
            </a:r>
            <a:r>
              <a:rPr lang="en-US" altLang="zh-CN" sz="1800" baseline="-25000" dirty="0">
                <a:solidFill>
                  <a:srgbClr val="0000CC"/>
                </a:solidFill>
              </a:rPr>
              <a:t>10</a:t>
            </a:r>
            <a:r>
              <a:rPr lang="en-US" altLang="zh-CN" sz="1800" baseline="30000" dirty="0">
                <a:solidFill>
                  <a:srgbClr val="0000CC"/>
                </a:solidFill>
              </a:rPr>
              <a:t>2</a:t>
            </a:r>
            <a:r>
              <a:rPr lang="en-US" altLang="zh-CN" sz="1800" dirty="0">
                <a:solidFill>
                  <a:srgbClr val="0000CC"/>
                </a:solidFill>
              </a:rPr>
              <a:t>=24*0.301=7.224</a:t>
            </a:r>
            <a:r>
              <a:rPr lang="zh-CN" altLang="en-US" sz="1800" dirty="0">
                <a:solidFill>
                  <a:srgbClr val="0000CC"/>
                </a:solidFill>
              </a:rPr>
              <a:t>，即浮点数尾数</a:t>
            </a:r>
            <a:r>
              <a:rPr lang="en-US" altLang="zh-CN" sz="1800" dirty="0">
                <a:solidFill>
                  <a:srgbClr val="0000CC"/>
                </a:solidFill>
              </a:rPr>
              <a:t>24</a:t>
            </a:r>
            <a:r>
              <a:rPr lang="zh-CN" altLang="en-US" sz="1800" dirty="0">
                <a:solidFill>
                  <a:srgbClr val="0000CC"/>
                </a:solidFill>
              </a:rPr>
              <a:t>位二进制数最多能表达</a:t>
            </a:r>
            <a:r>
              <a:rPr lang="en-US" altLang="zh-CN" sz="1800" dirty="0">
                <a:solidFill>
                  <a:srgbClr val="0000CC"/>
                </a:solidFill>
              </a:rPr>
              <a:t>7</a:t>
            </a:r>
            <a:r>
              <a:rPr lang="zh-CN" altLang="en-US" sz="1800" dirty="0">
                <a:solidFill>
                  <a:srgbClr val="0000CC"/>
                </a:solidFill>
              </a:rPr>
              <a:t>位十进制数，无法</a:t>
            </a:r>
            <a:r>
              <a:rPr lang="zh-CN" altLang="en-US" sz="1800" dirty="0">
                <a:solidFill>
                  <a:srgbClr val="C00000"/>
                </a:solidFill>
              </a:rPr>
              <a:t>精确表达</a:t>
            </a:r>
            <a:r>
              <a:rPr lang="en-US" altLang="zh-CN" sz="1800" dirty="0">
                <a:solidFill>
                  <a:srgbClr val="0000CC"/>
                </a:solidFill>
              </a:rPr>
              <a:t>8</a:t>
            </a:r>
            <a:r>
              <a:rPr lang="zh-CN" altLang="en-US" sz="1800" dirty="0">
                <a:solidFill>
                  <a:srgbClr val="0000CC"/>
                </a:solidFill>
              </a:rPr>
              <a:t>位十进制数；</a:t>
            </a:r>
            <a:endParaRPr lang="en-US" altLang="zh-CN" sz="1800" dirty="0">
              <a:solidFill>
                <a:srgbClr val="0000CC"/>
              </a:solidFill>
            </a:endParaRPr>
          </a:p>
          <a:p>
            <a:pPr marL="971550" lvl="1">
              <a:buFont typeface="Wingdings" panose="05000000000000000000" pitchFamily="2" charset="2"/>
              <a:buChar char="n"/>
            </a:pPr>
            <a:endParaRPr lang="en-US" altLang="zh-CN" sz="1800" dirty="0">
              <a:solidFill>
                <a:srgbClr val="0000CC"/>
              </a:solidFill>
            </a:endParaRPr>
          </a:p>
          <a:p>
            <a:pPr marL="971550" lvl="1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76700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dirty="0" smtClean="0"/>
              <a:t>C</a:t>
            </a:r>
            <a:r>
              <a:rPr lang="zh-CN" altLang="en-US" sz="3200" dirty="0" smtClean="0"/>
              <a:t>程序代码（</a:t>
            </a:r>
            <a:r>
              <a:rPr lang="en-US" altLang="zh-CN" sz="3200" dirty="0" smtClean="0"/>
              <a:t>.c</a:t>
            </a:r>
            <a:r>
              <a:rPr lang="zh-CN" altLang="en-US" sz="3200" dirty="0" smtClean="0"/>
              <a:t>）</a:t>
            </a:r>
            <a:endParaRPr lang="zh-CN" altLang="en-US" sz="32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100000"/>
              </a:lnSpc>
              <a:spcBef>
                <a:spcPts val="0"/>
              </a:spcBef>
              <a:buClr>
                <a:schemeClr val="folHlink"/>
              </a:buClr>
              <a:buSzPct val="110000"/>
              <a:buFont typeface="Wingdings" panose="05000000000000000000" pitchFamily="2" charset="2"/>
              <a:buNone/>
              <a:defRPr/>
            </a:pPr>
            <a:r>
              <a:rPr lang="en-US" altLang="en-US" sz="1400" dirty="0">
                <a:solidFill>
                  <a:srgbClr val="006600"/>
                </a:solidFill>
              </a:rPr>
              <a:t>#include &lt;</a:t>
            </a:r>
            <a:r>
              <a:rPr lang="en-US" altLang="en-US" sz="1400" dirty="0" err="1">
                <a:solidFill>
                  <a:srgbClr val="006600"/>
                </a:solidFill>
              </a:rPr>
              <a:t>stdio.h</a:t>
            </a:r>
            <a:r>
              <a:rPr lang="en-US" altLang="en-US" sz="1400" dirty="0">
                <a:solidFill>
                  <a:srgbClr val="006600"/>
                </a:solidFill>
              </a:rPr>
              <a:t>&gt;	   </a:t>
            </a:r>
            <a:r>
              <a:rPr lang="en-US" altLang="en-US" sz="1400" dirty="0" smtClean="0">
                <a:solidFill>
                  <a:srgbClr val="006600"/>
                </a:solidFill>
              </a:rPr>
              <a:t>/*</a:t>
            </a:r>
            <a:r>
              <a:rPr lang="zh-CN" altLang="en-US" sz="1400" dirty="0">
                <a:solidFill>
                  <a:srgbClr val="006600"/>
                </a:solidFill>
              </a:rPr>
              <a:t>预编译命令*</a:t>
            </a:r>
            <a:r>
              <a:rPr lang="en-US" altLang="zh-CN" sz="1400" dirty="0">
                <a:solidFill>
                  <a:srgbClr val="006600"/>
                </a:solidFill>
              </a:rPr>
              <a:t>/</a:t>
            </a:r>
          </a:p>
          <a:p>
            <a:pPr eaLnBrk="1" hangingPunct="1">
              <a:lnSpc>
                <a:spcPct val="100000"/>
              </a:lnSpc>
              <a:spcBef>
                <a:spcPts val="0"/>
              </a:spcBef>
              <a:buClr>
                <a:schemeClr val="folHlink"/>
              </a:buClr>
              <a:buSzPct val="110000"/>
              <a:buFont typeface="Wingdings" panose="05000000000000000000" pitchFamily="2" charset="2"/>
              <a:buNone/>
              <a:defRPr/>
            </a:pPr>
            <a:r>
              <a:rPr lang="en-US" altLang="zh-CN" sz="1400" dirty="0">
                <a:solidFill>
                  <a:srgbClr val="080808"/>
                </a:solidFill>
              </a:rPr>
              <a:t> </a:t>
            </a:r>
            <a:r>
              <a:rPr lang="en-US" altLang="en-US" sz="1400" dirty="0" err="1">
                <a:solidFill>
                  <a:srgbClr val="080808"/>
                </a:solidFill>
              </a:rPr>
              <a:t>int</a:t>
            </a:r>
            <a:r>
              <a:rPr lang="en-US" altLang="en-US" sz="1400" dirty="0">
                <a:solidFill>
                  <a:srgbClr val="080808"/>
                </a:solidFill>
              </a:rPr>
              <a:t> main()                 /*</a:t>
            </a:r>
            <a:r>
              <a:rPr lang="zh-CN" altLang="en-US" sz="1400" dirty="0">
                <a:solidFill>
                  <a:srgbClr val="080808"/>
                </a:solidFill>
              </a:rPr>
              <a:t>主函数*</a:t>
            </a:r>
            <a:r>
              <a:rPr lang="en-US" altLang="zh-CN" sz="1400" dirty="0">
                <a:solidFill>
                  <a:srgbClr val="080808"/>
                </a:solidFill>
              </a:rPr>
              <a:t>/</a:t>
            </a:r>
          </a:p>
          <a:p>
            <a:pPr eaLnBrk="1" hangingPunct="1">
              <a:lnSpc>
                <a:spcPct val="100000"/>
              </a:lnSpc>
              <a:spcBef>
                <a:spcPts val="0"/>
              </a:spcBef>
              <a:buClr>
                <a:schemeClr val="folHlink"/>
              </a:buClr>
              <a:buSzPct val="110000"/>
              <a:buFont typeface="Wingdings" panose="05000000000000000000" pitchFamily="2" charset="2"/>
              <a:buNone/>
              <a:defRPr/>
            </a:pPr>
            <a:r>
              <a:rPr lang="en-US" altLang="zh-CN" sz="1400" dirty="0">
                <a:solidFill>
                  <a:srgbClr val="080808"/>
                </a:solidFill>
              </a:rPr>
              <a:t> {	                </a:t>
            </a:r>
            <a:r>
              <a:rPr lang="en-US" altLang="zh-CN" sz="1400" dirty="0" smtClean="0">
                <a:solidFill>
                  <a:srgbClr val="080808"/>
                </a:solidFill>
              </a:rPr>
              <a:t>   </a:t>
            </a:r>
            <a:r>
              <a:rPr lang="en-US" altLang="zh-CN" sz="1400" dirty="0">
                <a:solidFill>
                  <a:srgbClr val="080808"/>
                </a:solidFill>
              </a:rPr>
              <a:t>/*</a:t>
            </a:r>
            <a:r>
              <a:rPr lang="zh-CN" altLang="en-US" sz="1400" dirty="0">
                <a:solidFill>
                  <a:srgbClr val="080808"/>
                </a:solidFill>
              </a:rPr>
              <a:t>主函数开始*</a:t>
            </a:r>
            <a:r>
              <a:rPr lang="en-US" altLang="zh-CN" sz="1400" dirty="0">
                <a:solidFill>
                  <a:srgbClr val="080808"/>
                </a:solidFill>
              </a:rPr>
              <a:t>/</a:t>
            </a:r>
          </a:p>
          <a:p>
            <a:pPr eaLnBrk="1" hangingPunct="1">
              <a:lnSpc>
                <a:spcPct val="100000"/>
              </a:lnSpc>
              <a:spcBef>
                <a:spcPts val="0"/>
              </a:spcBef>
              <a:buClr>
                <a:schemeClr val="folHlink"/>
              </a:buClr>
              <a:buSzPct val="110000"/>
              <a:buFont typeface="Wingdings" panose="05000000000000000000" pitchFamily="2" charset="2"/>
              <a:buNone/>
              <a:defRPr/>
            </a:pPr>
            <a:r>
              <a:rPr lang="en-US" altLang="zh-CN" sz="1400" b="1" dirty="0" smtClean="0">
                <a:solidFill>
                  <a:srgbClr val="C00000"/>
                </a:solidFill>
              </a:rPr>
              <a:t>        /*</a:t>
            </a:r>
            <a:r>
              <a:rPr lang="zh-CN" altLang="en-US" sz="1400" b="1" dirty="0">
                <a:solidFill>
                  <a:srgbClr val="C00000"/>
                </a:solidFill>
              </a:rPr>
              <a:t>变量声明*</a:t>
            </a:r>
            <a:r>
              <a:rPr lang="en-US" altLang="zh-CN" sz="1400" b="1" dirty="0">
                <a:solidFill>
                  <a:srgbClr val="C00000"/>
                </a:solidFill>
              </a:rPr>
              <a:t>/ </a:t>
            </a:r>
          </a:p>
          <a:p>
            <a:pPr eaLnBrk="1" hangingPunct="1">
              <a:lnSpc>
                <a:spcPct val="100000"/>
              </a:lnSpc>
              <a:spcBef>
                <a:spcPts val="0"/>
              </a:spcBef>
              <a:buClr>
                <a:schemeClr val="folHlink"/>
              </a:buClr>
              <a:buSzPct val="110000"/>
              <a:buFont typeface="Wingdings" panose="05000000000000000000" pitchFamily="2" charset="2"/>
              <a:buNone/>
              <a:defRPr/>
            </a:pPr>
            <a:r>
              <a:rPr lang="en-US" altLang="zh-CN" sz="1400" dirty="0">
                <a:solidFill>
                  <a:srgbClr val="080808"/>
                </a:solidFill>
              </a:rPr>
              <a:t>    </a:t>
            </a:r>
            <a:r>
              <a:rPr lang="en-US" altLang="zh-CN" sz="1400" dirty="0" smtClean="0">
                <a:solidFill>
                  <a:srgbClr val="080808"/>
                </a:solidFill>
              </a:rPr>
              <a:t>    </a:t>
            </a:r>
            <a:r>
              <a:rPr lang="en-US" altLang="en-US" sz="1400" dirty="0" smtClean="0">
                <a:solidFill>
                  <a:srgbClr val="080808"/>
                </a:solidFill>
              </a:rPr>
              <a:t>float </a:t>
            </a:r>
            <a:r>
              <a:rPr lang="en-US" altLang="en-US" sz="1400" dirty="0" err="1">
                <a:solidFill>
                  <a:srgbClr val="080808"/>
                </a:solidFill>
              </a:rPr>
              <a:t>ApplePrice</a:t>
            </a:r>
            <a:r>
              <a:rPr lang="en-US" altLang="en-US" sz="1400" dirty="0">
                <a:solidFill>
                  <a:srgbClr val="080808"/>
                </a:solidFill>
              </a:rPr>
              <a:t>=3.5;  </a:t>
            </a:r>
            <a:r>
              <a:rPr lang="en-US" altLang="en-US" sz="1400" dirty="0" smtClean="0">
                <a:solidFill>
                  <a:srgbClr val="080808"/>
                </a:solidFill>
              </a:rPr>
              <a:t>      /*</a:t>
            </a:r>
            <a:r>
              <a:rPr lang="zh-CN" altLang="en-US" sz="1400" dirty="0">
                <a:solidFill>
                  <a:srgbClr val="080808"/>
                </a:solidFill>
              </a:rPr>
              <a:t>变量</a:t>
            </a:r>
            <a:r>
              <a:rPr lang="en-US" altLang="zh-CN" sz="1400" dirty="0">
                <a:solidFill>
                  <a:srgbClr val="080808"/>
                </a:solidFill>
              </a:rPr>
              <a:t>1</a:t>
            </a:r>
            <a:r>
              <a:rPr lang="zh-CN" altLang="en-US" sz="1400" dirty="0">
                <a:solidFill>
                  <a:srgbClr val="080808"/>
                </a:solidFill>
              </a:rPr>
              <a:t>（苹果单价，</a:t>
            </a:r>
            <a:r>
              <a:rPr lang="en-US" altLang="zh-CN" sz="1400" dirty="0">
                <a:solidFill>
                  <a:srgbClr val="080808"/>
                </a:solidFill>
              </a:rPr>
              <a:t>3.5</a:t>
            </a:r>
            <a:r>
              <a:rPr lang="zh-CN" altLang="en-US" sz="1400" dirty="0">
                <a:solidFill>
                  <a:srgbClr val="080808"/>
                </a:solidFill>
              </a:rPr>
              <a:t>元</a:t>
            </a:r>
            <a:r>
              <a:rPr lang="en-US" altLang="zh-CN" sz="1400" dirty="0">
                <a:solidFill>
                  <a:srgbClr val="080808"/>
                </a:solidFill>
              </a:rPr>
              <a:t>/</a:t>
            </a:r>
            <a:r>
              <a:rPr lang="zh-CN" altLang="en-US" sz="1400" dirty="0">
                <a:solidFill>
                  <a:srgbClr val="080808"/>
                </a:solidFill>
              </a:rPr>
              <a:t>公斤</a:t>
            </a:r>
            <a:r>
              <a:rPr lang="zh-CN" altLang="en-US" sz="1400" dirty="0" smtClean="0">
                <a:solidFill>
                  <a:srgbClr val="080808"/>
                </a:solidFill>
              </a:rPr>
              <a:t>） *</a:t>
            </a:r>
            <a:r>
              <a:rPr lang="en-US" altLang="zh-CN" sz="1400" dirty="0" smtClean="0">
                <a:solidFill>
                  <a:srgbClr val="080808"/>
                </a:solidFill>
              </a:rPr>
              <a:t>/</a:t>
            </a:r>
          </a:p>
          <a:p>
            <a:pPr eaLnBrk="1" hangingPunct="1">
              <a:lnSpc>
                <a:spcPct val="100000"/>
              </a:lnSpc>
              <a:spcBef>
                <a:spcPts val="0"/>
              </a:spcBef>
              <a:buClr>
                <a:schemeClr val="folHlink"/>
              </a:buClr>
              <a:buSzPct val="110000"/>
              <a:buFont typeface="Wingdings" panose="05000000000000000000" pitchFamily="2" charset="2"/>
              <a:buNone/>
              <a:defRPr/>
            </a:pPr>
            <a:r>
              <a:rPr lang="en-US" altLang="en-US" sz="1400" dirty="0" smtClean="0">
                <a:solidFill>
                  <a:srgbClr val="080808"/>
                </a:solidFill>
              </a:rPr>
              <a:t>        float </a:t>
            </a:r>
            <a:r>
              <a:rPr lang="en-US" altLang="en-US" sz="1400" dirty="0" err="1">
                <a:solidFill>
                  <a:srgbClr val="080808"/>
                </a:solidFill>
              </a:rPr>
              <a:t>BananaPrice</a:t>
            </a:r>
            <a:r>
              <a:rPr lang="en-US" altLang="en-US" sz="1400" dirty="0">
                <a:solidFill>
                  <a:srgbClr val="080808"/>
                </a:solidFill>
              </a:rPr>
              <a:t>=4.2;    </a:t>
            </a:r>
            <a:r>
              <a:rPr lang="en-US" altLang="en-US" sz="1400" dirty="0" smtClean="0">
                <a:solidFill>
                  <a:srgbClr val="080808"/>
                </a:solidFill>
              </a:rPr>
              <a:t>  /*</a:t>
            </a:r>
            <a:r>
              <a:rPr lang="zh-CN" altLang="en-US" sz="1400" dirty="0">
                <a:solidFill>
                  <a:srgbClr val="080808"/>
                </a:solidFill>
              </a:rPr>
              <a:t>变量</a:t>
            </a:r>
            <a:r>
              <a:rPr lang="en-US" altLang="zh-CN" sz="1400" dirty="0">
                <a:solidFill>
                  <a:srgbClr val="080808"/>
                </a:solidFill>
              </a:rPr>
              <a:t>2</a:t>
            </a:r>
            <a:r>
              <a:rPr lang="zh-CN" altLang="en-US" sz="1400" dirty="0">
                <a:solidFill>
                  <a:srgbClr val="080808"/>
                </a:solidFill>
              </a:rPr>
              <a:t>（香蕉单价，</a:t>
            </a:r>
            <a:r>
              <a:rPr lang="en-US" altLang="zh-CN" sz="1400" dirty="0">
                <a:solidFill>
                  <a:srgbClr val="080808"/>
                </a:solidFill>
              </a:rPr>
              <a:t>4.2</a:t>
            </a:r>
            <a:r>
              <a:rPr lang="zh-CN" altLang="en-US" sz="1400" dirty="0">
                <a:solidFill>
                  <a:srgbClr val="080808"/>
                </a:solidFill>
              </a:rPr>
              <a:t>元</a:t>
            </a:r>
            <a:r>
              <a:rPr lang="en-US" altLang="zh-CN" sz="1400" dirty="0">
                <a:solidFill>
                  <a:srgbClr val="080808"/>
                </a:solidFill>
              </a:rPr>
              <a:t>/</a:t>
            </a:r>
            <a:r>
              <a:rPr lang="zh-CN" altLang="en-US" sz="1400" dirty="0">
                <a:solidFill>
                  <a:srgbClr val="080808"/>
                </a:solidFill>
              </a:rPr>
              <a:t>公斤</a:t>
            </a:r>
            <a:r>
              <a:rPr lang="zh-CN" altLang="en-US" sz="1400" dirty="0" smtClean="0">
                <a:solidFill>
                  <a:srgbClr val="080808"/>
                </a:solidFill>
              </a:rPr>
              <a:t>） *</a:t>
            </a:r>
            <a:r>
              <a:rPr lang="en-US" altLang="zh-CN" sz="1400" dirty="0" smtClean="0">
                <a:solidFill>
                  <a:srgbClr val="080808"/>
                </a:solidFill>
              </a:rPr>
              <a:t>/</a:t>
            </a:r>
            <a:endParaRPr lang="en-US" altLang="zh-CN" sz="1400" dirty="0">
              <a:solidFill>
                <a:srgbClr val="080808"/>
              </a:solidFill>
            </a:endParaRPr>
          </a:p>
          <a:p>
            <a:pPr eaLnBrk="1" hangingPunct="1">
              <a:lnSpc>
                <a:spcPct val="100000"/>
              </a:lnSpc>
              <a:spcBef>
                <a:spcPts val="0"/>
              </a:spcBef>
              <a:buClr>
                <a:schemeClr val="folHlink"/>
              </a:buClr>
              <a:buSzPct val="110000"/>
              <a:buFont typeface="Wingdings" panose="05000000000000000000" pitchFamily="2" charset="2"/>
              <a:buNone/>
              <a:defRPr/>
            </a:pPr>
            <a:r>
              <a:rPr lang="en-US" altLang="en-US" sz="1400" dirty="0" smtClean="0">
                <a:solidFill>
                  <a:srgbClr val="080808"/>
                </a:solidFill>
              </a:rPr>
              <a:t>        float </a:t>
            </a:r>
            <a:r>
              <a:rPr lang="en-US" altLang="en-US" sz="1400" dirty="0" err="1">
                <a:solidFill>
                  <a:srgbClr val="080808"/>
                </a:solidFill>
              </a:rPr>
              <a:t>AppleWeight</a:t>
            </a:r>
            <a:r>
              <a:rPr lang="en-US" altLang="en-US" sz="1400" dirty="0">
                <a:solidFill>
                  <a:srgbClr val="080808"/>
                </a:solidFill>
              </a:rPr>
              <a:t>=0.0</a:t>
            </a:r>
            <a:r>
              <a:rPr lang="en-US" altLang="en-US" sz="1400" dirty="0" smtClean="0">
                <a:solidFill>
                  <a:srgbClr val="080808"/>
                </a:solidFill>
              </a:rPr>
              <a:t>;      </a:t>
            </a:r>
            <a:r>
              <a:rPr lang="en-US" altLang="en-US" sz="1400" dirty="0">
                <a:solidFill>
                  <a:srgbClr val="080808"/>
                </a:solidFill>
              </a:rPr>
              <a:t>/*</a:t>
            </a:r>
            <a:r>
              <a:rPr lang="zh-CN" altLang="en-US" sz="1400" dirty="0">
                <a:solidFill>
                  <a:srgbClr val="080808"/>
                </a:solidFill>
              </a:rPr>
              <a:t>变量</a:t>
            </a:r>
            <a:r>
              <a:rPr lang="en-US" altLang="zh-CN" sz="1400" dirty="0">
                <a:solidFill>
                  <a:srgbClr val="080808"/>
                </a:solidFill>
              </a:rPr>
              <a:t>3</a:t>
            </a:r>
            <a:r>
              <a:rPr lang="zh-CN" altLang="en-US" sz="1400" dirty="0">
                <a:solidFill>
                  <a:srgbClr val="080808"/>
                </a:solidFill>
              </a:rPr>
              <a:t>（苹果重量，初始化为</a:t>
            </a:r>
            <a:r>
              <a:rPr lang="en-US" altLang="zh-CN" sz="1400" dirty="0" smtClean="0">
                <a:solidFill>
                  <a:srgbClr val="080808"/>
                </a:solidFill>
              </a:rPr>
              <a:t>0</a:t>
            </a:r>
            <a:r>
              <a:rPr lang="zh-CN" altLang="en-US" sz="1400" dirty="0" smtClean="0">
                <a:solidFill>
                  <a:srgbClr val="080808"/>
                </a:solidFill>
              </a:rPr>
              <a:t>）*</a:t>
            </a:r>
            <a:r>
              <a:rPr lang="en-US" altLang="zh-CN" sz="1400" dirty="0" smtClean="0">
                <a:solidFill>
                  <a:srgbClr val="080808"/>
                </a:solidFill>
              </a:rPr>
              <a:t>/</a:t>
            </a:r>
            <a:endParaRPr lang="en-US" altLang="zh-CN" sz="1400" dirty="0">
              <a:solidFill>
                <a:srgbClr val="080808"/>
              </a:solidFill>
            </a:endParaRPr>
          </a:p>
          <a:p>
            <a:pPr eaLnBrk="1" hangingPunct="1">
              <a:lnSpc>
                <a:spcPct val="100000"/>
              </a:lnSpc>
              <a:spcBef>
                <a:spcPts val="0"/>
              </a:spcBef>
              <a:buClr>
                <a:schemeClr val="folHlink"/>
              </a:buClr>
              <a:buSzPct val="110000"/>
              <a:buFont typeface="Wingdings" panose="05000000000000000000" pitchFamily="2" charset="2"/>
              <a:buNone/>
              <a:defRPr/>
            </a:pPr>
            <a:r>
              <a:rPr lang="en-US" altLang="en-US" sz="1400" dirty="0" smtClean="0">
                <a:solidFill>
                  <a:srgbClr val="080808"/>
                </a:solidFill>
              </a:rPr>
              <a:t>        float </a:t>
            </a:r>
            <a:r>
              <a:rPr lang="en-US" altLang="en-US" sz="1400" dirty="0" err="1">
                <a:solidFill>
                  <a:srgbClr val="080808"/>
                </a:solidFill>
              </a:rPr>
              <a:t>BananaWeight</a:t>
            </a:r>
            <a:r>
              <a:rPr lang="en-US" altLang="en-US" sz="1400" dirty="0">
                <a:solidFill>
                  <a:srgbClr val="080808"/>
                </a:solidFill>
              </a:rPr>
              <a:t>=0.0;   /*</a:t>
            </a:r>
            <a:r>
              <a:rPr lang="zh-CN" altLang="en-US" sz="1400" dirty="0">
                <a:solidFill>
                  <a:srgbClr val="080808"/>
                </a:solidFill>
              </a:rPr>
              <a:t>变量</a:t>
            </a:r>
            <a:r>
              <a:rPr lang="en-US" altLang="zh-CN" sz="1400" dirty="0">
                <a:solidFill>
                  <a:srgbClr val="080808"/>
                </a:solidFill>
              </a:rPr>
              <a:t>4</a:t>
            </a:r>
            <a:r>
              <a:rPr lang="zh-CN" altLang="en-US" sz="1400" dirty="0">
                <a:solidFill>
                  <a:srgbClr val="080808"/>
                </a:solidFill>
              </a:rPr>
              <a:t>（香蕉重量，初始化为</a:t>
            </a:r>
            <a:r>
              <a:rPr lang="en-US" altLang="zh-CN" sz="1400" dirty="0">
                <a:solidFill>
                  <a:srgbClr val="080808"/>
                </a:solidFill>
              </a:rPr>
              <a:t>0</a:t>
            </a:r>
            <a:r>
              <a:rPr lang="zh-CN" altLang="en-US" sz="1400" dirty="0" smtClean="0">
                <a:solidFill>
                  <a:srgbClr val="080808"/>
                </a:solidFill>
              </a:rPr>
              <a:t>） </a:t>
            </a:r>
            <a:r>
              <a:rPr lang="zh-CN" altLang="en-US" sz="1400" dirty="0">
                <a:solidFill>
                  <a:srgbClr val="080808"/>
                </a:solidFill>
              </a:rPr>
              <a:t>*</a:t>
            </a:r>
            <a:r>
              <a:rPr lang="en-US" altLang="zh-CN" sz="1400" dirty="0">
                <a:solidFill>
                  <a:srgbClr val="080808"/>
                </a:solidFill>
              </a:rPr>
              <a:t>/</a:t>
            </a:r>
          </a:p>
          <a:p>
            <a:pPr eaLnBrk="1" hangingPunct="1">
              <a:lnSpc>
                <a:spcPct val="100000"/>
              </a:lnSpc>
              <a:spcBef>
                <a:spcPts val="0"/>
              </a:spcBef>
              <a:buClr>
                <a:schemeClr val="folHlink"/>
              </a:buClr>
              <a:buSzPct val="110000"/>
              <a:buFont typeface="Wingdings" panose="05000000000000000000" pitchFamily="2" charset="2"/>
              <a:buNone/>
              <a:defRPr/>
            </a:pPr>
            <a:r>
              <a:rPr lang="en-US" altLang="en-US" sz="1400" dirty="0" smtClean="0">
                <a:solidFill>
                  <a:srgbClr val="080808"/>
                </a:solidFill>
              </a:rPr>
              <a:t>        float </a:t>
            </a:r>
            <a:r>
              <a:rPr lang="en-US" altLang="en-US" sz="1400" dirty="0">
                <a:solidFill>
                  <a:srgbClr val="080808"/>
                </a:solidFill>
              </a:rPr>
              <a:t>Total=0.0;	    </a:t>
            </a:r>
            <a:r>
              <a:rPr lang="en-US" altLang="en-US" sz="1400" dirty="0" smtClean="0">
                <a:solidFill>
                  <a:srgbClr val="080808"/>
                </a:solidFill>
              </a:rPr>
              <a:t> </a:t>
            </a:r>
            <a:r>
              <a:rPr lang="en-US" altLang="en-US" sz="1400" dirty="0">
                <a:solidFill>
                  <a:srgbClr val="080808"/>
                </a:solidFill>
              </a:rPr>
              <a:t>/*</a:t>
            </a:r>
            <a:r>
              <a:rPr lang="zh-CN" altLang="en-US" sz="1400" dirty="0">
                <a:solidFill>
                  <a:srgbClr val="080808"/>
                </a:solidFill>
              </a:rPr>
              <a:t>变量</a:t>
            </a:r>
            <a:r>
              <a:rPr lang="en-US" altLang="zh-CN" sz="1400" dirty="0">
                <a:solidFill>
                  <a:srgbClr val="080808"/>
                </a:solidFill>
              </a:rPr>
              <a:t>5</a:t>
            </a:r>
            <a:r>
              <a:rPr lang="zh-CN" altLang="en-US" sz="1400" dirty="0">
                <a:solidFill>
                  <a:srgbClr val="080808"/>
                </a:solidFill>
              </a:rPr>
              <a:t>（总钱数，初始化为</a:t>
            </a:r>
            <a:r>
              <a:rPr lang="en-US" altLang="zh-CN" sz="1400" dirty="0">
                <a:solidFill>
                  <a:srgbClr val="080808"/>
                </a:solidFill>
              </a:rPr>
              <a:t>0)    </a:t>
            </a:r>
            <a:r>
              <a:rPr lang="en-US" altLang="zh-CN" sz="1400" dirty="0" smtClean="0">
                <a:solidFill>
                  <a:srgbClr val="080808"/>
                </a:solidFill>
              </a:rPr>
              <a:t>   */</a:t>
            </a:r>
            <a:endParaRPr lang="en-US" altLang="zh-CN" sz="1400" dirty="0">
              <a:solidFill>
                <a:srgbClr val="080808"/>
              </a:solidFill>
            </a:endParaRPr>
          </a:p>
          <a:p>
            <a:pPr eaLnBrk="1" hangingPunct="1">
              <a:lnSpc>
                <a:spcPct val="100000"/>
              </a:lnSpc>
              <a:spcBef>
                <a:spcPts val="0"/>
              </a:spcBef>
              <a:buClr>
                <a:schemeClr val="folHlink"/>
              </a:buClr>
              <a:buSzPct val="110000"/>
              <a:buFont typeface="Wingdings" panose="05000000000000000000" pitchFamily="2" charset="2"/>
              <a:buNone/>
              <a:defRPr/>
            </a:pPr>
            <a:r>
              <a:rPr lang="en-US" altLang="zh-CN" sz="1400" dirty="0">
                <a:solidFill>
                  <a:srgbClr val="080808"/>
                </a:solidFill>
              </a:rPr>
              <a:t>           </a:t>
            </a:r>
          </a:p>
          <a:p>
            <a:pPr eaLnBrk="1" hangingPunct="1">
              <a:lnSpc>
                <a:spcPct val="100000"/>
              </a:lnSpc>
              <a:spcBef>
                <a:spcPts val="0"/>
              </a:spcBef>
              <a:buClr>
                <a:schemeClr val="folHlink"/>
              </a:buClr>
              <a:buSzPct val="110000"/>
              <a:buFont typeface="Wingdings" panose="05000000000000000000" pitchFamily="2" charset="2"/>
              <a:buNone/>
              <a:defRPr/>
            </a:pPr>
            <a:r>
              <a:rPr lang="en-US" altLang="zh-CN" sz="1400" b="1" dirty="0">
                <a:solidFill>
                  <a:srgbClr val="C00000"/>
                </a:solidFill>
              </a:rPr>
              <a:t>   </a:t>
            </a:r>
            <a:r>
              <a:rPr lang="en-US" altLang="zh-CN" sz="1400" b="1" dirty="0" smtClean="0">
                <a:solidFill>
                  <a:srgbClr val="C00000"/>
                </a:solidFill>
              </a:rPr>
              <a:t>      </a:t>
            </a:r>
            <a:r>
              <a:rPr lang="en-US" altLang="zh-CN" sz="1400" b="1" dirty="0">
                <a:solidFill>
                  <a:srgbClr val="C00000"/>
                </a:solidFill>
              </a:rPr>
              <a:t>/*</a:t>
            </a:r>
            <a:r>
              <a:rPr lang="zh-CN" altLang="en-US" sz="1400" b="1" dirty="0">
                <a:solidFill>
                  <a:srgbClr val="C00000"/>
                </a:solidFill>
              </a:rPr>
              <a:t>执行部分*</a:t>
            </a:r>
            <a:r>
              <a:rPr lang="en-US" altLang="zh-CN" sz="1400" b="1" dirty="0">
                <a:solidFill>
                  <a:srgbClr val="C00000"/>
                </a:solidFill>
              </a:rPr>
              <a:t>/ </a:t>
            </a:r>
          </a:p>
          <a:p>
            <a:pPr eaLnBrk="1" hangingPunct="1">
              <a:lnSpc>
                <a:spcPct val="100000"/>
              </a:lnSpc>
              <a:spcBef>
                <a:spcPts val="0"/>
              </a:spcBef>
              <a:buClr>
                <a:schemeClr val="folHlink"/>
              </a:buClr>
              <a:buSzPct val="110000"/>
              <a:buFont typeface="Wingdings" panose="05000000000000000000" pitchFamily="2" charset="2"/>
              <a:buNone/>
              <a:defRPr/>
            </a:pPr>
            <a:r>
              <a:rPr lang="en-US" altLang="en-US" sz="1400" dirty="0" smtClean="0">
                <a:solidFill>
                  <a:srgbClr val="080808"/>
                </a:solidFill>
              </a:rPr>
              <a:t>         </a:t>
            </a:r>
            <a:r>
              <a:rPr lang="en-US" altLang="en-US" sz="1400" dirty="0" err="1" smtClean="0">
                <a:solidFill>
                  <a:srgbClr val="080808"/>
                </a:solidFill>
              </a:rPr>
              <a:t>printf</a:t>
            </a:r>
            <a:r>
              <a:rPr lang="en-US" altLang="en-US" sz="1400" dirty="0" smtClean="0">
                <a:solidFill>
                  <a:srgbClr val="080808"/>
                </a:solidFill>
              </a:rPr>
              <a:t>("</a:t>
            </a:r>
            <a:r>
              <a:rPr lang="zh-CN" altLang="en-US" sz="1400" dirty="0" smtClean="0">
                <a:solidFill>
                  <a:srgbClr val="080808"/>
                </a:solidFill>
              </a:rPr>
              <a:t>请</a:t>
            </a:r>
            <a:r>
              <a:rPr lang="zh-CN" altLang="en-US" sz="1400" dirty="0">
                <a:solidFill>
                  <a:srgbClr val="080808"/>
                </a:solidFill>
              </a:rPr>
              <a:t>输入苹果重量</a:t>
            </a:r>
            <a:r>
              <a:rPr lang="en-US" altLang="zh-CN" sz="1400" dirty="0">
                <a:solidFill>
                  <a:srgbClr val="080808"/>
                </a:solidFill>
              </a:rPr>
              <a:t>:\</a:t>
            </a:r>
            <a:r>
              <a:rPr lang="en-US" altLang="en-US" sz="1400" dirty="0" smtClean="0">
                <a:solidFill>
                  <a:srgbClr val="080808"/>
                </a:solidFill>
              </a:rPr>
              <a:t>n");    </a:t>
            </a:r>
            <a:r>
              <a:rPr lang="en-US" altLang="en-US" sz="1400" dirty="0">
                <a:solidFill>
                  <a:srgbClr val="080808"/>
                </a:solidFill>
              </a:rPr>
              <a:t>/* </a:t>
            </a:r>
            <a:r>
              <a:rPr lang="zh-CN" altLang="en-US" sz="1400" dirty="0">
                <a:solidFill>
                  <a:srgbClr val="080808"/>
                </a:solidFill>
              </a:rPr>
              <a:t>提示信息*</a:t>
            </a:r>
            <a:r>
              <a:rPr lang="en-US" altLang="zh-CN" sz="1400" dirty="0">
                <a:solidFill>
                  <a:srgbClr val="080808"/>
                </a:solidFill>
              </a:rPr>
              <a:t>/</a:t>
            </a:r>
          </a:p>
          <a:p>
            <a:pPr eaLnBrk="1" hangingPunct="1">
              <a:lnSpc>
                <a:spcPct val="100000"/>
              </a:lnSpc>
              <a:spcBef>
                <a:spcPts val="0"/>
              </a:spcBef>
              <a:buClr>
                <a:schemeClr val="folHlink"/>
              </a:buClr>
              <a:buSzPct val="110000"/>
              <a:buFont typeface="Wingdings" panose="05000000000000000000" pitchFamily="2" charset="2"/>
              <a:buNone/>
              <a:defRPr/>
            </a:pPr>
            <a:r>
              <a:rPr lang="en-US" altLang="en-US" sz="1400" dirty="0" smtClean="0">
                <a:solidFill>
                  <a:srgbClr val="080808"/>
                </a:solidFill>
              </a:rPr>
              <a:t>         </a:t>
            </a:r>
            <a:r>
              <a:rPr lang="en-US" altLang="en-US" sz="1400" dirty="0" err="1" smtClean="0">
                <a:solidFill>
                  <a:srgbClr val="080808"/>
                </a:solidFill>
              </a:rPr>
              <a:t>scanf</a:t>
            </a:r>
            <a:r>
              <a:rPr lang="en-US" altLang="en-US" sz="1400" dirty="0" smtClean="0">
                <a:solidFill>
                  <a:srgbClr val="080808"/>
                </a:solidFill>
              </a:rPr>
              <a:t>("%f",&amp;</a:t>
            </a:r>
            <a:r>
              <a:rPr lang="en-US" altLang="en-US" sz="1400" dirty="0" err="1">
                <a:solidFill>
                  <a:srgbClr val="080808"/>
                </a:solidFill>
              </a:rPr>
              <a:t>AppleWeight</a:t>
            </a:r>
            <a:r>
              <a:rPr lang="en-US" altLang="en-US" sz="1400" dirty="0" smtClean="0">
                <a:solidFill>
                  <a:srgbClr val="080808"/>
                </a:solidFill>
              </a:rPr>
              <a:t>);      /* </a:t>
            </a:r>
            <a:r>
              <a:rPr lang="zh-CN" altLang="en-US" sz="1400" dirty="0">
                <a:solidFill>
                  <a:srgbClr val="080808"/>
                </a:solidFill>
              </a:rPr>
              <a:t>输入苹果重量*</a:t>
            </a:r>
            <a:r>
              <a:rPr lang="en-US" altLang="zh-CN" sz="1400" dirty="0">
                <a:solidFill>
                  <a:srgbClr val="080808"/>
                </a:solidFill>
              </a:rPr>
              <a:t>/</a:t>
            </a:r>
          </a:p>
          <a:p>
            <a:pPr eaLnBrk="1" hangingPunct="1">
              <a:lnSpc>
                <a:spcPct val="100000"/>
              </a:lnSpc>
              <a:spcBef>
                <a:spcPts val="0"/>
              </a:spcBef>
              <a:buClr>
                <a:schemeClr val="folHlink"/>
              </a:buClr>
              <a:buSzPct val="110000"/>
              <a:buFont typeface="Wingdings" panose="05000000000000000000" pitchFamily="2" charset="2"/>
              <a:buNone/>
              <a:defRPr/>
            </a:pPr>
            <a:r>
              <a:rPr lang="en-US" altLang="en-US" sz="1400" dirty="0" smtClean="0">
                <a:solidFill>
                  <a:srgbClr val="080808"/>
                </a:solidFill>
              </a:rPr>
              <a:t>         </a:t>
            </a:r>
            <a:r>
              <a:rPr lang="en-US" altLang="en-US" sz="1400" dirty="0" err="1" smtClean="0">
                <a:solidFill>
                  <a:srgbClr val="080808"/>
                </a:solidFill>
              </a:rPr>
              <a:t>printf</a:t>
            </a:r>
            <a:r>
              <a:rPr lang="en-US" altLang="en-US" sz="1400" dirty="0" smtClean="0">
                <a:solidFill>
                  <a:srgbClr val="080808"/>
                </a:solidFill>
              </a:rPr>
              <a:t>("</a:t>
            </a:r>
            <a:r>
              <a:rPr lang="zh-CN" altLang="en-US" sz="1400" dirty="0" smtClean="0">
                <a:solidFill>
                  <a:srgbClr val="080808"/>
                </a:solidFill>
              </a:rPr>
              <a:t>请</a:t>
            </a:r>
            <a:r>
              <a:rPr lang="zh-CN" altLang="en-US" sz="1400" dirty="0">
                <a:solidFill>
                  <a:srgbClr val="080808"/>
                </a:solidFill>
              </a:rPr>
              <a:t>输入香蕉重量</a:t>
            </a:r>
            <a:r>
              <a:rPr lang="en-US" altLang="zh-CN" sz="1400" dirty="0">
                <a:solidFill>
                  <a:srgbClr val="080808"/>
                </a:solidFill>
              </a:rPr>
              <a:t>:\</a:t>
            </a:r>
            <a:r>
              <a:rPr lang="en-US" altLang="en-US" sz="1400" dirty="0" smtClean="0">
                <a:solidFill>
                  <a:srgbClr val="080808"/>
                </a:solidFill>
              </a:rPr>
              <a:t>n");    </a:t>
            </a:r>
            <a:r>
              <a:rPr lang="en-US" altLang="en-US" sz="1400" dirty="0">
                <a:solidFill>
                  <a:srgbClr val="080808"/>
                </a:solidFill>
              </a:rPr>
              <a:t>/* </a:t>
            </a:r>
            <a:r>
              <a:rPr lang="zh-CN" altLang="en-US" sz="1400" dirty="0">
                <a:solidFill>
                  <a:srgbClr val="080808"/>
                </a:solidFill>
              </a:rPr>
              <a:t>提示信息*</a:t>
            </a:r>
            <a:r>
              <a:rPr lang="en-US" altLang="zh-CN" sz="1400" dirty="0">
                <a:solidFill>
                  <a:srgbClr val="080808"/>
                </a:solidFill>
              </a:rPr>
              <a:t>/</a:t>
            </a:r>
          </a:p>
          <a:p>
            <a:pPr eaLnBrk="1" hangingPunct="1">
              <a:lnSpc>
                <a:spcPct val="100000"/>
              </a:lnSpc>
              <a:spcBef>
                <a:spcPts val="0"/>
              </a:spcBef>
              <a:buClr>
                <a:schemeClr val="folHlink"/>
              </a:buClr>
              <a:buSzPct val="110000"/>
              <a:buFont typeface="Wingdings" panose="05000000000000000000" pitchFamily="2" charset="2"/>
              <a:buNone/>
              <a:defRPr/>
            </a:pPr>
            <a:r>
              <a:rPr lang="en-US" altLang="en-US" sz="1400" dirty="0" smtClean="0">
                <a:solidFill>
                  <a:srgbClr val="080808"/>
                </a:solidFill>
              </a:rPr>
              <a:t>         </a:t>
            </a:r>
            <a:r>
              <a:rPr lang="en-US" altLang="en-US" sz="1400" dirty="0" err="1" smtClean="0">
                <a:solidFill>
                  <a:srgbClr val="080808"/>
                </a:solidFill>
              </a:rPr>
              <a:t>scanf</a:t>
            </a:r>
            <a:r>
              <a:rPr lang="en-US" altLang="en-US" sz="1400" dirty="0" smtClean="0">
                <a:solidFill>
                  <a:srgbClr val="080808"/>
                </a:solidFill>
              </a:rPr>
              <a:t>("%f",&amp;</a:t>
            </a:r>
            <a:r>
              <a:rPr lang="en-US" altLang="en-US" sz="1400" dirty="0" err="1">
                <a:solidFill>
                  <a:srgbClr val="080808"/>
                </a:solidFill>
              </a:rPr>
              <a:t>BananaWeight</a:t>
            </a:r>
            <a:r>
              <a:rPr lang="en-US" altLang="en-US" sz="1400" dirty="0">
                <a:solidFill>
                  <a:srgbClr val="080808"/>
                </a:solidFill>
              </a:rPr>
              <a:t>);    </a:t>
            </a:r>
            <a:r>
              <a:rPr lang="en-US" altLang="en-US" sz="1400" dirty="0" smtClean="0">
                <a:solidFill>
                  <a:srgbClr val="080808"/>
                </a:solidFill>
              </a:rPr>
              <a:t> </a:t>
            </a:r>
            <a:r>
              <a:rPr lang="en-US" altLang="en-US" sz="1400" dirty="0">
                <a:solidFill>
                  <a:srgbClr val="080808"/>
                </a:solidFill>
              </a:rPr>
              <a:t>/* </a:t>
            </a:r>
            <a:r>
              <a:rPr lang="zh-CN" altLang="en-US" sz="1400" dirty="0">
                <a:solidFill>
                  <a:srgbClr val="080808"/>
                </a:solidFill>
              </a:rPr>
              <a:t>输入香蕉重量*</a:t>
            </a:r>
            <a:r>
              <a:rPr lang="en-US" altLang="zh-CN" sz="1400" dirty="0">
                <a:solidFill>
                  <a:srgbClr val="080808"/>
                </a:solidFill>
              </a:rPr>
              <a:t>/</a:t>
            </a:r>
          </a:p>
          <a:p>
            <a:pPr eaLnBrk="1" hangingPunct="1">
              <a:lnSpc>
                <a:spcPct val="100000"/>
              </a:lnSpc>
              <a:spcBef>
                <a:spcPts val="0"/>
              </a:spcBef>
              <a:buClr>
                <a:schemeClr val="folHlink"/>
              </a:buClr>
              <a:buSzPct val="110000"/>
              <a:buFont typeface="Wingdings" panose="05000000000000000000" pitchFamily="2" charset="2"/>
              <a:buNone/>
              <a:defRPr/>
            </a:pPr>
            <a:r>
              <a:rPr lang="en-US" altLang="en-US" sz="1400" dirty="0" smtClean="0">
                <a:solidFill>
                  <a:srgbClr val="080808"/>
                </a:solidFill>
              </a:rPr>
              <a:t>         Total=</a:t>
            </a:r>
            <a:r>
              <a:rPr lang="en-US" altLang="en-US" sz="1400" dirty="0" err="1" smtClean="0">
                <a:solidFill>
                  <a:srgbClr val="080808"/>
                </a:solidFill>
              </a:rPr>
              <a:t>ApplePrice</a:t>
            </a:r>
            <a:r>
              <a:rPr lang="en-US" altLang="en-US" sz="1400" dirty="0" smtClean="0">
                <a:solidFill>
                  <a:srgbClr val="080808"/>
                </a:solidFill>
              </a:rPr>
              <a:t>*</a:t>
            </a:r>
            <a:r>
              <a:rPr lang="en-US" altLang="en-US" sz="1400" dirty="0" err="1" smtClean="0">
                <a:solidFill>
                  <a:srgbClr val="080808"/>
                </a:solidFill>
              </a:rPr>
              <a:t>AppleWeight+BananaPrice</a:t>
            </a:r>
            <a:r>
              <a:rPr lang="en-US" altLang="en-US" sz="1400" dirty="0" smtClean="0">
                <a:solidFill>
                  <a:srgbClr val="080808"/>
                </a:solidFill>
              </a:rPr>
              <a:t>*</a:t>
            </a:r>
            <a:r>
              <a:rPr lang="en-US" altLang="en-US" sz="1400" dirty="0" err="1" smtClean="0">
                <a:solidFill>
                  <a:srgbClr val="080808"/>
                </a:solidFill>
              </a:rPr>
              <a:t>BananaWeight</a:t>
            </a:r>
            <a:r>
              <a:rPr lang="en-US" altLang="en-US" sz="1400" dirty="0">
                <a:solidFill>
                  <a:srgbClr val="080808"/>
                </a:solidFill>
              </a:rPr>
              <a:t>;  </a:t>
            </a:r>
            <a:r>
              <a:rPr lang="en-US" altLang="en-US" sz="1400" dirty="0" smtClean="0">
                <a:solidFill>
                  <a:srgbClr val="080808"/>
                </a:solidFill>
              </a:rPr>
              <a:t> /*</a:t>
            </a:r>
            <a:r>
              <a:rPr lang="zh-CN" altLang="en-US" sz="1400" dirty="0">
                <a:solidFill>
                  <a:srgbClr val="080808"/>
                </a:solidFill>
              </a:rPr>
              <a:t>计算应付款*</a:t>
            </a:r>
            <a:r>
              <a:rPr lang="en-US" altLang="zh-CN" sz="1400" dirty="0">
                <a:solidFill>
                  <a:srgbClr val="080808"/>
                </a:solidFill>
              </a:rPr>
              <a:t>/</a:t>
            </a:r>
          </a:p>
          <a:p>
            <a:pPr eaLnBrk="1" hangingPunct="1">
              <a:lnSpc>
                <a:spcPct val="100000"/>
              </a:lnSpc>
              <a:spcBef>
                <a:spcPts val="0"/>
              </a:spcBef>
              <a:buClr>
                <a:schemeClr val="folHlink"/>
              </a:buClr>
              <a:buSzPct val="110000"/>
              <a:buFont typeface="Wingdings" panose="05000000000000000000" pitchFamily="2" charset="2"/>
              <a:buNone/>
              <a:defRPr/>
            </a:pPr>
            <a:r>
              <a:rPr lang="en-US" altLang="en-US" sz="1400" dirty="0" smtClean="0">
                <a:solidFill>
                  <a:srgbClr val="080808"/>
                </a:solidFill>
              </a:rPr>
              <a:t>         </a:t>
            </a:r>
            <a:r>
              <a:rPr lang="en-US" altLang="en-US" sz="1400" dirty="0" err="1" smtClean="0">
                <a:solidFill>
                  <a:srgbClr val="080808"/>
                </a:solidFill>
              </a:rPr>
              <a:t>printf</a:t>
            </a:r>
            <a:r>
              <a:rPr lang="en-US" altLang="en-US" sz="1400" dirty="0" smtClean="0">
                <a:solidFill>
                  <a:srgbClr val="080808"/>
                </a:solidFill>
              </a:rPr>
              <a:t>("</a:t>
            </a:r>
            <a:r>
              <a:rPr lang="zh-CN" altLang="en-US" sz="1400" dirty="0" smtClean="0">
                <a:solidFill>
                  <a:srgbClr val="080808"/>
                </a:solidFill>
              </a:rPr>
              <a:t>应付</a:t>
            </a:r>
            <a:r>
              <a:rPr lang="zh-CN" altLang="en-US" sz="1400" dirty="0">
                <a:solidFill>
                  <a:srgbClr val="080808"/>
                </a:solidFill>
              </a:rPr>
              <a:t>款</a:t>
            </a:r>
            <a:r>
              <a:rPr lang="en-US" altLang="zh-CN" sz="1400" dirty="0">
                <a:solidFill>
                  <a:srgbClr val="080808"/>
                </a:solidFill>
              </a:rPr>
              <a:t>: %</a:t>
            </a:r>
            <a:r>
              <a:rPr lang="en-US" altLang="en-US" sz="1400" dirty="0" smtClean="0">
                <a:solidFill>
                  <a:srgbClr val="080808"/>
                </a:solidFill>
              </a:rPr>
              <a:t>f\</a:t>
            </a:r>
            <a:r>
              <a:rPr lang="en-US" altLang="en-US" sz="1400" dirty="0" err="1" smtClean="0">
                <a:solidFill>
                  <a:srgbClr val="080808"/>
                </a:solidFill>
              </a:rPr>
              <a:t>n",</a:t>
            </a:r>
            <a:r>
              <a:rPr lang="en-US" altLang="en-US" sz="1400" dirty="0" err="1">
                <a:solidFill>
                  <a:srgbClr val="080808"/>
                </a:solidFill>
              </a:rPr>
              <a:t>Total</a:t>
            </a:r>
            <a:r>
              <a:rPr lang="en-US" altLang="en-US" sz="1400" dirty="0">
                <a:solidFill>
                  <a:srgbClr val="080808"/>
                </a:solidFill>
              </a:rPr>
              <a:t>);     </a:t>
            </a:r>
            <a:r>
              <a:rPr lang="en-US" altLang="en-US" sz="1400" dirty="0" smtClean="0">
                <a:solidFill>
                  <a:srgbClr val="080808"/>
                </a:solidFill>
              </a:rPr>
              <a:t>/*</a:t>
            </a:r>
            <a:r>
              <a:rPr lang="zh-CN" altLang="en-US" sz="1400" dirty="0">
                <a:solidFill>
                  <a:srgbClr val="080808"/>
                </a:solidFill>
              </a:rPr>
              <a:t>输出应付款*</a:t>
            </a:r>
            <a:r>
              <a:rPr lang="en-US" altLang="zh-CN" sz="1400" dirty="0">
                <a:solidFill>
                  <a:srgbClr val="080808"/>
                </a:solidFill>
              </a:rPr>
              <a:t>/</a:t>
            </a:r>
          </a:p>
          <a:p>
            <a:pPr eaLnBrk="1" hangingPunct="1">
              <a:lnSpc>
                <a:spcPct val="100000"/>
              </a:lnSpc>
              <a:spcBef>
                <a:spcPts val="0"/>
              </a:spcBef>
              <a:buClr>
                <a:schemeClr val="folHlink"/>
              </a:buClr>
              <a:buSzPct val="110000"/>
              <a:buFont typeface="Wingdings" panose="05000000000000000000" pitchFamily="2" charset="2"/>
              <a:buNone/>
              <a:defRPr/>
            </a:pPr>
            <a:r>
              <a:rPr lang="en-US" altLang="zh-CN" sz="1400" dirty="0">
                <a:solidFill>
                  <a:srgbClr val="080808"/>
                </a:solidFill>
              </a:rPr>
              <a:t>    </a:t>
            </a:r>
            <a:r>
              <a:rPr lang="en-US" altLang="zh-CN" sz="1400" dirty="0" smtClean="0">
                <a:solidFill>
                  <a:srgbClr val="080808"/>
                </a:solidFill>
              </a:rPr>
              <a:t>     </a:t>
            </a:r>
            <a:r>
              <a:rPr lang="en-US" altLang="en-US" sz="1400" dirty="0" smtClean="0">
                <a:solidFill>
                  <a:srgbClr val="080808"/>
                </a:solidFill>
              </a:rPr>
              <a:t>return </a:t>
            </a:r>
            <a:r>
              <a:rPr lang="en-US" altLang="en-US" sz="1400" dirty="0">
                <a:solidFill>
                  <a:srgbClr val="080808"/>
                </a:solidFill>
              </a:rPr>
              <a:t>0;</a:t>
            </a:r>
          </a:p>
          <a:p>
            <a:pPr eaLnBrk="1" hangingPunct="1">
              <a:lnSpc>
                <a:spcPct val="100000"/>
              </a:lnSpc>
              <a:spcBef>
                <a:spcPts val="0"/>
              </a:spcBef>
              <a:buClr>
                <a:schemeClr val="folHlink"/>
              </a:buClr>
              <a:buSzPct val="110000"/>
              <a:buFont typeface="Wingdings" panose="05000000000000000000" pitchFamily="2" charset="2"/>
              <a:buNone/>
              <a:defRPr/>
            </a:pPr>
            <a:r>
              <a:rPr lang="en-US" altLang="en-US" sz="1400" dirty="0">
                <a:solidFill>
                  <a:srgbClr val="080808"/>
                </a:solidFill>
              </a:rPr>
              <a:t> }  /* </a:t>
            </a:r>
            <a:r>
              <a:rPr lang="zh-CN" altLang="en-US" sz="1400" dirty="0">
                <a:solidFill>
                  <a:srgbClr val="080808"/>
                </a:solidFill>
              </a:rPr>
              <a:t>主函数结束*</a:t>
            </a:r>
            <a:r>
              <a:rPr lang="en-US" altLang="zh-CN" sz="1400" dirty="0">
                <a:solidFill>
                  <a:srgbClr val="080808"/>
                </a:solidFill>
              </a:rPr>
              <a:t>/</a:t>
            </a:r>
          </a:p>
        </p:txBody>
      </p:sp>
      <p:sp>
        <p:nvSpPr>
          <p:cNvPr id="4" name="圆角矩形标注 3"/>
          <p:cNvSpPr/>
          <p:nvPr/>
        </p:nvSpPr>
        <p:spPr bwMode="auto">
          <a:xfrm>
            <a:off x="5881255" y="986721"/>
            <a:ext cx="3006713" cy="2975956"/>
          </a:xfrm>
          <a:prstGeom prst="wedgeRoundRectCallout">
            <a:avLst>
              <a:gd name="adj1" fmla="val -48611"/>
              <a:gd name="adj2" fmla="val 21723"/>
              <a:gd name="adj3" fmla="val 16667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zh-CN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两个程序的区别：</a:t>
            </a:r>
            <a:endParaRPr kumimoji="0" lang="en-US" altLang="zh-CN" sz="16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lang="en-US" altLang="zh-CN" sz="1600" dirty="0" smtClean="0">
                <a:solidFill>
                  <a:srgbClr val="000000"/>
                </a:solidFill>
                <a:ea typeface="宋体" panose="02010600030101010101" pitchFamily="2" charset="-122"/>
              </a:rPr>
              <a:t>1</a:t>
            </a:r>
            <a:r>
              <a:rPr lang="zh-CN" altLang="en-US" sz="1600" dirty="0" smtClean="0">
                <a:solidFill>
                  <a:srgbClr val="000000"/>
                </a:solidFill>
                <a:ea typeface="宋体" panose="02010600030101010101" pitchFamily="2" charset="-122"/>
              </a:rPr>
              <a:t>、头文件</a:t>
            </a:r>
            <a:endParaRPr lang="en-US" altLang="zh-CN" sz="1600" dirty="0" smtClean="0">
              <a:solidFill>
                <a:srgbClr val="000000"/>
              </a:solidFill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en-US" altLang="zh-CN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2</a:t>
            </a:r>
            <a:r>
              <a:rPr kumimoji="0" lang="zh-CN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、注释语句的方法</a:t>
            </a:r>
            <a:endParaRPr kumimoji="0" lang="en-US" altLang="zh-CN" sz="16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lang="en-US" altLang="zh-CN" sz="1600" dirty="0" smtClean="0">
                <a:solidFill>
                  <a:srgbClr val="000000"/>
                </a:solidFill>
                <a:ea typeface="宋体" panose="02010600030101010101" pitchFamily="2" charset="-122"/>
              </a:rPr>
              <a:t>3</a:t>
            </a:r>
            <a:r>
              <a:rPr lang="zh-CN" altLang="en-US" sz="1600" dirty="0" smtClean="0">
                <a:solidFill>
                  <a:srgbClr val="000000"/>
                </a:solidFill>
                <a:ea typeface="宋体" panose="02010600030101010101" pitchFamily="2" charset="-122"/>
              </a:rPr>
              <a:t>、输入语句</a:t>
            </a:r>
            <a:endParaRPr lang="en-US" altLang="zh-CN" sz="1600" dirty="0" smtClean="0">
              <a:solidFill>
                <a:srgbClr val="000000"/>
              </a:solidFill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en-US" altLang="zh-CN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4</a:t>
            </a:r>
            <a:r>
              <a:rPr kumimoji="0" lang="zh-CN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、输出语句</a:t>
            </a:r>
            <a:endParaRPr kumimoji="0" lang="en-US" altLang="zh-CN" sz="16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lang="en-US" altLang="zh-CN" sz="1600" dirty="0">
              <a:solidFill>
                <a:srgbClr val="000000"/>
              </a:solidFill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zh-CN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为方便起见，实验时，除非有特殊要求，可以使用</a:t>
            </a:r>
            <a:r>
              <a:rPr kumimoji="0" lang="en-US" altLang="zh-CN" sz="16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cin</a:t>
            </a:r>
            <a:r>
              <a:rPr kumimoji="0" lang="zh-CN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和</a:t>
            </a:r>
            <a:r>
              <a:rPr kumimoji="0" lang="en-US" altLang="zh-CN" sz="16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cout</a:t>
            </a:r>
            <a:r>
              <a:rPr kumimoji="0" lang="zh-CN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语句；</a:t>
            </a:r>
            <a:r>
              <a:rPr lang="zh-CN" altLang="en-US" sz="1600" dirty="0" smtClean="0">
                <a:solidFill>
                  <a:srgbClr val="000000"/>
                </a:solidFill>
                <a:ea typeface="宋体" panose="02010600030101010101" pitchFamily="2" charset="-122"/>
              </a:rPr>
              <a:t>（需要将源程序保存成</a:t>
            </a:r>
            <a:r>
              <a:rPr lang="en-US" altLang="zh-CN" sz="1600" dirty="0" smtClean="0">
                <a:solidFill>
                  <a:srgbClr val="000000"/>
                </a:solidFill>
                <a:ea typeface="宋体" panose="02010600030101010101" pitchFamily="2" charset="-122"/>
              </a:rPr>
              <a:t>.</a:t>
            </a:r>
            <a:r>
              <a:rPr lang="en-US" altLang="zh-CN" sz="1600" dirty="0" err="1" smtClean="0">
                <a:solidFill>
                  <a:srgbClr val="000000"/>
                </a:solidFill>
                <a:ea typeface="宋体" panose="02010600030101010101" pitchFamily="2" charset="-122"/>
              </a:rPr>
              <a:t>cpp</a:t>
            </a:r>
            <a:r>
              <a:rPr lang="zh-CN" altLang="en-US" sz="1600" dirty="0" smtClean="0">
                <a:solidFill>
                  <a:srgbClr val="000000"/>
                </a:solidFill>
                <a:ea typeface="宋体" panose="02010600030101010101" pitchFamily="2" charset="-122"/>
              </a:rPr>
              <a:t>格式）</a:t>
            </a: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38827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7030A0"/>
                </a:solidFill>
              </a:rPr>
              <a:t>自学：</a:t>
            </a:r>
            <a:r>
              <a:rPr lang="zh-CN" altLang="en-US" dirty="0" smtClean="0"/>
              <a:t>单精度</a:t>
            </a:r>
            <a:r>
              <a:rPr lang="zh-CN" altLang="en-US" dirty="0"/>
              <a:t>浮点数的表示范围（</a:t>
            </a:r>
            <a:r>
              <a:rPr lang="en-US" altLang="zh-CN" dirty="0"/>
              <a:t>IEEE 754</a:t>
            </a:r>
            <a:r>
              <a:rPr lang="zh-CN" altLang="en-US" dirty="0"/>
              <a:t>标准）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5775" y="1135063"/>
            <a:ext cx="8349306" cy="5345112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dirty="0">
                <a:solidFill>
                  <a:srgbClr val="000000"/>
                </a:solidFill>
              </a:rPr>
              <a:t>考虑</a:t>
            </a:r>
            <a:r>
              <a:rPr lang="en-US" altLang="zh-CN" sz="2000" dirty="0">
                <a:solidFill>
                  <a:srgbClr val="000000"/>
                </a:solidFill>
              </a:rPr>
              <a:t>float</a:t>
            </a:r>
            <a:r>
              <a:rPr lang="zh-CN" altLang="en-US" sz="2000" dirty="0">
                <a:solidFill>
                  <a:srgbClr val="000000"/>
                </a:solidFill>
              </a:rPr>
              <a:t>型</a:t>
            </a:r>
            <a:endParaRPr lang="en-US" altLang="zh-CN" sz="2000" dirty="0">
              <a:solidFill>
                <a:srgbClr val="000000"/>
              </a:solidFill>
            </a:endParaRPr>
          </a:p>
          <a:p>
            <a:pPr marL="971550" lvl="1">
              <a:buFont typeface="Wingdings" panose="05000000000000000000" pitchFamily="2" charset="2"/>
              <a:buChar char="n"/>
            </a:pPr>
            <a:r>
              <a:rPr lang="zh-CN" altLang="en-US" sz="1800" dirty="0">
                <a:solidFill>
                  <a:srgbClr val="006600"/>
                </a:solidFill>
              </a:rPr>
              <a:t>一般采用</a:t>
            </a:r>
            <a:r>
              <a:rPr lang="en-US" altLang="zh-CN" sz="1800" dirty="0">
                <a:solidFill>
                  <a:srgbClr val="006600"/>
                </a:solidFill>
              </a:rPr>
              <a:t>4</a:t>
            </a:r>
            <a:r>
              <a:rPr lang="zh-CN" altLang="en-US" sz="1800" dirty="0">
                <a:solidFill>
                  <a:srgbClr val="006600"/>
                </a:solidFill>
              </a:rPr>
              <a:t>字节存储，其中符号</a:t>
            </a:r>
            <a:r>
              <a:rPr lang="en-US" altLang="zh-CN" sz="1800" dirty="0">
                <a:solidFill>
                  <a:srgbClr val="006600"/>
                </a:solidFill>
              </a:rPr>
              <a:t>1</a:t>
            </a:r>
            <a:r>
              <a:rPr lang="zh-CN" altLang="en-US" sz="1800" dirty="0">
                <a:solidFill>
                  <a:srgbClr val="006600"/>
                </a:solidFill>
              </a:rPr>
              <a:t>位，阶码</a:t>
            </a:r>
            <a:r>
              <a:rPr lang="en-US" altLang="zh-CN" sz="1800" dirty="0">
                <a:solidFill>
                  <a:srgbClr val="006600"/>
                </a:solidFill>
              </a:rPr>
              <a:t>8</a:t>
            </a:r>
            <a:r>
              <a:rPr lang="zh-CN" altLang="en-US" sz="1800" dirty="0">
                <a:solidFill>
                  <a:srgbClr val="006600"/>
                </a:solidFill>
              </a:rPr>
              <a:t>位，尾数</a:t>
            </a:r>
            <a:r>
              <a:rPr lang="en-US" altLang="zh-CN" sz="1800" dirty="0">
                <a:solidFill>
                  <a:srgbClr val="006600"/>
                </a:solidFill>
              </a:rPr>
              <a:t>23</a:t>
            </a:r>
            <a:r>
              <a:rPr lang="zh-CN" altLang="en-US" sz="1800" dirty="0">
                <a:solidFill>
                  <a:srgbClr val="006600"/>
                </a:solidFill>
              </a:rPr>
              <a:t>位，基数为</a:t>
            </a:r>
            <a:r>
              <a:rPr lang="en-US" altLang="zh-CN" sz="1800" dirty="0">
                <a:solidFill>
                  <a:srgbClr val="006600"/>
                </a:solidFill>
              </a:rPr>
              <a:t>2</a:t>
            </a:r>
          </a:p>
          <a:p>
            <a:pPr marL="971550" lvl="1">
              <a:buFont typeface="Wingdings" panose="05000000000000000000" pitchFamily="2" charset="2"/>
              <a:buChar char="n"/>
            </a:pPr>
            <a:r>
              <a:rPr lang="zh-CN" altLang="en-US" sz="1800" dirty="0">
                <a:solidFill>
                  <a:srgbClr val="C00000"/>
                </a:solidFill>
              </a:rPr>
              <a:t>阶码决定范围，尾数决定精度</a:t>
            </a:r>
            <a:endParaRPr lang="en-US" altLang="zh-CN" sz="1600" dirty="0">
              <a:solidFill>
                <a:srgbClr val="000000"/>
              </a:solidFill>
            </a:endParaRPr>
          </a:p>
          <a:p>
            <a:pPr marL="971550" lvl="1">
              <a:buFont typeface="Wingdings" panose="05000000000000000000" pitchFamily="2" charset="2"/>
              <a:buChar char="n"/>
            </a:pPr>
            <a:r>
              <a:rPr lang="zh-CN" altLang="en-US" sz="1800" dirty="0"/>
              <a:t>阶码</a:t>
            </a:r>
            <a:r>
              <a:rPr lang="en-US" altLang="zh-CN" sz="1800" dirty="0"/>
              <a:t>8</a:t>
            </a:r>
            <a:r>
              <a:rPr lang="zh-CN" altLang="en-US" sz="1800" dirty="0"/>
              <a:t>位，根据</a:t>
            </a:r>
            <a:r>
              <a:rPr lang="en-US" altLang="zh-CN" sz="1800" dirty="0"/>
              <a:t>IEEE 754</a:t>
            </a:r>
            <a:r>
              <a:rPr lang="zh-CN" altLang="en-US" sz="1800" dirty="0"/>
              <a:t>标准，范围限定在 </a:t>
            </a:r>
            <a:r>
              <a:rPr lang="en-US" altLang="zh-CN" sz="1800" dirty="0">
                <a:solidFill>
                  <a:srgbClr val="C00000"/>
                </a:solidFill>
              </a:rPr>
              <a:t>-2</a:t>
            </a:r>
            <a:r>
              <a:rPr lang="en-US" altLang="zh-CN" sz="1800" baseline="30000" dirty="0">
                <a:solidFill>
                  <a:srgbClr val="C00000"/>
                </a:solidFill>
              </a:rPr>
              <a:t>126</a:t>
            </a:r>
            <a:r>
              <a:rPr lang="en-US" altLang="zh-CN" sz="1800" dirty="0">
                <a:solidFill>
                  <a:srgbClr val="C00000"/>
                </a:solidFill>
              </a:rPr>
              <a:t>~2</a:t>
            </a:r>
            <a:r>
              <a:rPr lang="en-US" altLang="zh-CN" sz="1800" baseline="30000" dirty="0">
                <a:solidFill>
                  <a:srgbClr val="C00000"/>
                </a:solidFill>
              </a:rPr>
              <a:t>127 </a:t>
            </a:r>
            <a:endParaRPr lang="en-US" altLang="zh-CN" sz="1800" dirty="0">
              <a:solidFill>
                <a:srgbClr val="C00000"/>
              </a:solidFill>
            </a:endParaRPr>
          </a:p>
          <a:p>
            <a:pPr marL="971550" lvl="1">
              <a:buFont typeface="Wingdings" panose="05000000000000000000" pitchFamily="2" charset="2"/>
              <a:buChar char="n"/>
            </a:pPr>
            <a:r>
              <a:rPr lang="zh-CN" altLang="en-US" sz="1800" dirty="0"/>
              <a:t>采用</a:t>
            </a:r>
            <a:r>
              <a:rPr lang="zh-CN" altLang="en-US" sz="1800" dirty="0">
                <a:solidFill>
                  <a:srgbClr val="C00000"/>
                </a:solidFill>
              </a:rPr>
              <a:t>规格化形式</a:t>
            </a:r>
            <a:r>
              <a:rPr lang="zh-CN" altLang="en-US" sz="1800" dirty="0"/>
              <a:t>，根据</a:t>
            </a:r>
            <a:r>
              <a:rPr lang="en-US" altLang="zh-CN" sz="1800" dirty="0"/>
              <a:t>IEEE 754</a:t>
            </a:r>
            <a:r>
              <a:rPr lang="zh-CN" altLang="en-US" sz="1800" dirty="0"/>
              <a:t>标准，</a:t>
            </a:r>
            <a:r>
              <a:rPr lang="zh-CN" altLang="en-US" sz="1800" b="1" dirty="0">
                <a:solidFill>
                  <a:srgbClr val="0000CC"/>
                </a:solidFill>
              </a:rPr>
              <a:t>尾数的范围</a:t>
            </a:r>
            <a:r>
              <a:rPr lang="zh-CN" altLang="en-US" sz="1800" dirty="0"/>
              <a:t>（原码表示）</a:t>
            </a:r>
            <a:endParaRPr lang="en-US" altLang="zh-CN" sz="1800" dirty="0"/>
          </a:p>
          <a:p>
            <a:pPr marL="1314450" lvl="2" indent="-285750">
              <a:buFont typeface="Wingdings" panose="05000000000000000000" pitchFamily="2" charset="2"/>
              <a:buChar char="ü"/>
            </a:pPr>
            <a:r>
              <a:rPr lang="zh-CN" altLang="en-US" sz="1800" dirty="0"/>
              <a:t>正数：</a:t>
            </a:r>
            <a:r>
              <a:rPr lang="en-US" altLang="zh-CN" sz="1800" dirty="0"/>
              <a:t>1+0.0</a:t>
            </a:r>
            <a:r>
              <a:rPr lang="en-US" altLang="zh-CN" sz="1800" baseline="30000" dirty="0"/>
              <a:t>  </a:t>
            </a:r>
            <a:r>
              <a:rPr lang="en-US" altLang="zh-CN" sz="1800" dirty="0"/>
              <a:t>~ 1+(1-2</a:t>
            </a:r>
            <a:r>
              <a:rPr lang="en-US" altLang="zh-CN" sz="1800" baseline="30000" dirty="0"/>
              <a:t>-23</a:t>
            </a:r>
            <a:r>
              <a:rPr lang="en-US" altLang="zh-CN" sz="1800" dirty="0"/>
              <a:t>)</a:t>
            </a:r>
          </a:p>
          <a:p>
            <a:pPr marL="1314450" lvl="2" indent="-285750">
              <a:buFont typeface="Wingdings" panose="05000000000000000000" pitchFamily="2" charset="2"/>
              <a:buChar char="ü"/>
            </a:pPr>
            <a:r>
              <a:rPr lang="zh-CN" altLang="en-US" sz="1800" dirty="0"/>
              <a:t>负数： </a:t>
            </a:r>
            <a:r>
              <a:rPr lang="en-US" altLang="zh-CN" sz="1800" dirty="0"/>
              <a:t>-(1+(1-2</a:t>
            </a:r>
            <a:r>
              <a:rPr lang="en-US" altLang="zh-CN" sz="1800" baseline="30000" dirty="0"/>
              <a:t>-23</a:t>
            </a:r>
            <a:r>
              <a:rPr lang="en-US" altLang="zh-CN" sz="1800" dirty="0"/>
              <a:t>)) ~ - (1+0.0)   </a:t>
            </a:r>
          </a:p>
          <a:p>
            <a:pPr marL="971550" lvl="1">
              <a:buFont typeface="Wingdings" panose="05000000000000000000" pitchFamily="2" charset="2"/>
              <a:buChar char="n"/>
            </a:pPr>
            <a:endParaRPr lang="en-US" altLang="zh-CN" sz="1800" dirty="0"/>
          </a:p>
          <a:p>
            <a:pPr marL="971550" lvl="1">
              <a:buFont typeface="Wingdings" panose="05000000000000000000" pitchFamily="2" charset="2"/>
              <a:buChar char="n"/>
            </a:pPr>
            <a:r>
              <a:rPr lang="zh-CN" altLang="en-US" sz="1800" dirty="0"/>
              <a:t>采用规格化形式，该</a:t>
            </a:r>
            <a:r>
              <a:rPr lang="zh-CN" altLang="en-US" sz="1800" b="1" dirty="0">
                <a:solidFill>
                  <a:srgbClr val="0000CC"/>
                </a:solidFill>
              </a:rPr>
              <a:t>浮点数的表示范围</a:t>
            </a:r>
            <a:endParaRPr lang="en-US" altLang="zh-CN" sz="1800" b="1" dirty="0">
              <a:solidFill>
                <a:srgbClr val="0000CC"/>
              </a:solidFill>
            </a:endParaRPr>
          </a:p>
          <a:p>
            <a:pPr marL="1314450" lvl="2" indent="-285750">
              <a:buFont typeface="Wingdings" panose="05000000000000000000" pitchFamily="2" charset="2"/>
              <a:buChar char="ü"/>
            </a:pPr>
            <a:r>
              <a:rPr lang="zh-CN" altLang="en-US" sz="1800" dirty="0">
                <a:solidFill>
                  <a:srgbClr val="C00000"/>
                </a:solidFill>
              </a:rPr>
              <a:t>正数的表示范围</a:t>
            </a:r>
            <a:r>
              <a:rPr lang="zh-CN" altLang="en-US" sz="1800" dirty="0"/>
              <a:t>：</a:t>
            </a:r>
            <a:r>
              <a:rPr lang="en-US" altLang="zh-CN" sz="1800" dirty="0">
                <a:solidFill>
                  <a:srgbClr val="0000CC"/>
                </a:solidFill>
              </a:rPr>
              <a:t>1.0* 2</a:t>
            </a:r>
            <a:r>
              <a:rPr lang="en-US" altLang="zh-CN" sz="1800" baseline="30000" dirty="0">
                <a:solidFill>
                  <a:srgbClr val="0000CC"/>
                </a:solidFill>
              </a:rPr>
              <a:t>-126</a:t>
            </a:r>
            <a:r>
              <a:rPr lang="en-US" altLang="zh-CN" sz="1800" dirty="0">
                <a:solidFill>
                  <a:srgbClr val="0000CC"/>
                </a:solidFill>
              </a:rPr>
              <a:t>~ 1+(1-2</a:t>
            </a:r>
            <a:r>
              <a:rPr lang="en-US" altLang="zh-CN" sz="1800" baseline="30000" dirty="0">
                <a:solidFill>
                  <a:srgbClr val="0000CC"/>
                </a:solidFill>
              </a:rPr>
              <a:t>-23</a:t>
            </a:r>
            <a:r>
              <a:rPr lang="en-US" altLang="zh-CN" sz="1800" dirty="0">
                <a:solidFill>
                  <a:srgbClr val="0000CC"/>
                </a:solidFill>
              </a:rPr>
              <a:t>)*2</a:t>
            </a:r>
            <a:r>
              <a:rPr lang="en-US" altLang="zh-CN" sz="1800" baseline="30000" dirty="0">
                <a:solidFill>
                  <a:srgbClr val="0000CC"/>
                </a:solidFill>
              </a:rPr>
              <a:t>127 </a:t>
            </a:r>
          </a:p>
          <a:p>
            <a:pPr marL="1657350" lvl="3" indent="-285750">
              <a:buFont typeface="Wingdings" panose="05000000000000000000" pitchFamily="2" charset="2"/>
              <a:buChar char="Ø"/>
            </a:pPr>
            <a:r>
              <a:rPr lang="zh-CN" altLang="en-US" dirty="0"/>
              <a:t>即：</a:t>
            </a:r>
            <a:r>
              <a:rPr lang="en-US" altLang="zh-CN" dirty="0"/>
              <a:t>1.17549*10</a:t>
            </a:r>
            <a:r>
              <a:rPr lang="en-US" altLang="zh-CN" baseline="30000" dirty="0"/>
              <a:t>-38 </a:t>
            </a:r>
            <a:r>
              <a:rPr lang="en-US" altLang="zh-CN" dirty="0"/>
              <a:t>~ 3.40282*10</a:t>
            </a:r>
            <a:r>
              <a:rPr lang="en-US" altLang="zh-CN" baseline="30000" dirty="0"/>
              <a:t>38  </a:t>
            </a:r>
          </a:p>
          <a:p>
            <a:pPr marL="1657350" lvl="3" indent="-285750">
              <a:buFont typeface="Wingdings" panose="05000000000000000000" pitchFamily="2" charset="2"/>
              <a:buChar char="Ø"/>
            </a:pPr>
            <a:endParaRPr lang="en-US" altLang="zh-CN" dirty="0"/>
          </a:p>
          <a:p>
            <a:pPr marL="1314450" lvl="2" indent="-285750">
              <a:buFont typeface="Wingdings" panose="05000000000000000000" pitchFamily="2" charset="2"/>
              <a:buChar char="ü"/>
            </a:pPr>
            <a:r>
              <a:rPr lang="zh-CN" altLang="en-US" sz="1800" dirty="0">
                <a:solidFill>
                  <a:srgbClr val="C00000"/>
                </a:solidFill>
              </a:rPr>
              <a:t>负数的表示范围</a:t>
            </a:r>
            <a:r>
              <a:rPr lang="zh-CN" altLang="en-US" sz="1800" dirty="0">
                <a:solidFill>
                  <a:srgbClr val="0000CC"/>
                </a:solidFill>
              </a:rPr>
              <a:t>：</a:t>
            </a:r>
            <a:r>
              <a:rPr lang="en-US" altLang="zh-CN" sz="1800" dirty="0">
                <a:solidFill>
                  <a:srgbClr val="0000CC"/>
                </a:solidFill>
              </a:rPr>
              <a:t> -(1+(1-2</a:t>
            </a:r>
            <a:r>
              <a:rPr lang="en-US" altLang="zh-CN" sz="1800" baseline="30000" dirty="0">
                <a:solidFill>
                  <a:srgbClr val="0000CC"/>
                </a:solidFill>
              </a:rPr>
              <a:t>-23</a:t>
            </a:r>
            <a:r>
              <a:rPr lang="en-US" altLang="zh-CN" sz="1800" dirty="0">
                <a:solidFill>
                  <a:srgbClr val="0000CC"/>
                </a:solidFill>
              </a:rPr>
              <a:t>)) *2</a:t>
            </a:r>
            <a:r>
              <a:rPr lang="en-US" altLang="zh-CN" sz="1800" baseline="30000" dirty="0">
                <a:solidFill>
                  <a:srgbClr val="0000CC"/>
                </a:solidFill>
              </a:rPr>
              <a:t>127</a:t>
            </a:r>
            <a:r>
              <a:rPr lang="en-US" altLang="zh-CN" sz="1800" dirty="0">
                <a:solidFill>
                  <a:srgbClr val="0000CC"/>
                </a:solidFill>
              </a:rPr>
              <a:t>~  -1*2</a:t>
            </a:r>
            <a:r>
              <a:rPr lang="en-US" altLang="zh-CN" sz="1800" baseline="30000" dirty="0">
                <a:solidFill>
                  <a:srgbClr val="0000CC"/>
                </a:solidFill>
              </a:rPr>
              <a:t>-126</a:t>
            </a:r>
          </a:p>
          <a:p>
            <a:pPr marL="1657350" lvl="3" indent="-285750">
              <a:buFont typeface="Wingdings" panose="05000000000000000000" pitchFamily="2" charset="2"/>
              <a:buChar char="Ø"/>
            </a:pPr>
            <a:r>
              <a:rPr lang="zh-CN" altLang="en-US" dirty="0"/>
              <a:t>即：</a:t>
            </a:r>
            <a:r>
              <a:rPr lang="en-US" altLang="zh-CN" dirty="0"/>
              <a:t> -3.40282*10</a:t>
            </a:r>
            <a:r>
              <a:rPr lang="en-US" altLang="zh-CN" baseline="30000" dirty="0"/>
              <a:t>38 </a:t>
            </a:r>
            <a:r>
              <a:rPr lang="en-US" altLang="zh-CN" dirty="0"/>
              <a:t>~ -1.17549*10</a:t>
            </a:r>
            <a:r>
              <a:rPr lang="en-US" altLang="zh-CN" baseline="30000" dirty="0"/>
              <a:t>-38</a:t>
            </a:r>
            <a:endParaRPr lang="en-US" altLang="zh-CN" dirty="0"/>
          </a:p>
          <a:p>
            <a:pPr marL="1657350" lvl="3" indent="-285750">
              <a:buFont typeface="Wingdings" panose="05000000000000000000" pitchFamily="2" charset="2"/>
              <a:buChar char="Ø"/>
            </a:pPr>
            <a:endParaRPr lang="en-US" altLang="zh-CN" sz="1800" dirty="0"/>
          </a:p>
          <a:p>
            <a:pPr marL="971550" lvl="1"/>
            <a:endParaRPr lang="en-US" altLang="zh-CN" sz="1800" dirty="0">
              <a:solidFill>
                <a:srgbClr val="0000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zh-CN" dirty="0">
              <a:solidFill>
                <a:srgbClr val="0000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42616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7030A0"/>
                </a:solidFill>
              </a:rPr>
              <a:t>自学：</a:t>
            </a:r>
            <a:r>
              <a:rPr lang="zh-CN" altLang="en-US" dirty="0" smtClean="0"/>
              <a:t>双精度</a:t>
            </a:r>
            <a:r>
              <a:rPr lang="zh-CN" altLang="en-US" dirty="0"/>
              <a:t>浮点数的精度（</a:t>
            </a:r>
            <a:r>
              <a:rPr lang="en-US" altLang="zh-CN" dirty="0"/>
              <a:t>IEEE 754</a:t>
            </a:r>
            <a:r>
              <a:rPr lang="zh-CN" altLang="en-US" dirty="0"/>
              <a:t>标准）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5775" y="1062327"/>
            <a:ext cx="8284152" cy="5345112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dirty="0">
                <a:solidFill>
                  <a:srgbClr val="000000"/>
                </a:solidFill>
              </a:rPr>
              <a:t>考虑</a:t>
            </a:r>
            <a:r>
              <a:rPr lang="en-US" altLang="zh-CN" sz="2000" dirty="0">
                <a:solidFill>
                  <a:srgbClr val="000000"/>
                </a:solidFill>
              </a:rPr>
              <a:t>double</a:t>
            </a:r>
            <a:r>
              <a:rPr lang="zh-CN" altLang="en-US" sz="2000" dirty="0">
                <a:solidFill>
                  <a:srgbClr val="000000"/>
                </a:solidFill>
              </a:rPr>
              <a:t>型（）</a:t>
            </a:r>
            <a:endParaRPr lang="en-US" altLang="zh-CN" sz="2000" dirty="0">
              <a:solidFill>
                <a:srgbClr val="000000"/>
              </a:solidFill>
            </a:endParaRPr>
          </a:p>
          <a:p>
            <a:pPr marL="971550" lvl="1">
              <a:buFont typeface="Wingdings" panose="05000000000000000000" pitchFamily="2" charset="2"/>
              <a:buChar char="n"/>
            </a:pPr>
            <a:r>
              <a:rPr lang="zh-CN" altLang="en-US" sz="1800" dirty="0">
                <a:solidFill>
                  <a:srgbClr val="006600"/>
                </a:solidFill>
              </a:rPr>
              <a:t>一般采用</a:t>
            </a:r>
            <a:r>
              <a:rPr lang="en-US" altLang="zh-CN" sz="1800" dirty="0">
                <a:solidFill>
                  <a:srgbClr val="006600"/>
                </a:solidFill>
              </a:rPr>
              <a:t>8</a:t>
            </a:r>
            <a:r>
              <a:rPr lang="zh-CN" altLang="en-US" sz="1800" dirty="0">
                <a:solidFill>
                  <a:srgbClr val="006600"/>
                </a:solidFill>
              </a:rPr>
              <a:t>字节存储，其中符号</a:t>
            </a:r>
            <a:r>
              <a:rPr lang="en-US" altLang="zh-CN" sz="1800" dirty="0">
                <a:solidFill>
                  <a:srgbClr val="006600"/>
                </a:solidFill>
              </a:rPr>
              <a:t>1</a:t>
            </a:r>
            <a:r>
              <a:rPr lang="zh-CN" altLang="en-US" sz="1800" dirty="0">
                <a:solidFill>
                  <a:srgbClr val="006600"/>
                </a:solidFill>
              </a:rPr>
              <a:t>位，阶码</a:t>
            </a:r>
            <a:r>
              <a:rPr lang="en-US" altLang="zh-CN" sz="1800" dirty="0">
                <a:solidFill>
                  <a:srgbClr val="006600"/>
                </a:solidFill>
              </a:rPr>
              <a:t>11</a:t>
            </a:r>
            <a:r>
              <a:rPr lang="zh-CN" altLang="en-US" sz="1800" dirty="0">
                <a:solidFill>
                  <a:srgbClr val="006600"/>
                </a:solidFill>
              </a:rPr>
              <a:t>位，尾数</a:t>
            </a:r>
            <a:r>
              <a:rPr lang="en-US" altLang="zh-CN" sz="1800" dirty="0">
                <a:solidFill>
                  <a:srgbClr val="006600"/>
                </a:solidFill>
              </a:rPr>
              <a:t>52</a:t>
            </a:r>
            <a:r>
              <a:rPr lang="zh-CN" altLang="en-US" sz="1800" dirty="0">
                <a:solidFill>
                  <a:srgbClr val="006600"/>
                </a:solidFill>
              </a:rPr>
              <a:t>位，基数为</a:t>
            </a:r>
            <a:r>
              <a:rPr lang="en-US" altLang="zh-CN" sz="1800" dirty="0">
                <a:solidFill>
                  <a:srgbClr val="006600"/>
                </a:solidFill>
              </a:rPr>
              <a:t>2</a:t>
            </a:r>
          </a:p>
          <a:p>
            <a:pPr marL="971550" lvl="1">
              <a:buFont typeface="Wingdings" panose="05000000000000000000" pitchFamily="2" charset="2"/>
              <a:buChar char="n"/>
            </a:pPr>
            <a:r>
              <a:rPr lang="zh-CN" altLang="en-US" sz="1800" dirty="0">
                <a:solidFill>
                  <a:srgbClr val="C00000"/>
                </a:solidFill>
              </a:rPr>
              <a:t>阶码决定范围，尾数决定精度</a:t>
            </a:r>
            <a:endParaRPr lang="en-US" altLang="zh-CN" sz="1800" dirty="0">
              <a:solidFill>
                <a:srgbClr val="C00000"/>
              </a:solidFill>
            </a:endParaRPr>
          </a:p>
          <a:p>
            <a:pPr marL="971550" lvl="1">
              <a:buFont typeface="Wingdings" panose="05000000000000000000" pitchFamily="2" charset="2"/>
              <a:buChar char="n"/>
            </a:pPr>
            <a:r>
              <a:rPr lang="zh-CN" altLang="en-US" sz="1800" dirty="0"/>
              <a:t>根据前面的讨论可知，尾数的数值部分在内存中可以存储</a:t>
            </a:r>
            <a:r>
              <a:rPr lang="en-US" altLang="zh-CN" sz="1800" dirty="0"/>
              <a:t>53</a:t>
            </a:r>
            <a:r>
              <a:rPr lang="zh-CN" altLang="en-US" sz="1800" dirty="0"/>
              <a:t>位（</a:t>
            </a:r>
            <a:r>
              <a:rPr lang="en-US" altLang="zh-CN" sz="1800" dirty="0"/>
              <a:t>52</a:t>
            </a:r>
            <a:r>
              <a:rPr lang="zh-CN" altLang="en-US" sz="1800" dirty="0"/>
              <a:t>位</a:t>
            </a:r>
            <a:r>
              <a:rPr lang="en-US" altLang="zh-CN" sz="1800" dirty="0"/>
              <a:t>+</a:t>
            </a:r>
            <a:r>
              <a:rPr lang="zh-CN" altLang="en-US" sz="1800" dirty="0"/>
              <a:t>隐含的</a:t>
            </a:r>
            <a:r>
              <a:rPr lang="en-US" altLang="zh-CN" sz="1800" dirty="0"/>
              <a:t>1</a:t>
            </a:r>
            <a:r>
              <a:rPr lang="zh-CN" altLang="en-US" sz="1800" dirty="0"/>
              <a:t>位）（尾数采用原码表示）</a:t>
            </a:r>
            <a:endParaRPr lang="en-US" altLang="zh-CN" sz="1800" dirty="0"/>
          </a:p>
          <a:p>
            <a:pPr marL="971550" lvl="1">
              <a:buFont typeface="Wingdings" panose="05000000000000000000" pitchFamily="2" charset="2"/>
              <a:buChar char="n"/>
            </a:pPr>
            <a:r>
              <a:rPr lang="zh-CN" altLang="en-US" sz="1800" dirty="0">
                <a:solidFill>
                  <a:srgbClr val="0000CC"/>
                </a:solidFill>
              </a:rPr>
              <a:t>对于双精度浮点数，精度：</a:t>
            </a:r>
            <a:r>
              <a:rPr lang="en-US" altLang="zh-CN" sz="1800" dirty="0">
                <a:solidFill>
                  <a:srgbClr val="0000CC"/>
                </a:solidFill>
              </a:rPr>
              <a:t>53*0.301=15.953</a:t>
            </a:r>
            <a:r>
              <a:rPr lang="zh-CN" altLang="en-US" sz="1800" dirty="0">
                <a:solidFill>
                  <a:srgbClr val="0000CC"/>
                </a:solidFill>
              </a:rPr>
              <a:t>（精确表达</a:t>
            </a:r>
            <a:r>
              <a:rPr lang="en-US" altLang="zh-CN" sz="1800" dirty="0">
                <a:solidFill>
                  <a:srgbClr val="0000CC"/>
                </a:solidFill>
              </a:rPr>
              <a:t>15</a:t>
            </a:r>
            <a:r>
              <a:rPr lang="zh-CN" altLang="en-US" sz="1800" dirty="0">
                <a:solidFill>
                  <a:srgbClr val="0000CC"/>
                </a:solidFill>
              </a:rPr>
              <a:t>位十进制）</a:t>
            </a:r>
            <a:endParaRPr lang="en-US" altLang="zh-CN" sz="1800" dirty="0">
              <a:solidFill>
                <a:srgbClr val="0000CC"/>
              </a:solidFill>
            </a:endParaRPr>
          </a:p>
          <a:p>
            <a:pPr marL="971550" lvl="1">
              <a:buFont typeface="Wingdings" panose="05000000000000000000" pitchFamily="2" charset="2"/>
              <a:buChar char="n"/>
            </a:pPr>
            <a:endParaRPr lang="en-US" altLang="zh-CN" sz="1800" dirty="0"/>
          </a:p>
          <a:p>
            <a:pPr marL="971550" lvl="1">
              <a:buFont typeface="Wingdings" panose="05000000000000000000" pitchFamily="2" charset="2"/>
              <a:buChar char="n"/>
            </a:pPr>
            <a:r>
              <a:rPr lang="zh-CN" altLang="en-US" sz="1800" dirty="0"/>
              <a:t>对于</a:t>
            </a:r>
            <a:r>
              <a:rPr lang="en-US" altLang="zh-CN" sz="1800" dirty="0"/>
              <a:t>long double</a:t>
            </a:r>
            <a:r>
              <a:rPr lang="zh-CN" altLang="en-US" sz="1800" dirty="0"/>
              <a:t>类型，</a:t>
            </a:r>
            <a:r>
              <a:rPr lang="en-US" altLang="zh-CN" sz="1800" dirty="0"/>
              <a:t>C99</a:t>
            </a:r>
            <a:r>
              <a:rPr lang="zh-CN" altLang="en-US" sz="1800" dirty="0"/>
              <a:t>中才添加了该类型。而在</a:t>
            </a:r>
            <a:r>
              <a:rPr lang="en-US" altLang="zh-CN" sz="1800" dirty="0"/>
              <a:t>C99</a:t>
            </a:r>
            <a:r>
              <a:rPr lang="zh-CN" altLang="en-US" sz="1800" dirty="0"/>
              <a:t>及后续的规范中，对于该类型规定的也并不详细，只是要求</a:t>
            </a:r>
            <a:r>
              <a:rPr lang="en-US" altLang="zh-CN" sz="1800" dirty="0"/>
              <a:t>long double</a:t>
            </a:r>
            <a:r>
              <a:rPr lang="zh-CN" altLang="en-US" sz="1800" dirty="0"/>
              <a:t>类型在精度上需要不少于</a:t>
            </a:r>
            <a:r>
              <a:rPr lang="en-US" altLang="zh-CN" sz="1800" dirty="0"/>
              <a:t>double</a:t>
            </a:r>
            <a:r>
              <a:rPr lang="zh-CN" altLang="en-US" sz="1800" dirty="0"/>
              <a:t>的精度；</a:t>
            </a:r>
            <a:endParaRPr lang="en-US" altLang="zh-CN" sz="1800" dirty="0"/>
          </a:p>
          <a:p>
            <a:pPr marL="971550" lvl="1">
              <a:buFont typeface="Wingdings" panose="05000000000000000000" pitchFamily="2" charset="2"/>
              <a:buChar char="n"/>
            </a:pPr>
            <a:r>
              <a:rPr lang="zh-CN" altLang="en-US" sz="1800" dirty="0"/>
              <a:t>也没有统一标准定义需要几个字节，有的编译器支持</a:t>
            </a:r>
            <a:r>
              <a:rPr lang="en-US" altLang="zh-CN" sz="1800" dirty="0"/>
              <a:t>16</a:t>
            </a:r>
            <a:r>
              <a:rPr lang="zh-CN" altLang="en-US" sz="1800" dirty="0"/>
              <a:t>、</a:t>
            </a:r>
            <a:r>
              <a:rPr lang="en-US" altLang="zh-CN" sz="1800" dirty="0"/>
              <a:t>12</a:t>
            </a:r>
            <a:r>
              <a:rPr lang="zh-CN" altLang="en-US" sz="1800" dirty="0"/>
              <a:t>、</a:t>
            </a:r>
            <a:r>
              <a:rPr lang="en-US" altLang="zh-CN" sz="1800" dirty="0"/>
              <a:t>10</a:t>
            </a:r>
            <a:r>
              <a:rPr lang="zh-CN" altLang="en-US" sz="1800" dirty="0"/>
              <a:t>字节，在此不做过多的讨论</a:t>
            </a:r>
            <a:endParaRPr lang="en-US" altLang="zh-CN" sz="1800" dirty="0"/>
          </a:p>
          <a:p>
            <a:pPr marL="971550" lvl="1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0389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7030A0"/>
                </a:solidFill>
              </a:rPr>
              <a:t>自学：</a:t>
            </a:r>
            <a:r>
              <a:rPr lang="zh-CN" altLang="en-US" dirty="0" smtClean="0"/>
              <a:t>双精度</a:t>
            </a:r>
            <a:r>
              <a:rPr lang="zh-CN" altLang="en-US" dirty="0"/>
              <a:t>浮点数的表示范围（</a:t>
            </a:r>
            <a:r>
              <a:rPr lang="en-US" altLang="zh-CN" dirty="0"/>
              <a:t>IEEE 754</a:t>
            </a:r>
            <a:r>
              <a:rPr lang="zh-CN" altLang="en-US" dirty="0"/>
              <a:t>标准）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5775" y="1135063"/>
            <a:ext cx="8349306" cy="5345112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dirty="0">
                <a:solidFill>
                  <a:srgbClr val="000000"/>
                </a:solidFill>
              </a:rPr>
              <a:t>考虑</a:t>
            </a:r>
            <a:r>
              <a:rPr lang="en-US" altLang="zh-CN" sz="2000" dirty="0">
                <a:solidFill>
                  <a:srgbClr val="000000"/>
                </a:solidFill>
              </a:rPr>
              <a:t>double </a:t>
            </a:r>
            <a:r>
              <a:rPr lang="zh-CN" altLang="en-US" sz="2000" dirty="0">
                <a:solidFill>
                  <a:srgbClr val="000000"/>
                </a:solidFill>
              </a:rPr>
              <a:t>型</a:t>
            </a:r>
            <a:endParaRPr lang="en-US" altLang="zh-CN" sz="2000" dirty="0">
              <a:solidFill>
                <a:srgbClr val="000000"/>
              </a:solidFill>
            </a:endParaRPr>
          </a:p>
          <a:p>
            <a:pPr marL="971550" lvl="1">
              <a:buFont typeface="Wingdings" panose="05000000000000000000" pitchFamily="2" charset="2"/>
              <a:buChar char="n"/>
            </a:pPr>
            <a:r>
              <a:rPr lang="zh-CN" altLang="en-US" sz="1800" dirty="0">
                <a:solidFill>
                  <a:srgbClr val="006600"/>
                </a:solidFill>
              </a:rPr>
              <a:t>一般采用</a:t>
            </a:r>
            <a:r>
              <a:rPr lang="en-US" altLang="zh-CN" sz="1800" dirty="0">
                <a:solidFill>
                  <a:srgbClr val="006600"/>
                </a:solidFill>
              </a:rPr>
              <a:t>8</a:t>
            </a:r>
            <a:r>
              <a:rPr lang="zh-CN" altLang="en-US" sz="1800" dirty="0">
                <a:solidFill>
                  <a:srgbClr val="006600"/>
                </a:solidFill>
              </a:rPr>
              <a:t>字节存储，其中符号</a:t>
            </a:r>
            <a:r>
              <a:rPr lang="en-US" altLang="zh-CN" sz="1800" dirty="0">
                <a:solidFill>
                  <a:srgbClr val="006600"/>
                </a:solidFill>
              </a:rPr>
              <a:t>1</a:t>
            </a:r>
            <a:r>
              <a:rPr lang="zh-CN" altLang="en-US" sz="1800" dirty="0">
                <a:solidFill>
                  <a:srgbClr val="006600"/>
                </a:solidFill>
              </a:rPr>
              <a:t>位，阶码</a:t>
            </a:r>
            <a:r>
              <a:rPr lang="en-US" altLang="zh-CN" sz="1800" dirty="0">
                <a:solidFill>
                  <a:srgbClr val="006600"/>
                </a:solidFill>
              </a:rPr>
              <a:t>11</a:t>
            </a:r>
            <a:r>
              <a:rPr lang="zh-CN" altLang="en-US" sz="1800" dirty="0">
                <a:solidFill>
                  <a:srgbClr val="006600"/>
                </a:solidFill>
              </a:rPr>
              <a:t>位，尾数</a:t>
            </a:r>
            <a:r>
              <a:rPr lang="en-US" altLang="zh-CN" sz="1800" dirty="0">
                <a:solidFill>
                  <a:srgbClr val="006600"/>
                </a:solidFill>
              </a:rPr>
              <a:t>52</a:t>
            </a:r>
            <a:r>
              <a:rPr lang="zh-CN" altLang="en-US" sz="1800" dirty="0">
                <a:solidFill>
                  <a:srgbClr val="006600"/>
                </a:solidFill>
              </a:rPr>
              <a:t>位，基数为</a:t>
            </a:r>
            <a:r>
              <a:rPr lang="en-US" altLang="zh-CN" sz="1800" dirty="0">
                <a:solidFill>
                  <a:srgbClr val="006600"/>
                </a:solidFill>
              </a:rPr>
              <a:t>2</a:t>
            </a:r>
          </a:p>
          <a:p>
            <a:pPr marL="971550" lvl="1">
              <a:buFont typeface="Wingdings" panose="05000000000000000000" pitchFamily="2" charset="2"/>
              <a:buChar char="n"/>
            </a:pPr>
            <a:r>
              <a:rPr lang="zh-CN" altLang="en-US" sz="1800" dirty="0">
                <a:solidFill>
                  <a:srgbClr val="C00000"/>
                </a:solidFill>
              </a:rPr>
              <a:t>阶码决定范围，尾数决定精度</a:t>
            </a:r>
            <a:endParaRPr lang="en-US" altLang="zh-CN" sz="1600" dirty="0">
              <a:solidFill>
                <a:srgbClr val="000000"/>
              </a:solidFill>
            </a:endParaRPr>
          </a:p>
          <a:p>
            <a:pPr marL="971550" lvl="1">
              <a:buFont typeface="Wingdings" panose="05000000000000000000" pitchFamily="2" charset="2"/>
              <a:buChar char="n"/>
            </a:pPr>
            <a:r>
              <a:rPr lang="zh-CN" altLang="en-US" sz="1800" dirty="0"/>
              <a:t>阶码</a:t>
            </a:r>
            <a:r>
              <a:rPr lang="en-US" altLang="zh-CN" sz="1800" dirty="0"/>
              <a:t>11</a:t>
            </a:r>
            <a:r>
              <a:rPr lang="zh-CN" altLang="en-US" sz="1800" dirty="0"/>
              <a:t>位，根据</a:t>
            </a:r>
            <a:r>
              <a:rPr lang="en-US" altLang="zh-CN" sz="1800" dirty="0"/>
              <a:t>IEEE 754</a:t>
            </a:r>
            <a:r>
              <a:rPr lang="zh-CN" altLang="en-US" sz="1800" dirty="0"/>
              <a:t>标准，范围限定在 </a:t>
            </a:r>
            <a:r>
              <a:rPr lang="en-US" altLang="zh-CN" sz="1800" dirty="0">
                <a:solidFill>
                  <a:srgbClr val="C00000"/>
                </a:solidFill>
              </a:rPr>
              <a:t>-2</a:t>
            </a:r>
            <a:r>
              <a:rPr lang="en-US" altLang="zh-CN" sz="1800" baseline="30000" dirty="0">
                <a:solidFill>
                  <a:srgbClr val="C00000"/>
                </a:solidFill>
              </a:rPr>
              <a:t>1022 </a:t>
            </a:r>
            <a:r>
              <a:rPr lang="en-US" altLang="zh-CN" sz="1800" dirty="0">
                <a:solidFill>
                  <a:srgbClr val="C00000"/>
                </a:solidFill>
              </a:rPr>
              <a:t>~ 2</a:t>
            </a:r>
            <a:r>
              <a:rPr lang="en-US" altLang="zh-CN" sz="1800" baseline="30000" dirty="0">
                <a:solidFill>
                  <a:srgbClr val="C00000"/>
                </a:solidFill>
              </a:rPr>
              <a:t>1023 </a:t>
            </a:r>
            <a:endParaRPr lang="en-US" altLang="zh-CN" sz="1800" dirty="0">
              <a:solidFill>
                <a:srgbClr val="C00000"/>
              </a:solidFill>
            </a:endParaRPr>
          </a:p>
          <a:p>
            <a:pPr marL="971550" lvl="1">
              <a:buFont typeface="Wingdings" panose="05000000000000000000" pitchFamily="2" charset="2"/>
              <a:buChar char="n"/>
            </a:pPr>
            <a:r>
              <a:rPr lang="zh-CN" altLang="en-US" sz="1800" dirty="0"/>
              <a:t>采用</a:t>
            </a:r>
            <a:r>
              <a:rPr lang="zh-CN" altLang="en-US" sz="1800" dirty="0">
                <a:solidFill>
                  <a:srgbClr val="C00000"/>
                </a:solidFill>
              </a:rPr>
              <a:t>规格化</a:t>
            </a:r>
            <a:r>
              <a:rPr lang="zh-CN" altLang="en-US" sz="1800" dirty="0"/>
              <a:t>形式，根据</a:t>
            </a:r>
            <a:r>
              <a:rPr lang="en-US" altLang="zh-CN" sz="1800" dirty="0"/>
              <a:t>IEEE 754</a:t>
            </a:r>
            <a:r>
              <a:rPr lang="zh-CN" altLang="en-US" sz="1800" dirty="0"/>
              <a:t>标准，尾数的范围</a:t>
            </a:r>
            <a:endParaRPr lang="en-US" altLang="zh-CN" sz="1800" dirty="0"/>
          </a:p>
          <a:p>
            <a:pPr marL="1314450" lvl="2" indent="-285750">
              <a:buFont typeface="Wingdings" panose="05000000000000000000" pitchFamily="2" charset="2"/>
              <a:buChar char="ü"/>
            </a:pPr>
            <a:r>
              <a:rPr lang="zh-CN" altLang="en-US" sz="1800" dirty="0"/>
              <a:t>负数：在 </a:t>
            </a:r>
            <a:r>
              <a:rPr lang="en-US" altLang="zh-CN" sz="1800" dirty="0"/>
              <a:t>–(1+(1-2</a:t>
            </a:r>
            <a:r>
              <a:rPr lang="en-US" altLang="zh-CN" sz="1800" baseline="30000" dirty="0"/>
              <a:t>-52</a:t>
            </a:r>
            <a:r>
              <a:rPr lang="en-US" altLang="zh-CN" sz="1800" dirty="0"/>
              <a:t>)) ~ -1.0</a:t>
            </a:r>
          </a:p>
          <a:p>
            <a:pPr marL="1314450" lvl="2" indent="-285750">
              <a:buFont typeface="Wingdings" panose="05000000000000000000" pitchFamily="2" charset="2"/>
              <a:buChar char="ü"/>
            </a:pPr>
            <a:r>
              <a:rPr lang="zh-CN" altLang="en-US" sz="1800" dirty="0"/>
              <a:t>正数：</a:t>
            </a:r>
            <a:r>
              <a:rPr lang="en-US" altLang="zh-CN" sz="1800" dirty="0"/>
              <a:t>1.0</a:t>
            </a:r>
            <a:r>
              <a:rPr lang="en-US" altLang="zh-CN" sz="1800" baseline="30000" dirty="0"/>
              <a:t> </a:t>
            </a:r>
            <a:r>
              <a:rPr lang="en-US" altLang="zh-CN" sz="1800" dirty="0"/>
              <a:t>~ 1+(1-2</a:t>
            </a:r>
            <a:r>
              <a:rPr lang="en-US" altLang="zh-CN" sz="1800" baseline="30000" dirty="0"/>
              <a:t>-52</a:t>
            </a:r>
            <a:r>
              <a:rPr lang="en-US" altLang="zh-CN" sz="1800" dirty="0"/>
              <a:t>)</a:t>
            </a:r>
            <a:r>
              <a:rPr lang="zh-CN" altLang="en-US" sz="1800" dirty="0"/>
              <a:t>之间</a:t>
            </a:r>
            <a:endParaRPr lang="en-US" altLang="zh-CN" sz="1800" dirty="0"/>
          </a:p>
          <a:p>
            <a:pPr marL="971550" lvl="1">
              <a:buFont typeface="Wingdings" panose="05000000000000000000" pitchFamily="2" charset="2"/>
              <a:buChar char="n"/>
            </a:pPr>
            <a:endParaRPr lang="en-US" altLang="zh-CN" sz="1800" dirty="0"/>
          </a:p>
          <a:p>
            <a:pPr marL="971550" lvl="1">
              <a:buFont typeface="Wingdings" panose="05000000000000000000" pitchFamily="2" charset="2"/>
              <a:buChar char="n"/>
            </a:pPr>
            <a:r>
              <a:rPr lang="zh-CN" altLang="en-US" sz="1800" dirty="0"/>
              <a:t>采用规格化形式，该浮点数的表示范围</a:t>
            </a:r>
            <a:endParaRPr lang="en-US" altLang="zh-CN" sz="1800" dirty="0"/>
          </a:p>
          <a:p>
            <a:pPr marL="1314450" lvl="2" indent="-285750">
              <a:buFont typeface="Wingdings" panose="05000000000000000000" pitchFamily="2" charset="2"/>
              <a:buChar char="ü"/>
            </a:pPr>
            <a:r>
              <a:rPr lang="zh-CN" altLang="en-US" sz="1800" b="1" dirty="0">
                <a:solidFill>
                  <a:srgbClr val="0000CC"/>
                </a:solidFill>
              </a:rPr>
              <a:t>负数的表示范围</a:t>
            </a:r>
            <a:r>
              <a:rPr lang="zh-CN" altLang="en-US" sz="1800" dirty="0"/>
              <a:t>：</a:t>
            </a:r>
            <a:r>
              <a:rPr lang="en-US" altLang="zh-CN" sz="1800" dirty="0"/>
              <a:t> -(1+(1-2</a:t>
            </a:r>
            <a:r>
              <a:rPr lang="en-US" altLang="zh-CN" sz="1800" baseline="30000" dirty="0"/>
              <a:t>-52</a:t>
            </a:r>
            <a:r>
              <a:rPr lang="en-US" altLang="zh-CN" sz="1800" dirty="0"/>
              <a:t>)) *2</a:t>
            </a:r>
            <a:r>
              <a:rPr lang="en-US" altLang="zh-CN" sz="1800" baseline="30000" dirty="0"/>
              <a:t>1023</a:t>
            </a:r>
            <a:r>
              <a:rPr lang="en-US" altLang="zh-CN" sz="1800" dirty="0"/>
              <a:t>~  -1*2</a:t>
            </a:r>
            <a:r>
              <a:rPr lang="en-US" altLang="zh-CN" sz="1800" baseline="30000" dirty="0"/>
              <a:t>-1022</a:t>
            </a:r>
          </a:p>
          <a:p>
            <a:pPr marL="1657350" lvl="3" indent="-285750">
              <a:buFont typeface="Wingdings" panose="05000000000000000000" pitchFamily="2" charset="2"/>
              <a:buChar char="Ø"/>
            </a:pPr>
            <a:r>
              <a:rPr lang="zh-CN" altLang="en-US" sz="1800" dirty="0"/>
              <a:t>即：</a:t>
            </a:r>
            <a:r>
              <a:rPr lang="en-US" altLang="zh-CN" sz="1800" dirty="0"/>
              <a:t> -1.797693*10</a:t>
            </a:r>
            <a:r>
              <a:rPr lang="en-US" altLang="zh-CN" sz="1800" baseline="30000" dirty="0"/>
              <a:t>308 </a:t>
            </a:r>
            <a:r>
              <a:rPr lang="en-US" altLang="zh-CN" sz="1800" dirty="0"/>
              <a:t>~ -2.225074*10</a:t>
            </a:r>
            <a:r>
              <a:rPr lang="en-US" altLang="zh-CN" sz="1800" baseline="30000" dirty="0"/>
              <a:t>-308</a:t>
            </a:r>
            <a:endParaRPr lang="en-US" altLang="zh-CN" sz="1800" dirty="0"/>
          </a:p>
          <a:p>
            <a:pPr marL="1657350" lvl="3" indent="-285750">
              <a:buFont typeface="Wingdings" panose="05000000000000000000" pitchFamily="2" charset="2"/>
              <a:buChar char="Ø"/>
            </a:pPr>
            <a:endParaRPr lang="en-US" altLang="zh-CN" sz="1800" dirty="0"/>
          </a:p>
          <a:p>
            <a:pPr marL="1314450" lvl="2" indent="-285750">
              <a:buFont typeface="Wingdings" panose="05000000000000000000" pitchFamily="2" charset="2"/>
              <a:buChar char="ü"/>
            </a:pPr>
            <a:r>
              <a:rPr lang="zh-CN" altLang="en-US" sz="1800" b="1" dirty="0">
                <a:solidFill>
                  <a:srgbClr val="0000CC"/>
                </a:solidFill>
              </a:rPr>
              <a:t>正数的表示范围</a:t>
            </a:r>
            <a:r>
              <a:rPr lang="zh-CN" altLang="en-US" sz="1800" dirty="0"/>
              <a:t>：</a:t>
            </a:r>
            <a:r>
              <a:rPr lang="en-US" altLang="zh-CN" sz="1800" dirty="0"/>
              <a:t>1.0* 2</a:t>
            </a:r>
            <a:r>
              <a:rPr lang="en-US" altLang="zh-CN" sz="1800" baseline="30000" dirty="0"/>
              <a:t>-1022</a:t>
            </a:r>
            <a:r>
              <a:rPr lang="en-US" altLang="zh-CN" sz="1800" dirty="0"/>
              <a:t>~ 1+(1-2</a:t>
            </a:r>
            <a:r>
              <a:rPr lang="en-US" altLang="zh-CN" sz="1800" baseline="30000" dirty="0"/>
              <a:t>-52</a:t>
            </a:r>
            <a:r>
              <a:rPr lang="en-US" altLang="zh-CN" sz="1800" dirty="0"/>
              <a:t>)*2</a:t>
            </a:r>
            <a:r>
              <a:rPr lang="en-US" altLang="zh-CN" sz="1800" baseline="30000" dirty="0"/>
              <a:t>1023 </a:t>
            </a:r>
          </a:p>
          <a:p>
            <a:pPr marL="1657350" lvl="3" indent="-285750">
              <a:buFont typeface="Wingdings" panose="05000000000000000000" pitchFamily="2" charset="2"/>
              <a:buChar char="Ø"/>
            </a:pPr>
            <a:r>
              <a:rPr lang="zh-CN" altLang="en-US" dirty="0"/>
              <a:t>即：</a:t>
            </a:r>
            <a:r>
              <a:rPr lang="en-US" altLang="zh-CN" dirty="0"/>
              <a:t>2.225074*10</a:t>
            </a:r>
            <a:r>
              <a:rPr lang="en-US" altLang="zh-CN" baseline="30000" dirty="0"/>
              <a:t>-308   </a:t>
            </a:r>
            <a:r>
              <a:rPr lang="en-US" altLang="zh-CN" dirty="0"/>
              <a:t>~ 1.797693*10</a:t>
            </a:r>
            <a:r>
              <a:rPr lang="en-US" altLang="zh-CN" baseline="30000" dirty="0"/>
              <a:t>308</a:t>
            </a:r>
            <a:endParaRPr lang="en-US" altLang="zh-CN" sz="1800" dirty="0">
              <a:solidFill>
                <a:srgbClr val="0000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04472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2AAAD4-512C-4355-85A3-174F4EA5A808}" type="slidenum">
              <a:rPr lang="zh-CN" altLang="en-US" smtClean="0"/>
              <a:pPr>
                <a:defRPr/>
              </a:pPr>
              <a:t>63</a:t>
            </a:fld>
            <a:endParaRPr lang="en-US" altLang="zh-CN"/>
          </a:p>
        </p:txBody>
      </p:sp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914400" y="856302"/>
            <a:ext cx="7315200" cy="1684544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en-US" altLang="zh-CN" sz="24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float</a:t>
            </a:r>
            <a:r>
              <a:rPr lang="zh-CN" altLang="en-US" sz="24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类型（即</a:t>
            </a:r>
            <a:r>
              <a:rPr lang="en-US" altLang="zh-CN" sz="24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IEEE 754</a:t>
            </a:r>
            <a:r>
              <a:rPr lang="zh-CN" altLang="en-US" sz="24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单精度浮点数格式）能表示的最大正整数是（）。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>
                <p:custDataLst>
                  <p:tags r:id="rId3"/>
                </p:custDataLst>
              </p:nvPr>
            </p:nvSpPr>
            <p:spPr>
              <a:xfrm>
                <a:off x="1828800" y="2546780"/>
                <a:ext cx="2127903" cy="642938"/>
              </a:xfrm>
              <a:prstGeom prst="rect">
                <a:avLst/>
              </a:prstGeom>
              <a:noFill/>
            </p:spPr>
            <p:txBody>
              <a:bodyPr vert="horz" rtlCol="0" anchor="ctr" anchorCtr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6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sym typeface="Microsoft Yahei" panose="020B0503020204020204" pitchFamily="34" charset="-122"/>
                            </a:rPr>
                          </m:ctrlPr>
                        </m:sSupPr>
                        <m:e>
                          <m:r>
                            <a:rPr lang="en-US" altLang="zh-CN" sz="26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sym typeface="Microsoft Yahei" panose="020B0503020204020204" pitchFamily="34" charset="-122"/>
                            </a:rPr>
                            <m:t>𝟐</m:t>
                          </m:r>
                        </m:e>
                        <m:sup>
                          <m:r>
                            <a:rPr lang="en-US" altLang="zh-CN" sz="26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sym typeface="Microsoft Yahei" panose="020B0503020204020204" pitchFamily="34" charset="-122"/>
                            </a:rPr>
                            <m:t>𝟏𝟐𝟔</m:t>
                          </m:r>
                        </m:sup>
                      </m:sSup>
                      <m:r>
                        <a:rPr lang="en-US" altLang="zh-CN" sz="26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sym typeface="Microsoft Yahei" panose="020B0503020204020204" pitchFamily="34" charset="-122"/>
                        </a:rPr>
                        <m:t>−</m:t>
                      </m:r>
                      <m:sSup>
                        <m:sSupPr>
                          <m:ctrlPr>
                            <a:rPr lang="en-US" altLang="zh-CN" sz="26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sym typeface="Microsoft Yahei" panose="020B0503020204020204" pitchFamily="34" charset="-122"/>
                            </a:rPr>
                          </m:ctrlPr>
                        </m:sSupPr>
                        <m:e>
                          <m:r>
                            <a:rPr lang="en-US" altLang="zh-CN" sz="26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sym typeface="Microsoft Yahei" panose="020B0503020204020204" pitchFamily="34" charset="-122"/>
                            </a:rPr>
                            <m:t>𝟐</m:t>
                          </m:r>
                        </m:e>
                        <m:sup>
                          <m:r>
                            <a:rPr lang="en-US" altLang="zh-CN" sz="26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sym typeface="Microsoft Yahei" panose="020B0503020204020204" pitchFamily="34" charset="-122"/>
                            </a:rPr>
                            <m:t>𝟏𝟎𝟑</m:t>
                          </m:r>
                        </m:sup>
                      </m:sSup>
                    </m:oMath>
                  </m:oMathPara>
                </a14:m>
                <a:endParaRPr lang="zh-CN" altLang="en-US" sz="2600" dirty="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30"/>
                </p:custDataLst>
              </p:nvPr>
            </p:nvSpPr>
            <p:spPr>
              <a:xfrm>
                <a:off x="1828800" y="2546780"/>
                <a:ext cx="2127903" cy="642938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>
                <p:custDataLst>
                  <p:tags r:id="rId4"/>
                </p:custDataLst>
              </p:nvPr>
            </p:nvSpPr>
            <p:spPr>
              <a:xfrm>
                <a:off x="1828800" y="3232580"/>
                <a:ext cx="2127903" cy="642938"/>
              </a:xfrm>
              <a:prstGeom prst="rect">
                <a:avLst/>
              </a:prstGeom>
              <a:noFill/>
            </p:spPr>
            <p:txBody>
              <a:bodyPr vert="horz" rtlCol="0" anchor="ctr" anchorCtr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6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sym typeface="Microsoft Yahei" panose="020B0503020204020204" pitchFamily="34" charset="-122"/>
                            </a:rPr>
                          </m:ctrlPr>
                        </m:sSupPr>
                        <m:e>
                          <m:r>
                            <a:rPr lang="en-US" altLang="zh-CN" sz="2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sym typeface="Microsoft Yahei" panose="020B0503020204020204" pitchFamily="34" charset="-122"/>
                            </a:rPr>
                            <m:t>𝟐</m:t>
                          </m:r>
                        </m:e>
                        <m:sup>
                          <m:r>
                            <a:rPr lang="en-US" altLang="zh-CN" sz="2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sym typeface="Microsoft Yahei" panose="020B0503020204020204" pitchFamily="34" charset="-122"/>
                            </a:rPr>
                            <m:t>𝟏𝟐</m:t>
                          </m:r>
                          <m:r>
                            <a:rPr lang="en-US" altLang="zh-CN" sz="26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sym typeface="Microsoft Yahei" panose="020B0503020204020204" pitchFamily="34" charset="-122"/>
                            </a:rPr>
                            <m:t>𝟕</m:t>
                          </m:r>
                        </m:sup>
                      </m:sSup>
                      <m:r>
                        <a:rPr lang="en-US" altLang="zh-CN" sz="2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sym typeface="Microsoft Yahei" panose="020B0503020204020204" pitchFamily="34" charset="-122"/>
                        </a:rPr>
                        <m:t>−</m:t>
                      </m:r>
                      <m:sSup>
                        <m:sSupPr>
                          <m:ctrlPr>
                            <a:rPr lang="en-US" altLang="zh-CN" sz="2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sym typeface="Microsoft Yahei" panose="020B0503020204020204" pitchFamily="34" charset="-122"/>
                            </a:rPr>
                          </m:ctrlPr>
                        </m:sSupPr>
                        <m:e>
                          <m:r>
                            <a:rPr lang="en-US" altLang="zh-CN" sz="2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sym typeface="Microsoft Yahei" panose="020B0503020204020204" pitchFamily="34" charset="-122"/>
                            </a:rPr>
                            <m:t>𝟐</m:t>
                          </m:r>
                        </m:e>
                        <m:sup>
                          <m:r>
                            <a:rPr lang="en-US" altLang="zh-CN" sz="2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sym typeface="Microsoft Yahei" panose="020B0503020204020204" pitchFamily="34" charset="-122"/>
                            </a:rPr>
                            <m:t>𝟏𝟎</m:t>
                          </m:r>
                          <m:r>
                            <a:rPr lang="en-US" altLang="zh-CN" sz="26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sym typeface="Microsoft Yahei" panose="020B0503020204020204" pitchFamily="34" charset="-122"/>
                            </a:rPr>
                            <m:t>𝟒</m:t>
                          </m:r>
                        </m:sup>
                      </m:sSup>
                    </m:oMath>
                  </m:oMathPara>
                </a14:m>
                <a:endParaRPr lang="zh-CN" altLang="en-US" sz="2600" dirty="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32"/>
                </p:custDataLst>
              </p:nvPr>
            </p:nvSpPr>
            <p:spPr>
              <a:xfrm>
                <a:off x="1828800" y="3232580"/>
                <a:ext cx="2127903" cy="642938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>
                <p:custDataLst>
                  <p:tags r:id="rId5"/>
                </p:custDataLst>
              </p:nvPr>
            </p:nvSpPr>
            <p:spPr>
              <a:xfrm>
                <a:off x="1828800" y="3918380"/>
                <a:ext cx="2127903" cy="642938"/>
              </a:xfrm>
              <a:prstGeom prst="rect">
                <a:avLst/>
              </a:prstGeom>
              <a:noFill/>
            </p:spPr>
            <p:txBody>
              <a:bodyPr vert="horz" rtlCol="0" anchor="ctr" anchorCtr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6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sym typeface="Microsoft Yahei" panose="020B0503020204020204" pitchFamily="34" charset="-122"/>
                            </a:rPr>
                          </m:ctrlPr>
                        </m:sSupPr>
                        <m:e>
                          <m:r>
                            <a:rPr lang="en-US" altLang="zh-CN" sz="2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sym typeface="Microsoft Yahei" panose="020B0503020204020204" pitchFamily="34" charset="-122"/>
                            </a:rPr>
                            <m:t>𝟐</m:t>
                          </m:r>
                        </m:e>
                        <m:sup>
                          <m:r>
                            <a:rPr lang="en-US" altLang="zh-CN" sz="2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sym typeface="Microsoft Yahei" panose="020B0503020204020204" pitchFamily="34" charset="-122"/>
                            </a:rPr>
                            <m:t>𝟏𝟐𝟕</m:t>
                          </m:r>
                        </m:sup>
                      </m:sSup>
                      <m:r>
                        <a:rPr lang="en-US" altLang="zh-CN" sz="2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sym typeface="Microsoft Yahei" panose="020B0503020204020204" pitchFamily="34" charset="-122"/>
                        </a:rPr>
                        <m:t>−</m:t>
                      </m:r>
                      <m:sSup>
                        <m:sSupPr>
                          <m:ctrlPr>
                            <a:rPr lang="en-US" altLang="zh-CN" sz="2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sym typeface="Microsoft Yahei" panose="020B0503020204020204" pitchFamily="34" charset="-122"/>
                            </a:rPr>
                          </m:ctrlPr>
                        </m:sSupPr>
                        <m:e>
                          <m:r>
                            <a:rPr lang="en-US" altLang="zh-CN" sz="2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sym typeface="Microsoft Yahei" panose="020B0503020204020204" pitchFamily="34" charset="-122"/>
                            </a:rPr>
                            <m:t>𝟐</m:t>
                          </m:r>
                        </m:e>
                        <m:sup>
                          <m:r>
                            <a:rPr lang="en-US" altLang="zh-CN" sz="2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sym typeface="Microsoft Yahei" panose="020B0503020204020204" pitchFamily="34" charset="-122"/>
                            </a:rPr>
                            <m:t>𝟏𝟎</m:t>
                          </m:r>
                          <m:r>
                            <a:rPr lang="en-US" altLang="zh-CN" sz="26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sym typeface="Microsoft Yahei" panose="020B0503020204020204" pitchFamily="34" charset="-122"/>
                            </a:rPr>
                            <m:t>𝟑</m:t>
                          </m:r>
                        </m:sup>
                      </m:sSup>
                    </m:oMath>
                  </m:oMathPara>
                </a14:m>
                <a:endParaRPr lang="zh-CN" altLang="en-US" sz="2600" dirty="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34"/>
                </p:custDataLst>
              </p:nvPr>
            </p:nvSpPr>
            <p:spPr>
              <a:xfrm>
                <a:off x="1828800" y="3918380"/>
                <a:ext cx="2127903" cy="642938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/>
              <p:cNvSpPr txBox="1"/>
              <p:nvPr>
                <p:custDataLst>
                  <p:tags r:id="rId6"/>
                </p:custDataLst>
              </p:nvPr>
            </p:nvSpPr>
            <p:spPr>
              <a:xfrm>
                <a:off x="1828800" y="4604180"/>
                <a:ext cx="2127903" cy="642938"/>
              </a:xfrm>
              <a:prstGeom prst="rect">
                <a:avLst/>
              </a:prstGeom>
              <a:noFill/>
            </p:spPr>
            <p:txBody>
              <a:bodyPr vert="horz" rtlCol="0" anchor="ctr" anchorCtr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6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sym typeface="Microsoft Yahei" panose="020B0503020204020204" pitchFamily="34" charset="-122"/>
                            </a:rPr>
                          </m:ctrlPr>
                        </m:sSupPr>
                        <m:e>
                          <m:r>
                            <a:rPr lang="en-US" altLang="zh-CN" sz="2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sym typeface="Microsoft Yahei" panose="020B0503020204020204" pitchFamily="34" charset="-122"/>
                            </a:rPr>
                            <m:t>𝟐</m:t>
                          </m:r>
                        </m:e>
                        <m:sup>
                          <m:r>
                            <a:rPr lang="en-US" altLang="zh-CN" sz="2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sym typeface="Microsoft Yahei" panose="020B0503020204020204" pitchFamily="34" charset="-122"/>
                            </a:rPr>
                            <m:t>𝟏𝟐</m:t>
                          </m:r>
                          <m:r>
                            <a:rPr lang="en-US" altLang="zh-CN" sz="26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sym typeface="Microsoft Yahei" panose="020B0503020204020204" pitchFamily="34" charset="-122"/>
                            </a:rPr>
                            <m:t>𝟖</m:t>
                          </m:r>
                        </m:sup>
                      </m:sSup>
                      <m:r>
                        <a:rPr lang="en-US" altLang="zh-CN" sz="2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sym typeface="Microsoft Yahei" panose="020B0503020204020204" pitchFamily="34" charset="-122"/>
                        </a:rPr>
                        <m:t>−</m:t>
                      </m:r>
                      <m:sSup>
                        <m:sSupPr>
                          <m:ctrlPr>
                            <a:rPr lang="en-US" altLang="zh-CN" sz="2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sym typeface="Microsoft Yahei" panose="020B0503020204020204" pitchFamily="34" charset="-122"/>
                            </a:rPr>
                          </m:ctrlPr>
                        </m:sSupPr>
                        <m:e>
                          <m:r>
                            <a:rPr lang="en-US" altLang="zh-CN" sz="2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sym typeface="Microsoft Yahei" panose="020B0503020204020204" pitchFamily="34" charset="-122"/>
                            </a:rPr>
                            <m:t>𝟐</m:t>
                          </m:r>
                        </m:e>
                        <m:sup>
                          <m:r>
                            <a:rPr lang="en-US" altLang="zh-CN" sz="2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sym typeface="Microsoft Yahei" panose="020B0503020204020204" pitchFamily="34" charset="-122"/>
                            </a:rPr>
                            <m:t>𝟏𝟎𝟒</m:t>
                          </m:r>
                        </m:sup>
                      </m:sSup>
                    </m:oMath>
                  </m:oMathPara>
                </a14:m>
                <a:endParaRPr lang="zh-CN" altLang="en-US" sz="2600" dirty="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36"/>
                </p:custDataLst>
              </p:nvPr>
            </p:nvSpPr>
            <p:spPr>
              <a:xfrm>
                <a:off x="1828800" y="4604180"/>
                <a:ext cx="2127903" cy="642938"/>
              </a:xfrm>
              <a:prstGeom prst="rect">
                <a:avLst/>
              </a:prstGeom>
              <a:blipFill>
                <a:blip r:embed="rId3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椭圆 8"/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1114425" y="2611073"/>
            <a:ext cx="514350" cy="514350"/>
          </a:xfrm>
          <a:prstGeom prst="ellipse">
            <a:avLst/>
          </a:prstGeom>
          <a:solidFill>
            <a:srgbClr val="808080"/>
          </a:solidFill>
          <a:ln w="127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A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0" name="椭圆 9"/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1114425" y="3296873"/>
            <a:ext cx="514350" cy="514350"/>
          </a:xfrm>
          <a:prstGeom prst="ellipse">
            <a:avLst/>
          </a:prstGeom>
          <a:solidFill>
            <a:srgbClr val="808080"/>
          </a:solidFill>
          <a:ln w="127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B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1" name="椭圆 10"/>
          <p:cNvSpPr>
            <a:spLocks noChangeAspect="1"/>
          </p:cNvSpPr>
          <p:nvPr>
            <p:custDataLst>
              <p:tags r:id="rId9"/>
            </p:custDataLst>
          </p:nvPr>
        </p:nvSpPr>
        <p:spPr>
          <a:xfrm>
            <a:off x="1114425" y="3982673"/>
            <a:ext cx="514350" cy="514350"/>
          </a:xfrm>
          <a:prstGeom prst="ellipse">
            <a:avLst/>
          </a:prstGeom>
          <a:solidFill>
            <a:srgbClr val="808080"/>
          </a:solidFill>
          <a:ln w="127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C</a:t>
            </a:r>
            <a:endParaRPr lang="zh-CN" altLang="en-US" sz="1600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3" name="圆角矩形 12"/>
          <p:cNvSpPr/>
          <p:nvPr>
            <p:custDataLst>
              <p:tags r:id="rId10"/>
            </p:custDataLst>
          </p:nvPr>
        </p:nvSpPr>
        <p:spPr>
          <a:xfrm>
            <a:off x="61722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提交</a:t>
            </a:r>
          </a:p>
        </p:txBody>
      </p:sp>
      <p:sp>
        <p:nvSpPr>
          <p:cNvPr id="22" name="矩形 21"/>
          <p:cNvSpPr/>
          <p:nvPr>
            <p:custDataLst>
              <p:tags r:id="rId11"/>
            </p:custDataLst>
          </p:nvPr>
        </p:nvSpPr>
        <p:spPr>
          <a:xfrm>
            <a:off x="9525000" y="0"/>
            <a:ext cx="3840480" cy="6858000"/>
          </a:xfrm>
          <a:prstGeom prst="rect">
            <a:avLst/>
          </a:prstGeom>
          <a:solidFill>
            <a:srgbClr val="FFFFFF"/>
          </a:solidFill>
          <a:ln w="12700" cmpd="sng">
            <a:solidFill>
              <a:srgbClr val="9B9B9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FFFFFF"/>
              </a:solidFill>
            </a:endParaRPr>
          </a:p>
        </p:txBody>
      </p:sp>
      <p:sp>
        <p:nvSpPr>
          <p:cNvPr id="27" name="文本框 26"/>
          <p:cNvSpPr txBox="1"/>
          <p:nvPr>
            <p:custDataLst>
              <p:tags r:id="rId12"/>
            </p:custDataLst>
          </p:nvPr>
        </p:nvSpPr>
        <p:spPr>
          <a:xfrm>
            <a:off x="9613900" y="6326832"/>
            <a:ext cx="3662680" cy="461665"/>
          </a:xfrm>
          <a:prstGeom prst="rect">
            <a:avLst/>
          </a:prstGeom>
          <a:solidFill>
            <a:srgbClr val="FBFAEF"/>
          </a:solidFill>
          <a:ln w="12700"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FFFFFF"/>
                </a:solidFill>
              </a14:hiddenLine>
            </a:ext>
          </a:extLst>
        </p:spPr>
        <p:txBody>
          <a:bodyPr vert="horz" rtlCol="0" anchor="ctr">
            <a:spAutoFit/>
          </a:bodyPr>
          <a:lstStyle/>
          <a:p>
            <a:r>
              <a:rPr lang="zh-CN" altLang="en-US" sz="120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可为此题添加文本、图片、公式等解析，且需将内容全部放在本区域内。正常使用需</a:t>
            </a:r>
            <a:r>
              <a:rPr lang="en-US" altLang="zh-CN" sz="120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3.0</a:t>
            </a:r>
            <a:r>
              <a:rPr lang="zh-CN" altLang="en-US" sz="120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以上版本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/>
              <p:cNvSpPr txBox="1"/>
              <p:nvPr>
                <p:custDataLst>
                  <p:tags r:id="rId13"/>
                </p:custDataLst>
              </p:nvPr>
            </p:nvSpPr>
            <p:spPr>
              <a:xfrm>
                <a:off x="9779000" y="1270000"/>
                <a:ext cx="3332480" cy="4802212"/>
              </a:xfrm>
              <a:prstGeom prst="rect">
                <a:avLst/>
              </a:prstGeom>
              <a:noFill/>
            </p:spPr>
            <p:txBody>
              <a:bodyPr vert="horz" rtlCol="0" anchor="t" anchorCtr="0">
                <a:spAutoFit/>
              </a:bodyPr>
              <a:lstStyle/>
              <a:p>
                <a:pPr eaLnBrk="1" hangingPunct="1"/>
                <a:endParaRPr lang="en-US" altLang="zh-CN" sz="2000" dirty="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endParaRPr>
              </a:p>
              <a:p>
                <a:r>
                  <a:rPr lang="en-US" altLang="zh-CN" sz="2000" dirty="0">
                    <a:solidFill>
                      <a:srgbClr val="00000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sym typeface="Microsoft Yahei" panose="020B0503020204020204" pitchFamily="34" charset="-122"/>
                  </a:rPr>
                  <a:t>IEEE 754</a:t>
                </a:r>
                <a:r>
                  <a:rPr lang="zh-CN" altLang="en-US" sz="2000" dirty="0">
                    <a:solidFill>
                      <a:srgbClr val="00000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sym typeface="Microsoft Yahei" panose="020B0503020204020204" pitchFamily="34" charset="-122"/>
                  </a:rPr>
                  <a:t>单精度浮点数格式中，尾数</a:t>
                </a:r>
                <a:r>
                  <a:rPr lang="en-US" altLang="zh-CN" sz="2000" dirty="0">
                    <a:solidFill>
                      <a:srgbClr val="00000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sym typeface="Microsoft Yahei" panose="020B0503020204020204" pitchFamily="34" charset="-122"/>
                  </a:rPr>
                  <a:t>23</a:t>
                </a:r>
                <a:r>
                  <a:rPr lang="zh-CN" altLang="en-US" sz="2000" dirty="0">
                    <a:solidFill>
                      <a:srgbClr val="00000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sym typeface="Microsoft Yahei" panose="020B0503020204020204" pitchFamily="34" charset="-122"/>
                  </a:rPr>
                  <a:t>位（加上小数左边隐含的一个</a:t>
                </a:r>
                <a:r>
                  <a:rPr lang="en-US" altLang="zh-CN" sz="2000" dirty="0">
                    <a:solidFill>
                      <a:srgbClr val="00000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sym typeface="Microsoft Yahei" panose="020B0503020204020204" pitchFamily="34" charset="-122"/>
                  </a:rPr>
                  <a:t>1</a:t>
                </a:r>
                <a:r>
                  <a:rPr lang="zh-CN" altLang="en-US" sz="2000" dirty="0">
                    <a:solidFill>
                      <a:srgbClr val="00000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sym typeface="Microsoft Yahei" panose="020B0503020204020204" pitchFamily="34" charset="-122"/>
                  </a:rPr>
                  <a:t>是</a:t>
                </a:r>
                <a:r>
                  <a:rPr lang="en-US" altLang="zh-CN" sz="2000" dirty="0">
                    <a:solidFill>
                      <a:srgbClr val="00000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sym typeface="Microsoft Yahei" panose="020B0503020204020204" pitchFamily="34" charset="-122"/>
                  </a:rPr>
                  <a:t>24</a:t>
                </a:r>
                <a:r>
                  <a:rPr lang="zh-CN" altLang="en-US" sz="2000" dirty="0">
                    <a:solidFill>
                      <a:srgbClr val="00000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sym typeface="Microsoft Yahei" panose="020B0503020204020204" pitchFamily="34" charset="-122"/>
                  </a:rPr>
                  <a:t>位），原码表示；阶码</a:t>
                </a:r>
                <a:r>
                  <a:rPr lang="en-US" altLang="zh-CN" sz="2000" dirty="0">
                    <a:solidFill>
                      <a:srgbClr val="00000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sym typeface="Microsoft Yahei" panose="020B0503020204020204" pitchFamily="34" charset="-122"/>
                  </a:rPr>
                  <a:t>8</a:t>
                </a:r>
                <a:r>
                  <a:rPr lang="zh-CN" altLang="en-US" sz="2000" dirty="0">
                    <a:solidFill>
                      <a:srgbClr val="00000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sym typeface="Microsoft Yahei" panose="020B0503020204020204" pitchFamily="34" charset="-122"/>
                  </a:rPr>
                  <a:t>位，移码表示（偏移值为</a:t>
                </a:r>
                <a:r>
                  <a:rPr lang="en-US" altLang="zh-CN" sz="2000" dirty="0">
                    <a:solidFill>
                      <a:srgbClr val="00000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sym typeface="Microsoft Yahei" panose="020B0503020204020204" pitchFamily="34" charset="-122"/>
                  </a:rPr>
                  <a:t>127</a:t>
                </a:r>
                <a:r>
                  <a:rPr lang="zh-CN" altLang="en-US" sz="2000" dirty="0">
                    <a:solidFill>
                      <a:srgbClr val="00000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sym typeface="Microsoft Yahei" panose="020B0503020204020204" pitchFamily="34" charset="-122"/>
                  </a:rPr>
                  <a:t>）；</a:t>
                </a:r>
                <a:endParaRPr lang="en-US" altLang="zh-CN" sz="2000" dirty="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endParaRPr>
              </a:p>
              <a:p>
                <a:pPr eaLnBrk="1" hangingPunct="1"/>
                <a:endParaRPr lang="zh-CN" altLang="en-US" sz="2000" dirty="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endParaRPr>
              </a:p>
              <a:p>
                <a:pPr eaLnBrk="1" hangingPunct="1"/>
                <a:r>
                  <a:rPr lang="zh-CN" altLang="en-US" sz="2000" dirty="0">
                    <a:solidFill>
                      <a:srgbClr val="00000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sym typeface="Microsoft Yahei" panose="020B0503020204020204" pitchFamily="34" charset="-122"/>
                  </a:rPr>
                  <a:t>能表示的最大正整数的真值为：（小数点后</a:t>
                </a:r>
                <a:r>
                  <a:rPr lang="en-US" altLang="zh-CN" sz="2000" dirty="0">
                    <a:solidFill>
                      <a:srgbClr val="00000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sym typeface="Microsoft Yahei" panose="020B0503020204020204" pitchFamily="34" charset="-122"/>
                  </a:rPr>
                  <a:t>23</a:t>
                </a:r>
                <a:r>
                  <a:rPr lang="zh-CN" altLang="en-US" sz="2000" dirty="0">
                    <a:solidFill>
                      <a:srgbClr val="00000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sym typeface="Microsoft Yahei" panose="020B0503020204020204" pitchFamily="34" charset="-122"/>
                  </a:rPr>
                  <a:t>个</a:t>
                </a:r>
                <a:r>
                  <a:rPr lang="en-US" altLang="zh-CN" sz="2000" dirty="0">
                    <a:solidFill>
                      <a:srgbClr val="00000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sym typeface="Microsoft Yahei" panose="020B0503020204020204" pitchFamily="34" charset="-122"/>
                  </a:rPr>
                  <a:t>1</a:t>
                </a:r>
                <a:r>
                  <a:rPr lang="zh-CN" altLang="en-US" sz="2000" dirty="0">
                    <a:solidFill>
                      <a:srgbClr val="00000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sym typeface="Microsoft Yahei" panose="020B0503020204020204" pitchFamily="34" charset="-122"/>
                  </a:rPr>
                  <a:t>）</a:t>
                </a:r>
                <a:endParaRPr lang="en-US" altLang="zh-CN" sz="2000" dirty="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endParaRPr>
              </a:p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000" b="1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Microsoft Yahei" panose="020B0503020204020204" pitchFamily="34" charset="-122"/>
                        </a:rPr>
                        <m:t>+</m:t>
                      </m:r>
                      <m:r>
                        <a:rPr lang="en-US" altLang="zh-CN" sz="2000" b="1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Microsoft Yahei" panose="020B0503020204020204" pitchFamily="34" charset="-122"/>
                        </a:rPr>
                        <m:t>𝟏</m:t>
                      </m:r>
                      <m:r>
                        <a:rPr lang="en-US" altLang="zh-CN" sz="2000" b="1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Microsoft Yahei" panose="020B0503020204020204" pitchFamily="34" charset="-122"/>
                        </a:rPr>
                        <m:t>.</m:t>
                      </m:r>
                      <m:r>
                        <a:rPr lang="en-US" altLang="zh-CN" sz="2000" b="1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Microsoft Yahei" panose="020B0503020204020204" pitchFamily="34" charset="-122"/>
                        </a:rPr>
                        <m:t>𝟏𝟏𝟏</m:t>
                      </m:r>
                      <m:r>
                        <a:rPr lang="en-US" altLang="zh-CN" sz="2000" b="1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Microsoft Yahei" panose="020B0503020204020204" pitchFamily="34" charset="-122"/>
                        </a:rPr>
                        <m:t>…</m:t>
                      </m:r>
                      <m:r>
                        <a:rPr lang="en-US" altLang="zh-CN" sz="2000" b="1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Microsoft Yahei" panose="020B0503020204020204" pitchFamily="34" charset="-122"/>
                        </a:rPr>
                        <m:t>𝟏𝟏𝟏</m:t>
                      </m:r>
                      <m:r>
                        <a:rPr lang="en-US" altLang="zh-CN" sz="20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Microsoft Yahei" panose="020B0503020204020204" pitchFamily="34" charset="-122"/>
                        </a:rPr>
                        <m:t>×</m:t>
                      </m:r>
                      <m:sSup>
                        <m:sSupPr>
                          <m:ctrlPr>
                            <a:rPr lang="en-US" altLang="zh-CN" sz="20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Microsoft Yahei" panose="020B0503020204020204" pitchFamily="34" charset="-122"/>
                            </a:rPr>
                          </m:ctrlPr>
                        </m:sSupPr>
                        <m:e>
                          <m:r>
                            <a:rPr lang="en-US" altLang="zh-CN" sz="20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Microsoft Yahei" panose="020B0503020204020204" pitchFamily="34" charset="-122"/>
                            </a:rPr>
                            <m:t>𝟐</m:t>
                          </m:r>
                        </m:e>
                        <m:sup>
                          <m:r>
                            <a:rPr lang="en-US" altLang="zh-CN" sz="20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Microsoft Yahei" panose="020B0503020204020204" pitchFamily="34" charset="-122"/>
                            </a:rPr>
                            <m:t>𝟏𝟐𝟕</m:t>
                          </m:r>
                        </m:sup>
                      </m:sSup>
                      <m:r>
                        <a:rPr lang="en-US" altLang="zh-CN" sz="2000" b="1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Microsoft Yahei" panose="020B0503020204020204" pitchFamily="34" charset="-122"/>
                        </a:rPr>
                        <m:t>=</m:t>
                      </m:r>
                      <m:d>
                        <m:dPr>
                          <m:ctrlPr>
                            <a:rPr lang="en-US" altLang="zh-CN" sz="20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Microsoft Yahei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sz="2000" b="1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Microsoft Yahei" panose="020B0503020204020204" pitchFamily="34" charset="-122"/>
                            </a:rPr>
                            <m:t>𝟏</m:t>
                          </m:r>
                          <m:r>
                            <a:rPr lang="en-US" altLang="zh-CN" sz="2000" b="1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Microsoft Yahei" panose="020B0503020204020204" pitchFamily="34" charset="-122"/>
                            </a:rPr>
                            <m:t>+</m:t>
                          </m:r>
                          <m:r>
                            <a:rPr lang="en-US" altLang="zh-CN" sz="2000" b="1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Microsoft Yahei" panose="020B0503020204020204" pitchFamily="34" charset="-122"/>
                            </a:rPr>
                            <m:t>𝟏</m:t>
                          </m:r>
                          <m:r>
                            <a:rPr lang="en-US" altLang="zh-CN" sz="2000" b="1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Microsoft Yahei" panose="020B0503020204020204" pitchFamily="34" charset="-122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altLang="zh-CN" sz="2000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Microsoft Yahei" panose="020B0503020204020204" pitchFamily="34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sz="2000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Microsoft Yahei" panose="020B0503020204020204" pitchFamily="34" charset="-122"/>
                                </a:rPr>
                                <m:t>𝟐</m:t>
                              </m:r>
                            </m:e>
                            <m:sup>
                              <m:r>
                                <a:rPr lang="en-US" altLang="zh-CN" sz="2000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Microsoft Yahei" panose="020B0503020204020204" pitchFamily="34" charset="-122"/>
                                </a:rPr>
                                <m:t>−</m:t>
                              </m:r>
                              <m:r>
                                <a:rPr lang="en-US" altLang="zh-CN" sz="2000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Microsoft Yahei" panose="020B0503020204020204" pitchFamily="34" charset="-122"/>
                                </a:rPr>
                                <m:t>𝟐𝟑</m:t>
                              </m:r>
                            </m:sup>
                          </m:sSup>
                        </m:e>
                      </m:d>
                      <m:r>
                        <a:rPr lang="en-US" altLang="zh-CN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Microsoft Yahei" panose="020B0503020204020204" pitchFamily="34" charset="-122"/>
                        </a:rPr>
                        <m:t>×</m:t>
                      </m:r>
                      <m:sSup>
                        <m:sSupPr>
                          <m:ctrlPr>
                            <a:rPr lang="en-US" altLang="zh-CN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Microsoft Yahei" panose="020B0503020204020204" pitchFamily="34" charset="-122"/>
                            </a:rPr>
                          </m:ctrlPr>
                        </m:sSupPr>
                        <m:e>
                          <m:r>
                            <a:rPr lang="en-US" altLang="zh-CN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Microsoft Yahei" panose="020B0503020204020204" pitchFamily="34" charset="-122"/>
                            </a:rPr>
                            <m:t>𝟐</m:t>
                          </m:r>
                        </m:e>
                        <m:sup>
                          <m:r>
                            <a:rPr lang="en-US" altLang="zh-CN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Microsoft Yahei" panose="020B0503020204020204" pitchFamily="34" charset="-122"/>
                            </a:rPr>
                            <m:t>𝟏𝟐𝟕</m:t>
                          </m:r>
                        </m:sup>
                      </m:sSup>
                      <m:r>
                        <a:rPr lang="en-US" altLang="zh-CN" sz="2000" b="1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Microsoft Yahei" panose="020B0503020204020204" pitchFamily="34" charset="-122"/>
                        </a:rPr>
                        <m:t>=</m:t>
                      </m:r>
                      <m:d>
                        <m:dPr>
                          <m:ctrlPr>
                            <a:rPr lang="en-US" altLang="zh-CN" sz="20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Microsoft Yahei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sz="2000" b="1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Microsoft Yahei" panose="020B0503020204020204" pitchFamily="34" charset="-122"/>
                            </a:rPr>
                            <m:t>𝟐</m:t>
                          </m:r>
                          <m:r>
                            <a:rPr lang="en-US" altLang="zh-CN" sz="2000" b="1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Microsoft Yahei" panose="020B0503020204020204" pitchFamily="34" charset="-122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altLang="zh-CN" sz="2000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Microsoft Yahei" panose="020B0503020204020204" pitchFamily="34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sz="2000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Microsoft Yahei" panose="020B0503020204020204" pitchFamily="34" charset="-122"/>
                                </a:rPr>
                                <m:t>𝟐</m:t>
                              </m:r>
                            </m:e>
                            <m:sup>
                              <m:r>
                                <a:rPr lang="en-US" altLang="zh-CN" sz="2000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Microsoft Yahei" panose="020B0503020204020204" pitchFamily="34" charset="-122"/>
                                </a:rPr>
                                <m:t>−</m:t>
                              </m:r>
                              <m:r>
                                <a:rPr lang="en-US" altLang="zh-CN" sz="2000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Microsoft Yahei" panose="020B0503020204020204" pitchFamily="34" charset="-122"/>
                                </a:rPr>
                                <m:t>𝟐𝟑</m:t>
                              </m:r>
                            </m:sup>
                          </m:sSup>
                        </m:e>
                      </m:d>
                      <m:r>
                        <a:rPr lang="en-US" altLang="zh-CN" sz="20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Microsoft Yahei" panose="020B0503020204020204" pitchFamily="34" charset="-122"/>
                        </a:rPr>
                        <m:t>×</m:t>
                      </m:r>
                      <m:sSup>
                        <m:sSupPr>
                          <m:ctrlPr>
                            <a:rPr lang="en-US" altLang="zh-CN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Microsoft Yahei" panose="020B0503020204020204" pitchFamily="34" charset="-122"/>
                            </a:rPr>
                          </m:ctrlPr>
                        </m:sSupPr>
                        <m:e>
                          <m:r>
                            <a:rPr lang="en-US" altLang="zh-CN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Microsoft Yahei" panose="020B0503020204020204" pitchFamily="34" charset="-122"/>
                            </a:rPr>
                            <m:t>𝟐</m:t>
                          </m:r>
                        </m:e>
                        <m:sup>
                          <m:r>
                            <a:rPr lang="en-US" altLang="zh-CN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Microsoft Yahei" panose="020B0503020204020204" pitchFamily="34" charset="-122"/>
                            </a:rPr>
                            <m:t>𝟏𝟐𝟕</m:t>
                          </m:r>
                        </m:sup>
                      </m:sSup>
                    </m:oMath>
                  </m:oMathPara>
                </a14:m>
                <a:endParaRPr lang="en-US" altLang="zh-CN" sz="2000" i="1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sym typeface="Microsoft Yahei" panose="020B0503020204020204" pitchFamily="34" charset="-122"/>
                </a:endParaRPr>
              </a:p>
              <a:p>
                <a:pPr eaLnBrk="1" hangingPunct="1"/>
                <a14:m>
                  <m:oMath xmlns:m="http://schemas.openxmlformats.org/officeDocument/2006/math">
                    <m:r>
                      <a:rPr lang="en-US" altLang="zh-CN" sz="20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Microsoft Yahei" panose="020B0503020204020204" pitchFamily="34" charset="-122"/>
                      </a:rPr>
                      <m:t>=</m:t>
                    </m:r>
                    <m:sSup>
                      <m:sSupPr>
                        <m:ctrlPr>
                          <a:rPr lang="en-US" altLang="zh-CN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Microsoft Yahei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Microsoft Yahei" panose="020B0503020204020204" pitchFamily="34" charset="-122"/>
                          </a:rPr>
                          <m:t>𝟐</m:t>
                        </m:r>
                      </m:e>
                      <m:sup>
                        <m:r>
                          <a:rPr lang="en-US" altLang="zh-CN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Microsoft Yahei" panose="020B0503020204020204" pitchFamily="34" charset="-122"/>
                          </a:rPr>
                          <m:t>𝟏𝟐</m:t>
                        </m:r>
                        <m:r>
                          <a:rPr lang="en-US" altLang="zh-CN" sz="20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Microsoft Yahei" panose="020B0503020204020204" pitchFamily="34" charset="-122"/>
                          </a:rPr>
                          <m:t>𝟖</m:t>
                        </m:r>
                      </m:sup>
                    </m:sSup>
                    <m:r>
                      <a:rPr lang="en-US" altLang="zh-CN" sz="20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Microsoft Yahei" panose="020B0503020204020204" pitchFamily="34" charset="-122"/>
                      </a:rPr>
                      <m:t>−</m:t>
                    </m:r>
                    <m:sSup>
                      <m:sSupPr>
                        <m:ctrlPr>
                          <a:rPr lang="en-US" altLang="zh-CN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Microsoft Yahei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Microsoft Yahei" panose="020B0503020204020204" pitchFamily="34" charset="-122"/>
                          </a:rPr>
                          <m:t>𝟐</m:t>
                        </m:r>
                      </m:e>
                      <m:sup>
                        <m:r>
                          <a:rPr lang="en-US" altLang="zh-CN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Microsoft Yahei" panose="020B0503020204020204" pitchFamily="34" charset="-122"/>
                          </a:rPr>
                          <m:t>𝟏</m:t>
                        </m:r>
                        <m:r>
                          <a:rPr lang="en-US" altLang="zh-CN" sz="20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Microsoft Yahei" panose="020B0503020204020204" pitchFamily="34" charset="-122"/>
                          </a:rPr>
                          <m:t>𝟎𝟒</m:t>
                        </m:r>
                      </m:sup>
                    </m:sSup>
                  </m:oMath>
                </a14:m>
                <a:r>
                  <a:rPr lang="en-US" altLang="zh-CN" sz="2000" dirty="0">
                    <a:solidFill>
                      <a:srgbClr val="00000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sym typeface="Microsoft Yahei" panose="020B0503020204020204" pitchFamily="34" charset="-122"/>
                  </a:rPr>
                  <a:t>,</a:t>
                </a:r>
              </a:p>
              <a:p>
                <a:pPr eaLnBrk="1" hangingPunct="1"/>
                <a:r>
                  <a:rPr lang="zh-CN" altLang="en-US" sz="2000" dirty="0">
                    <a:solidFill>
                      <a:srgbClr val="00000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sym typeface="Microsoft Yahei" panose="020B0503020204020204" pitchFamily="34" charset="-122"/>
                  </a:rPr>
                  <a:t>即</a:t>
                </a:r>
                <a:r>
                  <a:rPr lang="en-US" altLang="zh-CN" sz="2000" dirty="0">
                    <a:solidFill>
                      <a:srgbClr val="00000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sym typeface="Microsoft Yahei" panose="020B0503020204020204" pitchFamily="34" charset="-122"/>
                  </a:rPr>
                  <a:t>D</a:t>
                </a:r>
                <a:endParaRPr lang="zh-CN" altLang="en-US" sz="2000" dirty="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endParaRPr>
              </a:p>
              <a:p>
                <a:pPr eaLnBrk="1" hangingPunct="1"/>
                <a:endParaRPr lang="zh-CN" altLang="en-US" sz="2000" dirty="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28" name="文本框 27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38"/>
                </p:custDataLst>
              </p:nvPr>
            </p:nvSpPr>
            <p:spPr>
              <a:xfrm>
                <a:off x="9779000" y="1270000"/>
                <a:ext cx="3332480" cy="4802212"/>
              </a:xfrm>
              <a:prstGeom prst="rect">
                <a:avLst/>
              </a:prstGeom>
              <a:blipFill>
                <a:blip r:embed="rId39"/>
                <a:stretch>
                  <a:fillRect l="-1828" r="-73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组合 25"/>
          <p:cNvGrpSpPr/>
          <p:nvPr>
            <p:custDataLst>
              <p:tags r:id="rId14"/>
            </p:custDataLst>
          </p:nvPr>
        </p:nvGrpSpPr>
        <p:grpSpPr>
          <a:xfrm>
            <a:off x="9537700" y="0"/>
            <a:ext cx="3815080" cy="647700"/>
            <a:chOff x="9537700" y="0"/>
            <a:chExt cx="3815080" cy="647700"/>
          </a:xfrm>
        </p:grpSpPr>
        <p:sp>
          <p:nvSpPr>
            <p:cNvPr id="23" name="RemarkBack"/>
            <p:cNvSpPr/>
            <p:nvPr>
              <p:custDataLst>
                <p:tags r:id="rId25"/>
              </p:custDataLst>
            </p:nvPr>
          </p:nvSpPr>
          <p:spPr>
            <a:xfrm>
              <a:off x="9537700" y="12700"/>
              <a:ext cx="3815080" cy="635000"/>
            </a:xfrm>
            <a:prstGeom prst="rect">
              <a:avLst/>
            </a:prstGeom>
            <a:solidFill>
              <a:srgbClr val="F6F7F8"/>
            </a:solidFill>
            <a:ln w="25400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RemarkBlock"/>
            <p:cNvSpPr/>
            <p:nvPr>
              <p:custDataLst>
                <p:tags r:id="rId26"/>
              </p:custDataLst>
            </p:nvPr>
          </p:nvSpPr>
          <p:spPr>
            <a:xfrm>
              <a:off x="9537700" y="12700"/>
              <a:ext cx="190500" cy="635000"/>
            </a:xfrm>
            <a:prstGeom prst="rect">
              <a:avLst/>
            </a:prstGeom>
            <a:solidFill>
              <a:srgbClr val="639EF4"/>
            </a:solidFill>
            <a:ln w="25400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RemarkTitleText"/>
            <p:cNvSpPr txBox="1"/>
            <p:nvPr>
              <p:custDataLst>
                <p:tags r:id="rId27"/>
              </p:custDataLst>
            </p:nvPr>
          </p:nvSpPr>
          <p:spPr>
            <a:xfrm>
              <a:off x="9779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答案解析</a:t>
              </a:r>
            </a:p>
          </p:txBody>
        </p:sp>
      </p:grpSp>
      <p:sp>
        <p:nvSpPr>
          <p:cNvPr id="19" name="RemarkBack"/>
          <p:cNvSpPr/>
          <p:nvPr>
            <p:custDataLst>
              <p:tags r:id="rId15"/>
            </p:custDataLst>
          </p:nvPr>
        </p:nvSpPr>
        <p:spPr>
          <a:xfrm>
            <a:off x="9537700" y="12700"/>
            <a:ext cx="3815080" cy="635000"/>
          </a:xfrm>
          <a:prstGeom prst="rect">
            <a:avLst/>
          </a:prstGeom>
          <a:solidFill>
            <a:srgbClr val="F6F7F8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RemarkBlock"/>
          <p:cNvSpPr/>
          <p:nvPr>
            <p:custDataLst>
              <p:tags r:id="rId16"/>
            </p:custDataLst>
          </p:nvPr>
        </p:nvSpPr>
        <p:spPr>
          <a:xfrm>
            <a:off x="9537700" y="12700"/>
            <a:ext cx="190500" cy="635000"/>
          </a:xfrm>
          <a:prstGeom prst="rect">
            <a:avLst/>
          </a:prstGeom>
          <a:solidFill>
            <a:srgbClr val="639EF4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RemarkTitleText"/>
          <p:cNvSpPr txBox="1"/>
          <p:nvPr>
            <p:custDataLst>
              <p:tags r:id="rId17"/>
            </p:custDataLst>
          </p:nvPr>
        </p:nvSpPr>
        <p:spPr>
          <a:xfrm>
            <a:off x="9779000" y="0"/>
            <a:ext cx="1905000" cy="635000"/>
          </a:xfrm>
          <a:prstGeom prst="rect">
            <a:avLst/>
          </a:prstGeom>
          <a:noFill/>
        </p:spPr>
        <p:txBody>
          <a:bodyPr vert="horz" wrap="none" rtlCol="0" anchor="ctr" anchorCtr="0">
            <a:noAutofit/>
          </a:bodyPr>
          <a:lstStyle/>
          <a:p>
            <a:r>
              <a:rPr lang="zh-CN" altLang="en-US" smtClean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答案解析</a:t>
            </a:r>
            <a:endParaRPr lang="zh-CN" altLang="en-US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30" name="椭圆 29">
            <a:extLst>
              <a:ext uri="{FF2B5EF4-FFF2-40B4-BE49-F238E27FC236}">
                <a16:creationId xmlns:a16="http://schemas.microsoft.com/office/drawing/2014/main" id="{F41DBF85-BEC4-44C1-9499-945049EEF004}"/>
              </a:ext>
            </a:extLst>
          </p:cNvPr>
          <p:cNvSpPr>
            <a:spLocks noChangeAspect="1"/>
          </p:cNvSpPr>
          <p:nvPr>
            <p:custDataLst>
              <p:tags r:id="rId18"/>
            </p:custDataLst>
          </p:nvPr>
        </p:nvSpPr>
        <p:spPr>
          <a:xfrm>
            <a:off x="1114425" y="4675616"/>
            <a:ext cx="514350" cy="514350"/>
          </a:xfrm>
          <a:prstGeom prst="ellipse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D</a:t>
            </a:r>
            <a:endParaRPr lang="zh-CN" altLang="en-US" sz="1600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对话气泡: 圆角矩形 11">
                <a:extLst>
                  <a:ext uri="{FF2B5EF4-FFF2-40B4-BE49-F238E27FC236}">
                    <a16:creationId xmlns:a16="http://schemas.microsoft.com/office/drawing/2014/main" id="{CD07DCD9-4129-49C7-A3C1-561CCEDF35C7}"/>
                  </a:ext>
                </a:extLst>
              </p:cNvPr>
              <p:cNvSpPr/>
              <p:nvPr/>
            </p:nvSpPr>
            <p:spPr bwMode="auto">
              <a:xfrm>
                <a:off x="4210703" y="2204948"/>
                <a:ext cx="4483788" cy="3042170"/>
              </a:xfrm>
              <a:prstGeom prst="wedgeRoundRectCallout">
                <a:avLst>
                  <a:gd name="adj1" fmla="val -19720"/>
                  <a:gd name="adj2" fmla="val 50409"/>
                  <a:gd name="adj3" fmla="val 16667"/>
                </a:avLst>
              </a:prstGeom>
              <a:solidFill>
                <a:srgbClr val="FFC00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r>
                  <a:rPr lang="en-US" altLang="zh-CN" sz="1600" dirty="0">
                    <a:solidFill>
                      <a:srgbClr val="00000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sym typeface="Microsoft Yahei" panose="020B0503020204020204" pitchFamily="34" charset="-122"/>
                  </a:rPr>
                  <a:t>IEEE 754</a:t>
                </a:r>
                <a:r>
                  <a:rPr lang="zh-CN" altLang="en-US" sz="1600" dirty="0">
                    <a:solidFill>
                      <a:srgbClr val="00000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sym typeface="Microsoft Yahei" panose="020B0503020204020204" pitchFamily="34" charset="-122"/>
                  </a:rPr>
                  <a:t>单精度浮点数格式中，尾数</a:t>
                </a:r>
                <a:r>
                  <a:rPr lang="en-US" altLang="zh-CN" sz="1600" dirty="0">
                    <a:solidFill>
                      <a:srgbClr val="00000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sym typeface="Microsoft Yahei" panose="020B0503020204020204" pitchFamily="34" charset="-122"/>
                  </a:rPr>
                  <a:t>23</a:t>
                </a:r>
                <a:r>
                  <a:rPr lang="zh-CN" altLang="en-US" sz="1600" dirty="0">
                    <a:solidFill>
                      <a:srgbClr val="00000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sym typeface="Microsoft Yahei" panose="020B0503020204020204" pitchFamily="34" charset="-122"/>
                  </a:rPr>
                  <a:t>位（加上小数左边隐含的一个</a:t>
                </a:r>
                <a:r>
                  <a:rPr lang="en-US" altLang="zh-CN" sz="1600" dirty="0">
                    <a:solidFill>
                      <a:srgbClr val="00000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sym typeface="Microsoft Yahei" panose="020B0503020204020204" pitchFamily="34" charset="-122"/>
                  </a:rPr>
                  <a:t>1</a:t>
                </a:r>
                <a:r>
                  <a:rPr lang="zh-CN" altLang="en-US" sz="1600" dirty="0">
                    <a:solidFill>
                      <a:srgbClr val="00000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sym typeface="Microsoft Yahei" panose="020B0503020204020204" pitchFamily="34" charset="-122"/>
                  </a:rPr>
                  <a:t>是</a:t>
                </a:r>
                <a:r>
                  <a:rPr lang="en-US" altLang="zh-CN" sz="1600" dirty="0">
                    <a:solidFill>
                      <a:srgbClr val="00000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sym typeface="Microsoft Yahei" panose="020B0503020204020204" pitchFamily="34" charset="-122"/>
                  </a:rPr>
                  <a:t>24</a:t>
                </a:r>
                <a:r>
                  <a:rPr lang="zh-CN" altLang="en-US" sz="1600" dirty="0">
                    <a:solidFill>
                      <a:srgbClr val="00000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sym typeface="Microsoft Yahei" panose="020B0503020204020204" pitchFamily="34" charset="-122"/>
                  </a:rPr>
                  <a:t>位），原码表示；阶码</a:t>
                </a:r>
                <a:r>
                  <a:rPr lang="en-US" altLang="zh-CN" sz="1600" dirty="0">
                    <a:solidFill>
                      <a:srgbClr val="00000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sym typeface="Microsoft Yahei" panose="020B0503020204020204" pitchFamily="34" charset="-122"/>
                  </a:rPr>
                  <a:t>8</a:t>
                </a:r>
                <a:r>
                  <a:rPr lang="zh-CN" altLang="en-US" sz="1600" dirty="0">
                    <a:solidFill>
                      <a:srgbClr val="00000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sym typeface="Microsoft Yahei" panose="020B0503020204020204" pitchFamily="34" charset="-122"/>
                  </a:rPr>
                  <a:t>位，移码表示（偏移值为</a:t>
                </a:r>
                <a:r>
                  <a:rPr lang="en-US" altLang="zh-CN" sz="1600" dirty="0">
                    <a:solidFill>
                      <a:srgbClr val="00000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sym typeface="Microsoft Yahei" panose="020B0503020204020204" pitchFamily="34" charset="-122"/>
                  </a:rPr>
                  <a:t>127</a:t>
                </a:r>
                <a:r>
                  <a:rPr lang="zh-CN" altLang="en-US" sz="1600" dirty="0">
                    <a:solidFill>
                      <a:srgbClr val="00000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sym typeface="Microsoft Yahei" panose="020B0503020204020204" pitchFamily="34" charset="-122"/>
                  </a:rPr>
                  <a:t>）；</a:t>
                </a:r>
                <a:endParaRPr lang="en-US" altLang="zh-CN" sz="1600" dirty="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endParaRPr>
              </a:p>
              <a:p>
                <a:pPr eaLnBrk="1" hangingPunct="1"/>
                <a:endParaRPr lang="zh-CN" altLang="en-US" sz="1600" dirty="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endParaRPr>
              </a:p>
              <a:p>
                <a:pPr eaLnBrk="1" hangingPunct="1"/>
                <a:r>
                  <a:rPr lang="zh-CN" altLang="en-US" sz="1600" dirty="0">
                    <a:solidFill>
                      <a:srgbClr val="00000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sym typeface="Microsoft Yahei" panose="020B0503020204020204" pitchFamily="34" charset="-122"/>
                  </a:rPr>
                  <a:t>能表示的最大正整数的真值为：（小数点后</a:t>
                </a:r>
                <a:r>
                  <a:rPr lang="en-US" altLang="zh-CN" sz="1600" dirty="0">
                    <a:solidFill>
                      <a:srgbClr val="00000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sym typeface="Microsoft Yahei" panose="020B0503020204020204" pitchFamily="34" charset="-122"/>
                  </a:rPr>
                  <a:t>23</a:t>
                </a:r>
                <a:r>
                  <a:rPr lang="zh-CN" altLang="en-US" sz="1600" dirty="0">
                    <a:solidFill>
                      <a:srgbClr val="00000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sym typeface="Microsoft Yahei" panose="020B0503020204020204" pitchFamily="34" charset="-122"/>
                  </a:rPr>
                  <a:t>个</a:t>
                </a:r>
                <a:r>
                  <a:rPr lang="en-US" altLang="zh-CN" sz="1600" dirty="0">
                    <a:solidFill>
                      <a:srgbClr val="00000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sym typeface="Microsoft Yahei" panose="020B0503020204020204" pitchFamily="34" charset="-122"/>
                  </a:rPr>
                  <a:t>1</a:t>
                </a:r>
                <a:r>
                  <a:rPr lang="zh-CN" altLang="en-US" sz="1600" dirty="0">
                    <a:solidFill>
                      <a:srgbClr val="00000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sym typeface="Microsoft Yahei" panose="020B0503020204020204" pitchFamily="34" charset="-122"/>
                  </a:rPr>
                  <a:t>）</a:t>
                </a:r>
                <a:endParaRPr lang="en-US" altLang="zh-CN" sz="1600" dirty="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endParaRPr>
              </a:p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1600" b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Microsoft Yahei" panose="020B0503020204020204" pitchFamily="34" charset="-122"/>
                        </a:rPr>
                        <m:t>+</m:t>
                      </m:r>
                      <m:r>
                        <a:rPr lang="en-US" altLang="zh-CN" sz="1600" b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Microsoft Yahei" panose="020B0503020204020204" pitchFamily="34" charset="-122"/>
                        </a:rPr>
                        <m:t>𝟏</m:t>
                      </m:r>
                      <m:r>
                        <a:rPr lang="en-US" altLang="zh-CN" sz="1600" b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Microsoft Yahei" panose="020B0503020204020204" pitchFamily="34" charset="-122"/>
                        </a:rPr>
                        <m:t>.</m:t>
                      </m:r>
                      <m:r>
                        <a:rPr lang="en-US" altLang="zh-CN" sz="1600" b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Microsoft Yahei" panose="020B0503020204020204" pitchFamily="34" charset="-122"/>
                        </a:rPr>
                        <m:t>𝟏𝟏𝟏</m:t>
                      </m:r>
                      <m:r>
                        <a:rPr lang="en-US" altLang="zh-CN" sz="1600" b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Microsoft Yahei" panose="020B0503020204020204" pitchFamily="34" charset="-122"/>
                        </a:rPr>
                        <m:t>…</m:t>
                      </m:r>
                      <m:r>
                        <a:rPr lang="en-US" altLang="zh-CN" sz="1600" b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Microsoft Yahei" panose="020B0503020204020204" pitchFamily="34" charset="-122"/>
                        </a:rPr>
                        <m:t>𝟏𝟏𝟏</m:t>
                      </m:r>
                      <m:r>
                        <a:rPr lang="en-US" altLang="zh-CN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Microsoft Yahei" panose="020B0503020204020204" pitchFamily="34" charset="-122"/>
                        </a:rPr>
                        <m:t>×</m:t>
                      </m:r>
                      <m:sSup>
                        <m:sSupPr>
                          <m:ctrlPr>
                            <a:rPr lang="en-US" altLang="zh-CN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Microsoft Yahei" panose="020B0503020204020204" pitchFamily="34" charset="-122"/>
                            </a:rPr>
                          </m:ctrlPr>
                        </m:sSupPr>
                        <m:e>
                          <m:r>
                            <a:rPr lang="en-US" altLang="zh-CN" sz="16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Microsoft Yahei" panose="020B0503020204020204" pitchFamily="34" charset="-122"/>
                            </a:rPr>
                            <m:t>𝟐</m:t>
                          </m:r>
                        </m:e>
                        <m:sup>
                          <m:r>
                            <a:rPr lang="en-US" altLang="zh-CN" sz="16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Microsoft Yahei" panose="020B0503020204020204" pitchFamily="34" charset="-122"/>
                            </a:rPr>
                            <m:t>𝟏𝟐𝟕</m:t>
                          </m:r>
                        </m:sup>
                      </m:sSup>
                      <m:r>
                        <a:rPr lang="en-US" altLang="zh-CN" sz="1600" b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Microsoft Yahei" panose="020B0503020204020204" pitchFamily="34" charset="-122"/>
                        </a:rPr>
                        <m:t>=</m:t>
                      </m:r>
                      <m:d>
                        <m:dPr>
                          <m:ctrlPr>
                            <a:rPr lang="en-US" altLang="zh-CN" sz="16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Microsoft Yahei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sz="1600" b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Microsoft Yahei" panose="020B0503020204020204" pitchFamily="34" charset="-122"/>
                            </a:rPr>
                            <m:t>𝟏</m:t>
                          </m:r>
                          <m:r>
                            <a:rPr lang="en-US" altLang="zh-CN" sz="1600" b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Microsoft Yahei" panose="020B0503020204020204" pitchFamily="34" charset="-122"/>
                            </a:rPr>
                            <m:t>+</m:t>
                          </m:r>
                          <m:r>
                            <a:rPr lang="en-US" altLang="zh-CN" sz="1600" b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Microsoft Yahei" panose="020B0503020204020204" pitchFamily="34" charset="-122"/>
                            </a:rPr>
                            <m:t>𝟏</m:t>
                          </m:r>
                          <m:r>
                            <a:rPr lang="en-US" altLang="zh-CN" sz="1600" b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Microsoft Yahei" panose="020B0503020204020204" pitchFamily="34" charset="-122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altLang="zh-CN" sz="16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Microsoft Yahei" panose="020B0503020204020204" pitchFamily="34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sz="16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Microsoft Yahei" panose="020B0503020204020204" pitchFamily="34" charset="-122"/>
                                </a:rPr>
                                <m:t>𝟐</m:t>
                              </m:r>
                            </m:e>
                            <m:sup>
                              <m:r>
                                <a:rPr lang="en-US" altLang="zh-CN" sz="16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Microsoft Yahei" panose="020B0503020204020204" pitchFamily="34" charset="-122"/>
                                </a:rPr>
                                <m:t>−</m:t>
                              </m:r>
                              <m:r>
                                <a:rPr lang="en-US" altLang="zh-CN" sz="16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Microsoft Yahei" panose="020B0503020204020204" pitchFamily="34" charset="-122"/>
                                </a:rPr>
                                <m:t>𝟐𝟑</m:t>
                              </m:r>
                            </m:sup>
                          </m:sSup>
                        </m:e>
                      </m:d>
                      <m:r>
                        <a:rPr lang="en-US" altLang="zh-CN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Microsoft Yahei" panose="020B0503020204020204" pitchFamily="34" charset="-122"/>
                        </a:rPr>
                        <m:t>×</m:t>
                      </m:r>
                      <m:sSup>
                        <m:sSupPr>
                          <m:ctrlPr>
                            <a:rPr lang="en-US" altLang="zh-CN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Microsoft Yahei" panose="020B0503020204020204" pitchFamily="34" charset="-122"/>
                            </a:rPr>
                          </m:ctrlPr>
                        </m:sSupPr>
                        <m:e>
                          <m:r>
                            <a:rPr lang="en-US" altLang="zh-CN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Microsoft Yahei" panose="020B0503020204020204" pitchFamily="34" charset="-122"/>
                            </a:rPr>
                            <m:t>𝟐</m:t>
                          </m:r>
                        </m:e>
                        <m:sup>
                          <m:r>
                            <a:rPr lang="en-US" altLang="zh-CN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Microsoft Yahei" panose="020B0503020204020204" pitchFamily="34" charset="-122"/>
                            </a:rPr>
                            <m:t>𝟏𝟐𝟕</m:t>
                          </m:r>
                        </m:sup>
                      </m:sSup>
                      <m:r>
                        <a:rPr lang="en-US" altLang="zh-CN" sz="1600" b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Microsoft Yahei" panose="020B0503020204020204" pitchFamily="34" charset="-122"/>
                        </a:rPr>
                        <m:t>=</m:t>
                      </m:r>
                      <m:d>
                        <m:dPr>
                          <m:ctrlPr>
                            <a:rPr lang="en-US" altLang="zh-CN" sz="16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Microsoft Yahei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sz="1600" b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Microsoft Yahei" panose="020B0503020204020204" pitchFamily="34" charset="-122"/>
                            </a:rPr>
                            <m:t>𝟐</m:t>
                          </m:r>
                          <m:r>
                            <a:rPr lang="en-US" altLang="zh-CN" sz="1600" b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Microsoft Yahei" panose="020B0503020204020204" pitchFamily="34" charset="-122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altLang="zh-CN" sz="16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Microsoft Yahei" panose="020B0503020204020204" pitchFamily="34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sz="16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Microsoft Yahei" panose="020B0503020204020204" pitchFamily="34" charset="-122"/>
                                </a:rPr>
                                <m:t>𝟐</m:t>
                              </m:r>
                            </m:e>
                            <m:sup>
                              <m:r>
                                <a:rPr lang="en-US" altLang="zh-CN" sz="16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Microsoft Yahei" panose="020B0503020204020204" pitchFamily="34" charset="-122"/>
                                </a:rPr>
                                <m:t>−</m:t>
                              </m:r>
                              <m:r>
                                <a:rPr lang="en-US" altLang="zh-CN" sz="16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Microsoft Yahei" panose="020B0503020204020204" pitchFamily="34" charset="-122"/>
                                </a:rPr>
                                <m:t>𝟐𝟑</m:t>
                              </m:r>
                            </m:sup>
                          </m:sSup>
                        </m:e>
                      </m:d>
                      <m:r>
                        <a:rPr lang="en-US" altLang="zh-CN" sz="16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Microsoft Yahei" panose="020B0503020204020204" pitchFamily="34" charset="-122"/>
                        </a:rPr>
                        <m:t>×</m:t>
                      </m:r>
                      <m:sSup>
                        <m:sSupPr>
                          <m:ctrlPr>
                            <a:rPr lang="en-US" altLang="zh-CN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Microsoft Yahei" panose="020B0503020204020204" pitchFamily="34" charset="-122"/>
                            </a:rPr>
                          </m:ctrlPr>
                        </m:sSupPr>
                        <m:e>
                          <m:r>
                            <a:rPr lang="en-US" altLang="zh-CN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Microsoft Yahei" panose="020B0503020204020204" pitchFamily="34" charset="-122"/>
                            </a:rPr>
                            <m:t>𝟐</m:t>
                          </m:r>
                        </m:e>
                        <m:sup>
                          <m:r>
                            <a:rPr lang="en-US" altLang="zh-CN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Microsoft Yahei" panose="020B0503020204020204" pitchFamily="34" charset="-122"/>
                            </a:rPr>
                            <m:t>𝟏𝟐𝟕</m:t>
                          </m:r>
                        </m:sup>
                      </m:sSup>
                    </m:oMath>
                  </m:oMathPara>
                </a14:m>
                <a:endParaRPr lang="en-US" altLang="zh-CN" sz="1600" i="1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sym typeface="Microsoft Yahei" panose="020B0503020204020204" pitchFamily="34" charset="-122"/>
                </a:endParaRPr>
              </a:p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16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Microsoft Yahei" panose="020B0503020204020204" pitchFamily="34" charset="-122"/>
                        </a:rPr>
                        <m:t>=</m:t>
                      </m:r>
                      <m:sSup>
                        <m:sSupPr>
                          <m:ctrlPr>
                            <a:rPr lang="en-US" altLang="zh-CN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Microsoft Yahei" panose="020B0503020204020204" pitchFamily="34" charset="-122"/>
                            </a:rPr>
                          </m:ctrlPr>
                        </m:sSupPr>
                        <m:e>
                          <m:r>
                            <a:rPr lang="en-US" altLang="zh-CN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Microsoft Yahei" panose="020B0503020204020204" pitchFamily="34" charset="-122"/>
                            </a:rPr>
                            <m:t>𝟐</m:t>
                          </m:r>
                        </m:e>
                        <m:sup>
                          <m:r>
                            <a:rPr lang="en-US" altLang="zh-CN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Microsoft Yahei" panose="020B0503020204020204" pitchFamily="34" charset="-122"/>
                            </a:rPr>
                            <m:t>𝟏𝟐</m:t>
                          </m:r>
                          <m:r>
                            <a:rPr lang="en-US" altLang="zh-CN" sz="16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Microsoft Yahei" panose="020B0503020204020204" pitchFamily="34" charset="-122"/>
                            </a:rPr>
                            <m:t>𝟖</m:t>
                          </m:r>
                        </m:sup>
                      </m:sSup>
                      <m:r>
                        <a:rPr lang="en-US" altLang="zh-CN" sz="16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Microsoft Yahei" panose="020B0503020204020204" pitchFamily="34" charset="-122"/>
                        </a:rPr>
                        <m:t>−</m:t>
                      </m:r>
                      <m:sSup>
                        <m:sSupPr>
                          <m:ctrlPr>
                            <a:rPr lang="en-US" altLang="zh-CN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Microsoft Yahei" panose="020B0503020204020204" pitchFamily="34" charset="-122"/>
                            </a:rPr>
                          </m:ctrlPr>
                        </m:sSupPr>
                        <m:e>
                          <m:r>
                            <a:rPr lang="en-US" altLang="zh-CN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Microsoft Yahei" panose="020B0503020204020204" pitchFamily="34" charset="-122"/>
                            </a:rPr>
                            <m:t>𝟐</m:t>
                          </m:r>
                        </m:e>
                        <m:sup>
                          <m:r>
                            <a:rPr lang="en-US" altLang="zh-CN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Microsoft Yahei" panose="020B0503020204020204" pitchFamily="34" charset="-122"/>
                            </a:rPr>
                            <m:t>𝟏</m:t>
                          </m:r>
                          <m:r>
                            <a:rPr lang="en-US" altLang="zh-CN" sz="16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Microsoft Yahei" panose="020B0503020204020204" pitchFamily="34" charset="-122"/>
                            </a:rPr>
                            <m:t>𝟎𝟒</m:t>
                          </m:r>
                        </m:sup>
                      </m:sSup>
                    </m:oMath>
                  </m:oMathPara>
                </a14:m>
                <a:endParaRPr kumimoji="0" lang="zh-CN" altLang="en-US" sz="1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12" name="对话气泡: 圆角矩形 11">
                <a:extLst>
                  <a:ext uri="{FF2B5EF4-FFF2-40B4-BE49-F238E27FC236}">
                    <a16:creationId xmlns:a16="http://schemas.microsoft.com/office/drawing/2014/main" id="{CD07DCD9-4129-49C7-A3C1-561CCEDF35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210703" y="2204948"/>
                <a:ext cx="4483788" cy="3042170"/>
              </a:xfrm>
              <a:prstGeom prst="wedgeRoundRectCallout">
                <a:avLst>
                  <a:gd name="adj1" fmla="val -19720"/>
                  <a:gd name="adj2" fmla="val 50409"/>
                  <a:gd name="adj3" fmla="val 16667"/>
                </a:avLst>
              </a:prstGeom>
              <a:blipFill>
                <a:blip r:embed="rId40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组合 17"/>
          <p:cNvGrpSpPr/>
          <p:nvPr>
            <p:custDataLst>
              <p:tags r:id="rId19"/>
            </p:custDataLst>
          </p:nvPr>
        </p:nvGrpSpPr>
        <p:grpSpPr>
          <a:xfrm>
            <a:off x="0" y="0"/>
            <a:ext cx="9144000" cy="635000"/>
            <a:chOff x="0" y="0"/>
            <a:chExt cx="9144000" cy="635000"/>
          </a:xfrm>
        </p:grpSpPr>
        <p:sp>
          <p:nvSpPr>
            <p:cNvPr id="14" name="TitleBackground"/>
            <p:cNvSpPr/>
            <p:nvPr>
              <p:custDataLst>
                <p:tags r:id="rId21"/>
              </p:custDataLst>
            </p:nvPr>
          </p:nvSpPr>
          <p:spPr>
            <a:xfrm>
              <a:off x="0" y="0"/>
              <a:ext cx="9144000" cy="635000"/>
            </a:xfrm>
            <a:prstGeom prst="rect">
              <a:avLst/>
            </a:prstGeom>
            <a:solidFill>
              <a:srgbClr val="F6F7F8"/>
            </a:solidFill>
            <a:ln w="25400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ColorBlock"/>
            <p:cNvSpPr/>
            <p:nvPr>
              <p:custDataLst>
                <p:tags r:id="rId22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25400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TypeText"/>
            <p:cNvSpPr txBox="1"/>
            <p:nvPr>
              <p:custDataLst>
                <p:tags r:id="rId23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单选题</a:t>
              </a:r>
            </a:p>
          </p:txBody>
        </p:sp>
        <p:sp>
          <p:nvSpPr>
            <p:cNvPr id="17" name="TipText"/>
            <p:cNvSpPr txBox="1"/>
            <p:nvPr>
              <p:custDataLst>
                <p:tags r:id="rId24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</a:t>
              </a:r>
              <a:r>
                <a:rPr lang="zh-CN" altLang="en-US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pic>
        <p:nvPicPr>
          <p:cNvPr id="3" name="图片 2"/>
          <p:cNvPicPr>
            <a:picLocks/>
          </p:cNvPicPr>
          <p:nvPr>
            <p:custDataLst>
              <p:tags r:id="rId20"/>
            </p:custDataLst>
          </p:nvPr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84593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2AAAD4-512C-4355-85A3-174F4EA5A808}" type="slidenum">
              <a:rPr lang="zh-CN" altLang="en-US" smtClean="0"/>
              <a:pPr>
                <a:defRPr/>
              </a:pPr>
              <a:t>64</a:t>
            </a:fld>
            <a:endParaRPr lang="en-US" altLang="zh-CN"/>
          </a:p>
        </p:txBody>
      </p:sp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611560" y="808447"/>
            <a:ext cx="73152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Microsoft Yahei" panose="020B0503020204020204" pitchFamily="34" charset="-122"/>
              </a:rPr>
              <a:t>float</a:t>
            </a:r>
            <a:r>
              <a:rPr lang="zh-CN" alt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Microsoft Yahei" panose="020B0503020204020204" pitchFamily="34" charset="-122"/>
              </a:rPr>
              <a:t>类型用</a:t>
            </a: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Microsoft Yahei" panose="020B0503020204020204" pitchFamily="34" charset="-122"/>
              </a:rPr>
              <a:t>IEEE 754</a:t>
            </a:r>
            <a:r>
              <a:rPr lang="zh-CN" alt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Microsoft Yahei" panose="020B0503020204020204" pitchFamily="34" charset="-122"/>
              </a:rPr>
              <a:t>单精度浮点数格式表示。若编译器将</a:t>
            </a: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Microsoft Yahei" panose="020B0503020204020204" pitchFamily="34" charset="-122"/>
              </a:rPr>
              <a:t>float</a:t>
            </a:r>
            <a:r>
              <a:rPr lang="zh-CN" alt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Microsoft Yahei" panose="020B0503020204020204" pitchFamily="34" charset="-122"/>
              </a:rPr>
              <a:t>型变量</a:t>
            </a: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Microsoft Yahei" panose="020B0503020204020204" pitchFamily="34" charset="-122"/>
              </a:rPr>
              <a:t>x</a:t>
            </a:r>
            <a:r>
              <a:rPr lang="zh-CN" alt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Microsoft Yahei" panose="020B0503020204020204" pitchFamily="34" charset="-122"/>
              </a:rPr>
              <a:t>分配在一个</a:t>
            </a: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Microsoft Yahei" panose="020B0503020204020204" pitchFamily="34" charset="-122"/>
              </a:rPr>
              <a:t>32</a:t>
            </a:r>
            <a:r>
              <a:rPr lang="zh-CN" alt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Microsoft Yahei" panose="020B0503020204020204" pitchFamily="34" charset="-122"/>
              </a:rPr>
              <a:t>位浮点寄存器</a:t>
            </a: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Microsoft Yahei" panose="020B0503020204020204" pitchFamily="34" charset="-122"/>
              </a:rPr>
              <a:t>FRI</a:t>
            </a:r>
            <a:r>
              <a:rPr lang="zh-CN" alt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Microsoft Yahei" panose="020B0503020204020204" pitchFamily="34" charset="-122"/>
              </a:rPr>
              <a:t>中，且</a:t>
            </a: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Microsoft Yahei" panose="020B0503020204020204" pitchFamily="34" charset="-122"/>
              </a:rPr>
              <a:t>x=-8.25</a:t>
            </a:r>
            <a:r>
              <a:rPr lang="zh-CN" alt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Microsoft Yahei" panose="020B0503020204020204" pitchFamily="34" charset="-122"/>
              </a:rPr>
              <a:t>，则</a:t>
            </a: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Microsoft Yahei" panose="020B0503020204020204" pitchFamily="34" charset="-122"/>
              </a:rPr>
              <a:t>FRI</a:t>
            </a:r>
            <a:r>
              <a:rPr lang="zh-CN" alt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Microsoft Yahei" panose="020B0503020204020204" pitchFamily="34" charset="-122"/>
              </a:rPr>
              <a:t>的内容为（）。</a:t>
            </a:r>
            <a:endParaRPr lang="en-US" altLang="zh-CN" sz="2400" dirty="0">
              <a:solidFill>
                <a:srgbClr val="0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1828800" y="2688004"/>
            <a:ext cx="247828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C104 0000H</a:t>
            </a:r>
            <a:endParaRPr lang="zh-CN" altLang="en-US" sz="2600" dirty="0">
              <a:solidFill>
                <a:srgbClr val="000000"/>
              </a:solidFill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4"/>
            </p:custDataLst>
          </p:nvPr>
        </p:nvSpPr>
        <p:spPr>
          <a:xfrm>
            <a:off x="1828800" y="3348722"/>
            <a:ext cx="247828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C242 0000H</a:t>
            </a:r>
            <a:endParaRPr lang="zh-CN" altLang="en-US" sz="2600" dirty="0">
              <a:solidFill>
                <a:srgbClr val="000000"/>
              </a:solidFill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7" name="文本框 6"/>
          <p:cNvSpPr txBox="1"/>
          <p:nvPr>
            <p:custDataLst>
              <p:tags r:id="rId5"/>
            </p:custDataLst>
          </p:nvPr>
        </p:nvSpPr>
        <p:spPr>
          <a:xfrm>
            <a:off x="1828800" y="4034522"/>
            <a:ext cx="247828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C184 0000H</a:t>
            </a:r>
            <a:endParaRPr lang="zh-CN" altLang="en-US" sz="2600" dirty="0">
              <a:solidFill>
                <a:srgbClr val="000000"/>
              </a:solidFill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8" name="文本框 7"/>
          <p:cNvSpPr txBox="1"/>
          <p:nvPr>
            <p:custDataLst>
              <p:tags r:id="rId6"/>
            </p:custDataLst>
          </p:nvPr>
        </p:nvSpPr>
        <p:spPr>
          <a:xfrm>
            <a:off x="1828800" y="4720322"/>
            <a:ext cx="247828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C1C2 0000H</a:t>
            </a:r>
            <a:endParaRPr lang="zh-CN" altLang="en-US" sz="2600" dirty="0">
              <a:solidFill>
                <a:srgbClr val="000000"/>
              </a:solidFill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10" name="椭圆 9"/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1114425" y="3413015"/>
            <a:ext cx="514350" cy="514350"/>
          </a:xfrm>
          <a:prstGeom prst="ellipse">
            <a:avLst/>
          </a:prstGeom>
          <a:solidFill>
            <a:srgbClr val="808080"/>
          </a:solidFill>
          <a:ln w="127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B</a:t>
            </a:r>
            <a:endParaRPr lang="zh-CN" altLang="en-US" sz="1600">
              <a:solidFill>
                <a:srgbClr val="FFFFFF"/>
              </a:solidFill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11" name="椭圆 10"/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1114425" y="4098815"/>
            <a:ext cx="514350" cy="514350"/>
          </a:xfrm>
          <a:prstGeom prst="ellipse">
            <a:avLst/>
          </a:prstGeom>
          <a:solidFill>
            <a:srgbClr val="808080"/>
          </a:solidFill>
          <a:ln w="127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C</a:t>
            </a:r>
            <a:endParaRPr lang="zh-CN" altLang="en-US" sz="1600">
              <a:solidFill>
                <a:srgbClr val="FFFFFF"/>
              </a:solidFill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12" name="椭圆 11"/>
          <p:cNvSpPr>
            <a:spLocks noChangeAspect="1"/>
          </p:cNvSpPr>
          <p:nvPr>
            <p:custDataLst>
              <p:tags r:id="rId9"/>
            </p:custDataLst>
          </p:nvPr>
        </p:nvSpPr>
        <p:spPr>
          <a:xfrm>
            <a:off x="1114425" y="4784615"/>
            <a:ext cx="514350" cy="514350"/>
          </a:xfrm>
          <a:prstGeom prst="ellipse">
            <a:avLst/>
          </a:prstGeom>
          <a:solidFill>
            <a:srgbClr val="808080"/>
          </a:solidFill>
          <a:ln w="127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D</a:t>
            </a:r>
            <a:endParaRPr lang="zh-CN" altLang="en-US" sz="1600">
              <a:solidFill>
                <a:srgbClr val="FFFFFF"/>
              </a:solidFill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13" name="圆角矩形 12"/>
          <p:cNvSpPr/>
          <p:nvPr>
            <p:custDataLst>
              <p:tags r:id="rId10"/>
            </p:custDataLst>
          </p:nvPr>
        </p:nvSpPr>
        <p:spPr>
          <a:xfrm>
            <a:off x="61722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提交</a:t>
            </a:r>
          </a:p>
        </p:txBody>
      </p:sp>
      <p:sp>
        <p:nvSpPr>
          <p:cNvPr id="22" name="矩形 21"/>
          <p:cNvSpPr/>
          <p:nvPr>
            <p:custDataLst>
              <p:tags r:id="rId11"/>
            </p:custDataLst>
          </p:nvPr>
        </p:nvSpPr>
        <p:spPr>
          <a:xfrm>
            <a:off x="9525000" y="0"/>
            <a:ext cx="3840480" cy="6858000"/>
          </a:xfrm>
          <a:prstGeom prst="rect">
            <a:avLst/>
          </a:prstGeom>
          <a:solidFill>
            <a:srgbClr val="FFFFFF"/>
          </a:solidFill>
          <a:ln w="12700" cmpd="sng">
            <a:solidFill>
              <a:srgbClr val="9B9B9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FFFFFF"/>
              </a:solidFill>
            </a:endParaRPr>
          </a:p>
        </p:txBody>
      </p:sp>
      <p:sp>
        <p:nvSpPr>
          <p:cNvPr id="27" name="文本框 26"/>
          <p:cNvSpPr txBox="1"/>
          <p:nvPr>
            <p:custDataLst>
              <p:tags r:id="rId12"/>
            </p:custDataLst>
          </p:nvPr>
        </p:nvSpPr>
        <p:spPr>
          <a:xfrm>
            <a:off x="9613900" y="6326832"/>
            <a:ext cx="3662680" cy="461665"/>
          </a:xfrm>
          <a:prstGeom prst="rect">
            <a:avLst/>
          </a:prstGeom>
          <a:solidFill>
            <a:srgbClr val="FBFAEF"/>
          </a:solidFill>
          <a:ln w="12700"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FFFFFF"/>
                </a:solidFill>
              </a14:hiddenLine>
            </a:ext>
          </a:extLst>
        </p:spPr>
        <p:txBody>
          <a:bodyPr vert="horz" rtlCol="0" anchor="ctr">
            <a:spAutoFit/>
          </a:bodyPr>
          <a:lstStyle/>
          <a:p>
            <a:r>
              <a:rPr lang="zh-CN" altLang="en-US" sz="120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可为此题添加文本、图片、公式等解析，且需将内容全部放在本区域内。正常使用需</a:t>
            </a:r>
            <a:r>
              <a:rPr lang="en-US" altLang="zh-CN" sz="120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3.0</a:t>
            </a:r>
            <a:r>
              <a:rPr lang="zh-CN" altLang="en-US" sz="120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以上版本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/>
              <p:cNvSpPr txBox="1"/>
              <p:nvPr>
                <p:custDataLst>
                  <p:tags r:id="rId13"/>
                </p:custDataLst>
              </p:nvPr>
            </p:nvSpPr>
            <p:spPr>
              <a:xfrm>
                <a:off x="9779000" y="1270000"/>
                <a:ext cx="3332480" cy="5588000"/>
              </a:xfrm>
              <a:prstGeom prst="rect">
                <a:avLst/>
              </a:prstGeom>
              <a:noFill/>
            </p:spPr>
            <p:txBody>
              <a:bodyPr vert="horz" rtlCol="0" anchor="t" anchorCtr="0">
                <a:noAutofit/>
              </a:bodyPr>
              <a:lstStyle/>
              <a:p>
                <a:r>
                  <a:rPr lang="en-US" altLang="zh-CN" sz="16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  <a:sym typeface="Microsoft Yahei" panose="020B0503020204020204" pitchFamily="34" charset="-122"/>
                  </a:rPr>
                  <a:t>IEEE 754</a:t>
                </a:r>
                <a:r>
                  <a:rPr lang="zh-CN" altLang="en-US" sz="16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  <a:sym typeface="Microsoft Yahei" panose="020B0503020204020204" pitchFamily="34" charset="-122"/>
                  </a:rPr>
                  <a:t>单精度浮点数格式中，尾数</a:t>
                </a:r>
                <a:r>
                  <a:rPr lang="en-US" altLang="zh-CN" sz="16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  <a:sym typeface="Microsoft Yahei" panose="020B0503020204020204" pitchFamily="34" charset="-122"/>
                  </a:rPr>
                  <a:t>23</a:t>
                </a:r>
                <a:r>
                  <a:rPr lang="zh-CN" altLang="en-US" sz="16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  <a:sym typeface="Microsoft Yahei" panose="020B0503020204020204" pitchFamily="34" charset="-122"/>
                  </a:rPr>
                  <a:t>位（加上小数左边隐含的一个</a:t>
                </a:r>
                <a:r>
                  <a:rPr lang="en-US" altLang="zh-CN" sz="16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  <a:sym typeface="Microsoft Yahei" panose="020B0503020204020204" pitchFamily="34" charset="-122"/>
                  </a:rPr>
                  <a:t>1</a:t>
                </a:r>
                <a:r>
                  <a:rPr lang="zh-CN" altLang="en-US" sz="16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  <a:sym typeface="Microsoft Yahei" panose="020B0503020204020204" pitchFamily="34" charset="-122"/>
                  </a:rPr>
                  <a:t>是</a:t>
                </a:r>
                <a:r>
                  <a:rPr lang="en-US" altLang="zh-CN" sz="16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  <a:sym typeface="Microsoft Yahei" panose="020B0503020204020204" pitchFamily="34" charset="-122"/>
                  </a:rPr>
                  <a:t>24</a:t>
                </a:r>
                <a:r>
                  <a:rPr lang="zh-CN" altLang="en-US" sz="16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  <a:sym typeface="Microsoft Yahei" panose="020B0503020204020204" pitchFamily="34" charset="-122"/>
                  </a:rPr>
                  <a:t>位），原码表示；阶码</a:t>
                </a:r>
                <a:r>
                  <a:rPr lang="en-US" altLang="zh-CN" sz="16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  <a:sym typeface="Microsoft Yahei" panose="020B0503020204020204" pitchFamily="34" charset="-122"/>
                  </a:rPr>
                  <a:t>8</a:t>
                </a:r>
                <a:r>
                  <a:rPr lang="zh-CN" altLang="en-US" sz="16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  <a:sym typeface="Microsoft Yahei" panose="020B0503020204020204" pitchFamily="34" charset="-122"/>
                  </a:rPr>
                  <a:t>位，移码表示（偏移值为</a:t>
                </a:r>
                <a:r>
                  <a:rPr lang="en-US" altLang="zh-CN" sz="16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  <a:sym typeface="Microsoft Yahei" panose="020B0503020204020204" pitchFamily="34" charset="-122"/>
                  </a:rPr>
                  <a:t>127</a:t>
                </a:r>
                <a:r>
                  <a:rPr lang="zh-CN" altLang="en-US" sz="16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  <a:sym typeface="Microsoft Yahei" panose="020B0503020204020204" pitchFamily="34" charset="-122"/>
                  </a:rPr>
                  <a:t>）；</a:t>
                </a:r>
                <a:endParaRPr lang="en-US" altLang="zh-CN" sz="1600" dirty="0">
                  <a:solidFill>
                    <a:srgbClr val="00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  <a:sym typeface="Microsoft Yahei" panose="020B0503020204020204" pitchFamily="34" charset="-122"/>
                </a:endParaRPr>
              </a:p>
              <a:p>
                <a:r>
                  <a:rPr lang="en-US" altLang="zh-CN" sz="16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  <a:sym typeface="Microsoft Yahei" panose="020B0503020204020204" pitchFamily="34" charset="-122"/>
                  </a:rPr>
                  <a:t>X=</a:t>
                </a:r>
                <a:r>
                  <a:rPr lang="en-US" altLang="zh-CN" sz="1600" dirty="0"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− </m:t>
                    </m:r>
                  </m:oMath>
                </a14:m>
                <a:r>
                  <a:rPr lang="en-US" altLang="zh-CN" sz="16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  <a:sym typeface="Microsoft Yahei" panose="020B0503020204020204" pitchFamily="34" charset="-122"/>
                  </a:rPr>
                  <a:t>8.25=</a:t>
                </a:r>
                <a:r>
                  <a:rPr lang="en-US" altLang="zh-CN" sz="1600" dirty="0"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− </m:t>
                    </m:r>
                  </m:oMath>
                </a14:m>
                <a:r>
                  <a:rPr lang="en-US" altLang="zh-CN" sz="16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  <a:sym typeface="Microsoft Yahei" panose="020B0503020204020204" pitchFamily="34" charset="-122"/>
                  </a:rPr>
                  <a:t>1000.01</a:t>
                </a:r>
              </a:p>
              <a:p>
                <a:r>
                  <a:rPr lang="en-US" altLang="zh-CN" sz="16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  <a:sym typeface="Microsoft Yahei" panose="020B0503020204020204" pitchFamily="34" charset="-122"/>
                  </a:rPr>
                  <a:t>=</a:t>
                </a:r>
                <a:r>
                  <a:rPr lang="en-US" altLang="zh-CN" sz="1600" dirty="0"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− </m:t>
                    </m:r>
                  </m:oMath>
                </a14:m>
                <a:r>
                  <a:rPr lang="en-US" altLang="zh-CN" sz="16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  <a:sym typeface="Microsoft Yahei" panose="020B0503020204020204" pitchFamily="34" charset="-122"/>
                  </a:rPr>
                  <a:t>1.000 01</a:t>
                </a:r>
                <a14:m>
                  <m:oMath xmlns:m="http://schemas.openxmlformats.org/officeDocument/2006/math">
                    <m:r>
                      <a:rPr lang="en-US" altLang="zh-CN" sz="1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+mn-ea"/>
                        <a:sym typeface="Microsoft Yahei" panose="020B0503020204020204" pitchFamily="34" charset="-122"/>
                      </a:rPr>
                      <m:t>×</m:t>
                    </m:r>
                    <m:sSup>
                      <m:sSupPr>
                        <m:ctrlPr>
                          <a:rPr lang="en-US" altLang="zh-CN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n-ea"/>
                            <a:sym typeface="Microsoft Yahei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n-ea"/>
                            <a:sym typeface="Microsoft Yahei" panose="020B0503020204020204" pitchFamily="34" charset="-122"/>
                          </a:rPr>
                          <m:t>𝟐</m:t>
                        </m:r>
                      </m:e>
                      <m:sup>
                        <m:r>
                          <a:rPr lang="en-US" altLang="zh-CN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n-ea"/>
                            <a:sym typeface="Microsoft Yahei" panose="020B0503020204020204" pitchFamily="34" charset="-122"/>
                          </a:rPr>
                          <m:t>𝟑</m:t>
                        </m:r>
                      </m:sup>
                    </m:sSup>
                  </m:oMath>
                </a14:m>
                <a:r>
                  <a:rPr lang="zh-CN" altLang="en-US" sz="16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  <a:sym typeface="Microsoft Yahei" panose="020B0503020204020204" pitchFamily="34" charset="-122"/>
                  </a:rPr>
                  <a:t>，</a:t>
                </a:r>
                <a:endParaRPr lang="en-US" altLang="zh-CN" sz="1600" dirty="0">
                  <a:solidFill>
                    <a:srgbClr val="00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  <a:sym typeface="Microsoft Yahei" panose="020B0503020204020204" pitchFamily="34" charset="-122"/>
                </a:endParaRPr>
              </a:p>
              <a:p>
                <a:r>
                  <a:rPr lang="zh-CN" altLang="en-US" sz="16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  <a:sym typeface="Microsoft Yahei" panose="020B0503020204020204" pitchFamily="34" charset="-122"/>
                  </a:rPr>
                  <a:t>采用</a:t>
                </a:r>
                <a:r>
                  <a:rPr lang="en-US" altLang="zh-CN" sz="16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  <a:sym typeface="Microsoft Yahei" panose="020B0503020204020204" pitchFamily="34" charset="-122"/>
                  </a:rPr>
                  <a:t>IEEE 754</a:t>
                </a:r>
                <a:r>
                  <a:rPr lang="zh-CN" altLang="en-US" sz="16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  <a:sym typeface="Microsoft Yahei" panose="020B0503020204020204" pitchFamily="34" charset="-122"/>
                  </a:rPr>
                  <a:t>格式表示：</a:t>
                </a:r>
                <a:endParaRPr lang="en-US" altLang="zh-CN" sz="1600" dirty="0">
                  <a:solidFill>
                    <a:srgbClr val="00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  <a:sym typeface="Microsoft Yahei" panose="020B0503020204020204" pitchFamily="34" charset="-122"/>
                </a:endParaRPr>
              </a:p>
              <a:p>
                <a:r>
                  <a:rPr lang="zh-CN" altLang="en-US" sz="16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  <a:sym typeface="Microsoft Yahei" panose="020B0503020204020204" pitchFamily="34" charset="-122"/>
                  </a:rPr>
                  <a:t>数符为</a:t>
                </a:r>
                <a:r>
                  <a:rPr lang="en-US" altLang="zh-CN" sz="16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  <a:sym typeface="Microsoft Yahei" panose="020B0503020204020204" pitchFamily="34" charset="-122"/>
                  </a:rPr>
                  <a:t>1</a:t>
                </a:r>
                <a:r>
                  <a:rPr lang="zh-CN" altLang="en-US" sz="16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  <a:sym typeface="Microsoft Yahei" panose="020B0503020204020204" pitchFamily="34" charset="-122"/>
                  </a:rPr>
                  <a:t>；</a:t>
                </a:r>
                <a:endParaRPr lang="en-US" altLang="zh-CN" sz="1600" dirty="0">
                  <a:solidFill>
                    <a:srgbClr val="00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  <a:sym typeface="Microsoft Yahei" panose="020B0503020204020204" pitchFamily="34" charset="-122"/>
                </a:endParaRPr>
              </a:p>
              <a:p>
                <a:r>
                  <a:rPr lang="zh-CN" altLang="en-US" sz="16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  <a:sym typeface="Microsoft Yahei" panose="020B0503020204020204" pitchFamily="34" charset="-122"/>
                  </a:rPr>
                  <a:t>阶码</a:t>
                </a:r>
                <a:r>
                  <a:rPr lang="en-US" altLang="zh-CN" sz="16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  <a:sym typeface="Microsoft Yahei" panose="020B0503020204020204" pitchFamily="34" charset="-122"/>
                  </a:rPr>
                  <a:t>8</a:t>
                </a:r>
                <a:r>
                  <a:rPr lang="zh-CN" altLang="en-US" sz="16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  <a:sym typeface="Microsoft Yahei" panose="020B0503020204020204" pitchFamily="34" charset="-122"/>
                  </a:rPr>
                  <a:t>位移码：</a:t>
                </a:r>
                <a:r>
                  <a:rPr lang="en-US" altLang="zh-CN" sz="16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  <a:sym typeface="Microsoft Yahei" panose="020B0503020204020204" pitchFamily="34" charset="-122"/>
                  </a:rPr>
                  <a:t>127+3=130</a:t>
                </a:r>
                <a:r>
                  <a:rPr lang="zh-CN" altLang="en-US" sz="16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  <a:sym typeface="Microsoft Yahei" panose="020B0503020204020204" pitchFamily="34" charset="-122"/>
                  </a:rPr>
                  <a:t>；</a:t>
                </a:r>
                <a:endParaRPr lang="en-US" altLang="zh-CN" sz="1600" dirty="0">
                  <a:solidFill>
                    <a:srgbClr val="00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  <a:sym typeface="Microsoft Yahei" panose="020B0503020204020204" pitchFamily="34" charset="-122"/>
                </a:endParaRPr>
              </a:p>
              <a:p>
                <a:r>
                  <a:rPr lang="zh-CN" altLang="en-US" sz="16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  <a:sym typeface="Microsoft Yahei" panose="020B0503020204020204" pitchFamily="34" charset="-122"/>
                  </a:rPr>
                  <a:t>尾数</a:t>
                </a:r>
                <a:r>
                  <a:rPr lang="en-US" altLang="zh-CN" sz="16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  <a:sym typeface="Microsoft Yahei" panose="020B0503020204020204" pitchFamily="34" charset="-122"/>
                  </a:rPr>
                  <a:t>23</a:t>
                </a:r>
                <a:r>
                  <a:rPr lang="zh-CN" altLang="en-US" sz="16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  <a:sym typeface="Microsoft Yahei" panose="020B0503020204020204" pitchFamily="34" charset="-122"/>
                  </a:rPr>
                  <a:t>位原码：</a:t>
                </a:r>
                <a:r>
                  <a:rPr lang="en-US" altLang="zh-CN" sz="16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  <a:sym typeface="Microsoft Yahei" panose="020B0503020204020204" pitchFamily="34" charset="-122"/>
                  </a:rPr>
                  <a:t>0.0000100…000</a:t>
                </a:r>
                <a:r>
                  <a:rPr lang="zh-CN" altLang="en-US" sz="16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  <a:sym typeface="Microsoft Yahei" panose="020B0503020204020204" pitchFamily="34" charset="-122"/>
                  </a:rPr>
                  <a:t>，</a:t>
                </a:r>
                <a:endParaRPr lang="en-US" altLang="zh-CN" sz="1600" dirty="0">
                  <a:solidFill>
                    <a:srgbClr val="00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  <a:sym typeface="Microsoft Yahei" panose="020B0503020204020204" pitchFamily="34" charset="-122"/>
                </a:endParaRPr>
              </a:p>
              <a:p>
                <a:r>
                  <a:rPr lang="zh-CN" altLang="en-US" sz="16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  <a:sym typeface="Microsoft Yahei" panose="020B0503020204020204" pitchFamily="34" charset="-122"/>
                  </a:rPr>
                  <a:t>即</a:t>
                </a:r>
                <a14:m>
                  <m:oMath xmlns:m="http://schemas.openxmlformats.org/officeDocument/2006/math">
                    <m:r>
                      <a:rPr lang="en-US" altLang="zh-CN" sz="16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− </m:t>
                    </m:r>
                  </m:oMath>
                </a14:m>
                <a:r>
                  <a:rPr lang="en-US" altLang="zh-CN" sz="16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  <a:sym typeface="Microsoft Yahei" panose="020B0503020204020204" pitchFamily="34" charset="-122"/>
                  </a:rPr>
                  <a:t>8.25</a:t>
                </a:r>
                <a:r>
                  <a:rPr lang="zh-CN" altLang="en-US" sz="16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  <a:sym typeface="Microsoft Yahei" panose="020B0503020204020204" pitchFamily="34" charset="-122"/>
                  </a:rPr>
                  <a:t>的机器数是：</a:t>
                </a:r>
                <a:r>
                  <a:rPr lang="en-US" altLang="zh-CN" sz="16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  <a:sym typeface="Microsoft Yahei" panose="020B0503020204020204" pitchFamily="34" charset="-122"/>
                  </a:rPr>
                  <a:t>1</a:t>
                </a:r>
                <a:r>
                  <a:rPr lang="en-US" altLang="zh-CN" sz="1600" dirty="0">
                    <a:solidFill>
                      <a:srgbClr val="C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  <a:sym typeface="Microsoft Yahei" panose="020B0503020204020204" pitchFamily="34" charset="-122"/>
                  </a:rPr>
                  <a:t>100 0001</a:t>
                </a:r>
                <a:r>
                  <a:rPr lang="en-US" altLang="zh-CN" sz="16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  <a:sym typeface="Microsoft Yahei" panose="020B0503020204020204" pitchFamily="34" charset="-122"/>
                  </a:rPr>
                  <a:t> </a:t>
                </a:r>
                <a:r>
                  <a:rPr lang="en-US" altLang="zh-CN" sz="1600" dirty="0">
                    <a:solidFill>
                      <a:srgbClr val="C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  <a:sym typeface="Microsoft Yahei" panose="020B0503020204020204" pitchFamily="34" charset="-122"/>
                  </a:rPr>
                  <a:t>0</a:t>
                </a:r>
                <a:r>
                  <a:rPr lang="en-US" altLang="zh-CN" sz="16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  <a:sym typeface="Microsoft Yahei" panose="020B0503020204020204" pitchFamily="34" charset="-122"/>
                  </a:rPr>
                  <a:t>000 0100 0000 0000 0000 0000=C104 000H</a:t>
                </a:r>
              </a:p>
              <a:p>
                <a:r>
                  <a:rPr lang="zh-CN" altLang="en-US" sz="16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  <a:sym typeface="Microsoft Yahei" panose="020B0503020204020204" pitchFamily="34" charset="-122"/>
                  </a:rPr>
                  <a:t>故选</a:t>
                </a:r>
                <a:r>
                  <a:rPr lang="en-US" altLang="zh-CN" sz="16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  <a:sym typeface="Microsoft Yahei" panose="020B0503020204020204" pitchFamily="34" charset="-122"/>
                  </a:rPr>
                  <a:t>A</a:t>
                </a:r>
              </a:p>
              <a:p>
                <a:endParaRPr lang="zh-CN" altLang="en-US" sz="1600" dirty="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28" name="文本框 27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29"/>
                </p:custDataLst>
              </p:nvPr>
            </p:nvSpPr>
            <p:spPr>
              <a:xfrm>
                <a:off x="9779000" y="1270000"/>
                <a:ext cx="3332480" cy="5588000"/>
              </a:xfrm>
              <a:prstGeom prst="rect">
                <a:avLst/>
              </a:prstGeom>
              <a:blipFill>
                <a:blip r:embed="rId30"/>
                <a:stretch>
                  <a:fillRect l="-914" t="-436" r="-36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组合 25"/>
          <p:cNvGrpSpPr/>
          <p:nvPr>
            <p:custDataLst>
              <p:tags r:id="rId14"/>
            </p:custDataLst>
          </p:nvPr>
        </p:nvGrpSpPr>
        <p:grpSpPr>
          <a:xfrm>
            <a:off x="9537700" y="0"/>
            <a:ext cx="3815080" cy="647700"/>
            <a:chOff x="9537700" y="0"/>
            <a:chExt cx="3815080" cy="647700"/>
          </a:xfrm>
        </p:grpSpPr>
        <p:sp>
          <p:nvSpPr>
            <p:cNvPr id="23" name="RemarkBack"/>
            <p:cNvSpPr/>
            <p:nvPr>
              <p:custDataLst>
                <p:tags r:id="rId25"/>
              </p:custDataLst>
            </p:nvPr>
          </p:nvSpPr>
          <p:spPr>
            <a:xfrm>
              <a:off x="9537700" y="12700"/>
              <a:ext cx="3815080" cy="635000"/>
            </a:xfrm>
            <a:prstGeom prst="rect">
              <a:avLst/>
            </a:prstGeom>
            <a:solidFill>
              <a:srgbClr val="F6F7F8"/>
            </a:solidFill>
            <a:ln w="25400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RemarkBlock"/>
            <p:cNvSpPr/>
            <p:nvPr>
              <p:custDataLst>
                <p:tags r:id="rId26"/>
              </p:custDataLst>
            </p:nvPr>
          </p:nvSpPr>
          <p:spPr>
            <a:xfrm>
              <a:off x="9537700" y="12700"/>
              <a:ext cx="190500" cy="635000"/>
            </a:xfrm>
            <a:prstGeom prst="rect">
              <a:avLst/>
            </a:prstGeom>
            <a:solidFill>
              <a:srgbClr val="639EF4"/>
            </a:solidFill>
            <a:ln w="25400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RemarkTitleText"/>
            <p:cNvSpPr txBox="1"/>
            <p:nvPr>
              <p:custDataLst>
                <p:tags r:id="rId27"/>
              </p:custDataLst>
            </p:nvPr>
          </p:nvSpPr>
          <p:spPr>
            <a:xfrm>
              <a:off x="9779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答案解析</a:t>
              </a:r>
            </a:p>
          </p:txBody>
        </p:sp>
      </p:grpSp>
      <p:sp>
        <p:nvSpPr>
          <p:cNvPr id="19" name="RemarkBack"/>
          <p:cNvSpPr/>
          <p:nvPr>
            <p:custDataLst>
              <p:tags r:id="rId15"/>
            </p:custDataLst>
          </p:nvPr>
        </p:nvSpPr>
        <p:spPr>
          <a:xfrm>
            <a:off x="9537700" y="12700"/>
            <a:ext cx="3815080" cy="635000"/>
          </a:xfrm>
          <a:prstGeom prst="rect">
            <a:avLst/>
          </a:prstGeom>
          <a:solidFill>
            <a:srgbClr val="F6F7F8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RemarkBlock"/>
          <p:cNvSpPr/>
          <p:nvPr>
            <p:custDataLst>
              <p:tags r:id="rId16"/>
            </p:custDataLst>
          </p:nvPr>
        </p:nvSpPr>
        <p:spPr>
          <a:xfrm>
            <a:off x="9537700" y="12700"/>
            <a:ext cx="190500" cy="635000"/>
          </a:xfrm>
          <a:prstGeom prst="rect">
            <a:avLst/>
          </a:prstGeom>
          <a:solidFill>
            <a:srgbClr val="639EF4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RemarkTitleText"/>
          <p:cNvSpPr txBox="1"/>
          <p:nvPr>
            <p:custDataLst>
              <p:tags r:id="rId17"/>
            </p:custDataLst>
          </p:nvPr>
        </p:nvSpPr>
        <p:spPr>
          <a:xfrm>
            <a:off x="9779000" y="0"/>
            <a:ext cx="1905000" cy="635000"/>
          </a:xfrm>
          <a:prstGeom prst="rect">
            <a:avLst/>
          </a:prstGeom>
          <a:noFill/>
        </p:spPr>
        <p:txBody>
          <a:bodyPr vert="horz" wrap="none" rtlCol="0" anchor="ctr" anchorCtr="0">
            <a:noAutofit/>
          </a:bodyPr>
          <a:lstStyle/>
          <a:p>
            <a:r>
              <a:rPr lang="zh-CN" altLang="en-US" smtClean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答案解析</a:t>
            </a:r>
            <a:endParaRPr lang="zh-CN" altLang="en-US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30" name="椭圆 29">
            <a:extLst>
              <a:ext uri="{FF2B5EF4-FFF2-40B4-BE49-F238E27FC236}">
                <a16:creationId xmlns:a16="http://schemas.microsoft.com/office/drawing/2014/main" id="{6BCB533A-CF51-4DDF-91FA-600B8C328CD0}"/>
              </a:ext>
            </a:extLst>
          </p:cNvPr>
          <p:cNvSpPr>
            <a:spLocks noChangeAspect="1"/>
          </p:cNvSpPr>
          <p:nvPr>
            <p:custDataLst>
              <p:tags r:id="rId18"/>
            </p:custDataLst>
          </p:nvPr>
        </p:nvSpPr>
        <p:spPr>
          <a:xfrm>
            <a:off x="1114425" y="2752298"/>
            <a:ext cx="514350" cy="514350"/>
          </a:xfrm>
          <a:prstGeom prst="ellipse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 dirty="0">
                <a:solidFill>
                  <a:srgbClr val="FFFFFF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A</a:t>
            </a:r>
            <a:endParaRPr lang="zh-CN" altLang="en-US" sz="1600" dirty="0">
              <a:solidFill>
                <a:srgbClr val="FFFFFF"/>
              </a:solidFill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圆角矩形标注 8"/>
              <p:cNvSpPr/>
              <p:nvPr/>
            </p:nvSpPr>
            <p:spPr bwMode="auto">
              <a:xfrm>
                <a:off x="3811905" y="2543083"/>
                <a:ext cx="5238572" cy="2675256"/>
              </a:xfrm>
              <a:prstGeom prst="wedgeRoundRectCallout">
                <a:avLst>
                  <a:gd name="adj1" fmla="val -20670"/>
                  <a:gd name="adj2" fmla="val 50361"/>
                  <a:gd name="adj3" fmla="val 16667"/>
                </a:avLst>
              </a:prstGeom>
              <a:solidFill>
                <a:srgbClr val="FFC00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r>
                  <a:rPr lang="en-US" altLang="zh-CN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Microsoft Yahei" panose="020B0503020204020204" pitchFamily="34" charset="-122"/>
                  </a:rPr>
                  <a:t>X=</a:t>
                </a:r>
                <a:r>
                  <a:rPr lang="en-US" altLang="zh-CN" dirty="0"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− </m:t>
                    </m:r>
                  </m:oMath>
                </a14:m>
                <a:r>
                  <a:rPr lang="en-US" altLang="zh-CN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Microsoft Yahei" panose="020B0503020204020204" pitchFamily="34" charset="-122"/>
                  </a:rPr>
                  <a:t>8.25=</a:t>
                </a:r>
                <a:r>
                  <a:rPr lang="en-US" altLang="zh-CN" dirty="0"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− </m:t>
                    </m:r>
                  </m:oMath>
                </a14:m>
                <a:r>
                  <a:rPr lang="en-US" altLang="zh-CN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Microsoft Yahei" panose="020B0503020204020204" pitchFamily="34" charset="-122"/>
                  </a:rPr>
                  <a:t>1000.01</a:t>
                </a:r>
              </a:p>
              <a:p>
                <a:r>
                  <a:rPr lang="en-US" altLang="zh-CN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Microsoft Yahei" panose="020B0503020204020204" pitchFamily="34" charset="-122"/>
                  </a:rPr>
                  <a:t>=</a:t>
                </a:r>
                <a:r>
                  <a:rPr lang="en-US" altLang="zh-CN" dirty="0"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− </m:t>
                    </m:r>
                  </m:oMath>
                </a14:m>
                <a:r>
                  <a:rPr lang="en-US" altLang="zh-CN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Microsoft Yahei" panose="020B0503020204020204" pitchFamily="34" charset="-122"/>
                  </a:rPr>
                  <a:t>1.000 01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Microsoft Yahei" panose="020B0503020204020204" pitchFamily="34" charset="-122"/>
                      </a:rPr>
                      <m:t>×</m:t>
                    </m:r>
                    <m:sSup>
                      <m:sSupPr>
                        <m:ctrlP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Microsoft Yahei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Microsoft Yahei" panose="020B0503020204020204" pitchFamily="34" charset="-122"/>
                          </a:rPr>
                          <m:t>𝟐</m:t>
                        </m:r>
                      </m:e>
                      <m:sup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Microsoft Yahei" panose="020B0503020204020204" pitchFamily="34" charset="-122"/>
                          </a:rPr>
                          <m:t>𝟑</m:t>
                        </m:r>
                      </m:sup>
                    </m:sSup>
                  </m:oMath>
                </a14:m>
                <a:r>
                  <a:rPr lang="zh-CN" altLang="en-US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Microsoft Yahei" panose="020B0503020204020204" pitchFamily="34" charset="-122"/>
                  </a:rPr>
                  <a:t>，</a:t>
                </a:r>
                <a:endParaRPr lang="en-US" altLang="zh-CN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Microsoft Yahei" panose="020B0503020204020204" pitchFamily="34" charset="-122"/>
                </a:endParaRPr>
              </a:p>
              <a:p>
                <a:r>
                  <a:rPr lang="zh-CN" altLang="en-US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Microsoft Yahei" panose="020B0503020204020204" pitchFamily="34" charset="-122"/>
                  </a:rPr>
                  <a:t>采用</a:t>
                </a:r>
                <a:r>
                  <a:rPr lang="en-US" altLang="zh-CN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Microsoft Yahei" panose="020B0503020204020204" pitchFamily="34" charset="-122"/>
                  </a:rPr>
                  <a:t>IEEE 754</a:t>
                </a:r>
                <a:r>
                  <a:rPr lang="zh-CN" altLang="en-US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Microsoft Yahei" panose="020B0503020204020204" pitchFamily="34" charset="-122"/>
                  </a:rPr>
                  <a:t>格式表示：</a:t>
                </a:r>
                <a:endParaRPr lang="en-US" altLang="zh-CN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Microsoft Yahei" panose="020B0503020204020204" pitchFamily="34" charset="-122"/>
                </a:endParaRPr>
              </a:p>
              <a:p>
                <a:r>
                  <a:rPr lang="zh-CN" altLang="en-US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Microsoft Yahei" panose="020B0503020204020204" pitchFamily="34" charset="-122"/>
                  </a:rPr>
                  <a:t>数符为</a:t>
                </a:r>
                <a:r>
                  <a:rPr lang="en-US" altLang="zh-CN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Microsoft Yahei" panose="020B0503020204020204" pitchFamily="34" charset="-122"/>
                  </a:rPr>
                  <a:t>1</a:t>
                </a:r>
                <a:r>
                  <a:rPr lang="zh-CN" altLang="en-US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Microsoft Yahei" panose="020B0503020204020204" pitchFamily="34" charset="-122"/>
                  </a:rPr>
                  <a:t>；</a:t>
                </a:r>
                <a:endParaRPr lang="en-US" altLang="zh-CN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Microsoft Yahei" panose="020B0503020204020204" pitchFamily="34" charset="-122"/>
                </a:endParaRPr>
              </a:p>
              <a:p>
                <a:r>
                  <a:rPr lang="zh-CN" altLang="en-US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Microsoft Yahei" panose="020B0503020204020204" pitchFamily="34" charset="-122"/>
                  </a:rPr>
                  <a:t>阶码</a:t>
                </a:r>
                <a:r>
                  <a:rPr lang="en-US" altLang="zh-CN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Microsoft Yahei" panose="020B0503020204020204" pitchFamily="34" charset="-122"/>
                  </a:rPr>
                  <a:t>8</a:t>
                </a:r>
                <a:r>
                  <a:rPr lang="zh-CN" altLang="en-US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Microsoft Yahei" panose="020B0503020204020204" pitchFamily="34" charset="-122"/>
                  </a:rPr>
                  <a:t>位移码：</a:t>
                </a:r>
                <a:r>
                  <a:rPr lang="en-US" altLang="zh-CN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Microsoft Yahei" panose="020B0503020204020204" pitchFamily="34" charset="-122"/>
                  </a:rPr>
                  <a:t>127+3=130=</a:t>
                </a:r>
                <a:r>
                  <a:rPr lang="zh-CN" altLang="en-US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Microsoft Yahei" panose="020B0503020204020204" pitchFamily="34" charset="-122"/>
                  </a:rPr>
                  <a:t>；</a:t>
                </a:r>
                <a:endParaRPr lang="en-US" altLang="zh-CN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Microsoft Yahei" panose="020B0503020204020204" pitchFamily="34" charset="-122"/>
                </a:endParaRPr>
              </a:p>
              <a:p>
                <a:r>
                  <a:rPr lang="zh-CN" altLang="en-US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Microsoft Yahei" panose="020B0503020204020204" pitchFamily="34" charset="-122"/>
                  </a:rPr>
                  <a:t>尾数</a:t>
                </a:r>
                <a:r>
                  <a:rPr lang="en-US" altLang="zh-CN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Microsoft Yahei" panose="020B0503020204020204" pitchFamily="34" charset="-122"/>
                  </a:rPr>
                  <a:t>23</a:t>
                </a:r>
                <a:r>
                  <a:rPr lang="zh-CN" altLang="en-US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Microsoft Yahei" panose="020B0503020204020204" pitchFamily="34" charset="-122"/>
                  </a:rPr>
                  <a:t>位原码：</a:t>
                </a:r>
                <a:r>
                  <a:rPr lang="en-US" altLang="zh-CN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Microsoft Yahei" panose="020B0503020204020204" pitchFamily="34" charset="-122"/>
                  </a:rPr>
                  <a:t>0.0000100…000</a:t>
                </a:r>
                <a:r>
                  <a:rPr lang="zh-CN" altLang="en-US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Microsoft Yahei" panose="020B0503020204020204" pitchFamily="34" charset="-122"/>
                  </a:rPr>
                  <a:t>，</a:t>
                </a:r>
                <a:endParaRPr lang="en-US" altLang="zh-CN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Microsoft Yahei" panose="020B0503020204020204" pitchFamily="34" charset="-122"/>
                </a:endParaRPr>
              </a:p>
              <a:p>
                <a:r>
                  <a:rPr lang="zh-CN" altLang="en-US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Microsoft Yahei" panose="020B0503020204020204" pitchFamily="34" charset="-122"/>
                  </a:rPr>
                  <a:t>即</a:t>
                </a:r>
                <a14:m>
                  <m:oMath xmlns:m="http://schemas.openxmlformats.org/officeDocument/2006/math">
                    <m:r>
                      <a:rPr lang="en-US" altLang="zh-CN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 </m:t>
                    </m:r>
                  </m:oMath>
                </a14:m>
                <a:r>
                  <a:rPr lang="en-US" altLang="zh-CN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Microsoft Yahei" panose="020B0503020204020204" pitchFamily="34" charset="-122"/>
                  </a:rPr>
                  <a:t>8.25</a:t>
                </a:r>
                <a:r>
                  <a:rPr lang="zh-CN" altLang="en-US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Microsoft Yahei" panose="020B0503020204020204" pitchFamily="34" charset="-122"/>
                  </a:rPr>
                  <a:t>的机器数是：</a:t>
                </a:r>
                <a:r>
                  <a:rPr lang="en-US" altLang="zh-CN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Microsoft Yahei" panose="020B0503020204020204" pitchFamily="34" charset="-122"/>
                  </a:rPr>
                  <a:t>1</a:t>
                </a:r>
                <a:r>
                  <a:rPr lang="en-US" altLang="zh-CN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Microsoft Yahei" panose="020B0503020204020204" pitchFamily="34" charset="-122"/>
                  </a:rPr>
                  <a:t>100 0001</a:t>
                </a:r>
                <a:r>
                  <a:rPr lang="en-US" altLang="zh-CN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Microsoft Yahei" panose="020B0503020204020204" pitchFamily="34" charset="-122"/>
                  </a:rPr>
                  <a:t> </a:t>
                </a:r>
                <a:r>
                  <a:rPr lang="en-US" altLang="zh-CN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Microsoft Yahei" panose="020B0503020204020204" pitchFamily="34" charset="-122"/>
                  </a:rPr>
                  <a:t>0</a:t>
                </a:r>
                <a:r>
                  <a:rPr lang="en-US" altLang="zh-CN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Microsoft Yahei" panose="020B0503020204020204" pitchFamily="34" charset="-122"/>
                  </a:rPr>
                  <a:t>000 0100 0000 0000 0000 0000=C104 000H</a:t>
                </a:r>
                <a:endParaRPr kumimoji="0" lang="zh-CN" alt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9" name="圆角矩形标注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811905" y="2543083"/>
                <a:ext cx="5238572" cy="2675256"/>
              </a:xfrm>
              <a:prstGeom prst="wedgeRoundRectCallout">
                <a:avLst>
                  <a:gd name="adj1" fmla="val -20670"/>
                  <a:gd name="adj2" fmla="val 50361"/>
                  <a:gd name="adj3" fmla="val 16667"/>
                </a:avLst>
              </a:prstGeom>
              <a:blipFill>
                <a:blip r:embed="rId31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组合 17"/>
          <p:cNvGrpSpPr/>
          <p:nvPr>
            <p:custDataLst>
              <p:tags r:id="rId19"/>
            </p:custDataLst>
          </p:nvPr>
        </p:nvGrpSpPr>
        <p:grpSpPr>
          <a:xfrm>
            <a:off x="0" y="0"/>
            <a:ext cx="9144000" cy="635000"/>
            <a:chOff x="0" y="0"/>
            <a:chExt cx="9144000" cy="635000"/>
          </a:xfrm>
        </p:grpSpPr>
        <p:sp>
          <p:nvSpPr>
            <p:cNvPr id="14" name="TitleBackground"/>
            <p:cNvSpPr/>
            <p:nvPr>
              <p:custDataLst>
                <p:tags r:id="rId21"/>
              </p:custDataLst>
            </p:nvPr>
          </p:nvSpPr>
          <p:spPr>
            <a:xfrm>
              <a:off x="0" y="0"/>
              <a:ext cx="9144000" cy="635000"/>
            </a:xfrm>
            <a:prstGeom prst="rect">
              <a:avLst/>
            </a:prstGeom>
            <a:solidFill>
              <a:srgbClr val="F6F7F8"/>
            </a:solidFill>
            <a:ln w="25400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ColorBlock"/>
            <p:cNvSpPr/>
            <p:nvPr>
              <p:custDataLst>
                <p:tags r:id="rId22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25400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TypeText"/>
            <p:cNvSpPr txBox="1"/>
            <p:nvPr>
              <p:custDataLst>
                <p:tags r:id="rId23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单选题</a:t>
              </a:r>
            </a:p>
          </p:txBody>
        </p:sp>
        <p:sp>
          <p:nvSpPr>
            <p:cNvPr id="17" name="TipText"/>
            <p:cNvSpPr txBox="1"/>
            <p:nvPr>
              <p:custDataLst>
                <p:tags r:id="rId24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</a:t>
              </a:r>
              <a:r>
                <a:rPr lang="zh-CN" altLang="en-US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pic>
        <p:nvPicPr>
          <p:cNvPr id="3" name="图片 2"/>
          <p:cNvPicPr>
            <a:picLocks/>
          </p:cNvPicPr>
          <p:nvPr>
            <p:custDataLst>
              <p:tags r:id="rId20"/>
            </p:custDataLst>
          </p:nvPr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3769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rgbClr val="7030A0"/>
                </a:solidFill>
              </a:rPr>
              <a:t>课后练习：</a:t>
            </a:r>
            <a:r>
              <a:rPr lang="zh-CN" altLang="en-US" dirty="0" smtClean="0"/>
              <a:t>测试浮点数类型</a:t>
            </a:r>
            <a:r>
              <a:rPr lang="zh-CN" altLang="en-US" dirty="0"/>
              <a:t>所分配的字节数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200"/>
              </a:spcBef>
              <a:buNone/>
            </a:pPr>
            <a:r>
              <a:rPr lang="en-US" altLang="zh-CN" sz="2000" dirty="0">
                <a:solidFill>
                  <a:srgbClr val="080808"/>
                </a:solidFill>
              </a:rPr>
              <a:t>#include &lt;</a:t>
            </a:r>
            <a:r>
              <a:rPr lang="en-US" altLang="zh-CN" sz="2000" dirty="0" err="1">
                <a:solidFill>
                  <a:srgbClr val="080808"/>
                </a:solidFill>
              </a:rPr>
              <a:t>stdio.h</a:t>
            </a:r>
            <a:r>
              <a:rPr lang="en-US" altLang="zh-CN" sz="2000" dirty="0">
                <a:solidFill>
                  <a:srgbClr val="080808"/>
                </a:solidFill>
              </a:rPr>
              <a:t>&gt;</a:t>
            </a:r>
            <a:br>
              <a:rPr lang="en-US" altLang="zh-CN" sz="2000" dirty="0">
                <a:solidFill>
                  <a:srgbClr val="080808"/>
                </a:solidFill>
              </a:rPr>
            </a:br>
            <a:r>
              <a:rPr lang="en-US" altLang="zh-CN" sz="2000" dirty="0" err="1">
                <a:solidFill>
                  <a:srgbClr val="080808"/>
                </a:solidFill>
              </a:rPr>
              <a:t>int</a:t>
            </a:r>
            <a:r>
              <a:rPr lang="en-US" altLang="zh-CN" sz="2000" dirty="0">
                <a:solidFill>
                  <a:srgbClr val="080808"/>
                </a:solidFill>
              </a:rPr>
              <a:t>  main</a:t>
            </a:r>
            <a:r>
              <a:rPr lang="zh-CN" altLang="en-US" sz="2000" dirty="0">
                <a:solidFill>
                  <a:srgbClr val="080808"/>
                </a:solidFill>
              </a:rPr>
              <a:t>（）</a:t>
            </a:r>
            <a:br>
              <a:rPr lang="zh-CN" altLang="en-US" sz="2000" dirty="0">
                <a:solidFill>
                  <a:srgbClr val="080808"/>
                </a:solidFill>
              </a:rPr>
            </a:br>
            <a:r>
              <a:rPr lang="zh-CN" altLang="en-US" sz="2000" dirty="0">
                <a:solidFill>
                  <a:srgbClr val="080808"/>
                </a:solidFill>
              </a:rPr>
              <a:t> </a:t>
            </a:r>
            <a:r>
              <a:rPr lang="en-US" altLang="zh-CN" sz="2000" dirty="0">
                <a:solidFill>
                  <a:srgbClr val="080808"/>
                </a:solidFill>
              </a:rPr>
              <a:t>{</a:t>
            </a:r>
            <a:br>
              <a:rPr lang="en-US" altLang="zh-CN" sz="2000" dirty="0">
                <a:solidFill>
                  <a:srgbClr val="080808"/>
                </a:solidFill>
              </a:rPr>
            </a:br>
            <a:r>
              <a:rPr lang="en-US" altLang="zh-CN" sz="2000" dirty="0">
                <a:solidFill>
                  <a:srgbClr val="080808"/>
                </a:solidFill>
              </a:rPr>
              <a:t>       </a:t>
            </a:r>
            <a:r>
              <a:rPr lang="en-US" altLang="zh-CN" sz="2000" dirty="0" err="1">
                <a:solidFill>
                  <a:srgbClr val="080808"/>
                </a:solidFill>
              </a:rPr>
              <a:t>printf</a:t>
            </a:r>
            <a:r>
              <a:rPr lang="zh-CN" altLang="en-US" sz="2000" dirty="0" smtClean="0">
                <a:solidFill>
                  <a:srgbClr val="080808"/>
                </a:solidFill>
              </a:rPr>
              <a:t>（</a:t>
            </a:r>
            <a:r>
              <a:rPr lang="en-US" altLang="zh-CN" sz="2000" dirty="0" smtClean="0">
                <a:solidFill>
                  <a:srgbClr val="080808"/>
                </a:solidFill>
              </a:rPr>
              <a:t>"</a:t>
            </a:r>
            <a:r>
              <a:rPr lang="en-US" altLang="zh-CN" sz="2000" dirty="0" err="1" smtClean="0">
                <a:solidFill>
                  <a:srgbClr val="080808"/>
                </a:solidFill>
              </a:rPr>
              <a:t>sizeof</a:t>
            </a:r>
            <a:r>
              <a:rPr lang="en-US" altLang="zh-CN" sz="2000" dirty="0" smtClean="0">
                <a:solidFill>
                  <a:srgbClr val="080808"/>
                </a:solidFill>
              </a:rPr>
              <a:t>(float</a:t>
            </a:r>
            <a:r>
              <a:rPr lang="en-US" altLang="zh-CN" sz="2000" dirty="0">
                <a:solidFill>
                  <a:srgbClr val="080808"/>
                </a:solidFill>
              </a:rPr>
              <a:t>)=%</a:t>
            </a:r>
            <a:r>
              <a:rPr lang="en-US" altLang="zh-CN" sz="2000" dirty="0" smtClean="0">
                <a:solidFill>
                  <a:srgbClr val="080808"/>
                </a:solidFill>
              </a:rPr>
              <a:t>d\n", </a:t>
            </a:r>
            <a:r>
              <a:rPr lang="en-US" altLang="zh-CN" sz="2000" dirty="0" err="1">
                <a:solidFill>
                  <a:srgbClr val="080808"/>
                </a:solidFill>
              </a:rPr>
              <a:t>sizeof</a:t>
            </a:r>
            <a:r>
              <a:rPr lang="en-US" altLang="zh-CN" sz="2000" dirty="0">
                <a:solidFill>
                  <a:srgbClr val="080808"/>
                </a:solidFill>
              </a:rPr>
              <a:t>(float));</a:t>
            </a:r>
          </a:p>
          <a:p>
            <a:pPr>
              <a:spcBef>
                <a:spcPts val="1200"/>
              </a:spcBef>
              <a:buNone/>
            </a:pPr>
            <a:r>
              <a:rPr lang="en-US" altLang="zh-CN" sz="2000" dirty="0">
                <a:solidFill>
                  <a:srgbClr val="080808"/>
                </a:solidFill>
              </a:rPr>
              <a:t>       </a:t>
            </a:r>
            <a:r>
              <a:rPr lang="en-US" altLang="zh-CN" sz="2000" dirty="0" err="1">
                <a:solidFill>
                  <a:srgbClr val="080808"/>
                </a:solidFill>
              </a:rPr>
              <a:t>printf</a:t>
            </a:r>
            <a:r>
              <a:rPr lang="zh-CN" altLang="en-US" sz="2000" dirty="0" smtClean="0">
                <a:solidFill>
                  <a:srgbClr val="080808"/>
                </a:solidFill>
              </a:rPr>
              <a:t>（</a:t>
            </a:r>
            <a:r>
              <a:rPr lang="en-US" altLang="zh-CN" sz="2000" dirty="0" smtClean="0">
                <a:solidFill>
                  <a:srgbClr val="080808"/>
                </a:solidFill>
              </a:rPr>
              <a:t>"</a:t>
            </a:r>
            <a:r>
              <a:rPr lang="en-US" altLang="zh-CN" sz="2000" dirty="0" err="1" smtClean="0">
                <a:solidFill>
                  <a:srgbClr val="080808"/>
                </a:solidFill>
              </a:rPr>
              <a:t>sizeof</a:t>
            </a:r>
            <a:r>
              <a:rPr lang="en-US" altLang="zh-CN" sz="2000" dirty="0" smtClean="0">
                <a:solidFill>
                  <a:srgbClr val="080808"/>
                </a:solidFill>
              </a:rPr>
              <a:t>(double</a:t>
            </a:r>
            <a:r>
              <a:rPr lang="en-US" altLang="zh-CN" sz="2000" dirty="0">
                <a:solidFill>
                  <a:srgbClr val="080808"/>
                </a:solidFill>
              </a:rPr>
              <a:t>)=%</a:t>
            </a:r>
            <a:r>
              <a:rPr lang="en-US" altLang="zh-CN" sz="2000" dirty="0" smtClean="0">
                <a:solidFill>
                  <a:srgbClr val="080808"/>
                </a:solidFill>
              </a:rPr>
              <a:t>d\n", </a:t>
            </a:r>
            <a:r>
              <a:rPr lang="en-US" altLang="zh-CN" sz="2000" dirty="0" err="1">
                <a:solidFill>
                  <a:srgbClr val="080808"/>
                </a:solidFill>
              </a:rPr>
              <a:t>sizeof</a:t>
            </a:r>
            <a:r>
              <a:rPr lang="en-US" altLang="zh-CN" sz="2000" dirty="0">
                <a:solidFill>
                  <a:srgbClr val="080808"/>
                </a:solidFill>
              </a:rPr>
              <a:t>(double));</a:t>
            </a:r>
          </a:p>
          <a:p>
            <a:pPr>
              <a:spcBef>
                <a:spcPts val="1200"/>
              </a:spcBef>
              <a:buNone/>
            </a:pPr>
            <a:r>
              <a:rPr lang="en-US" altLang="zh-CN" sz="2000" dirty="0">
                <a:solidFill>
                  <a:srgbClr val="080808"/>
                </a:solidFill>
              </a:rPr>
              <a:t>       </a:t>
            </a:r>
            <a:r>
              <a:rPr lang="en-US" altLang="zh-CN" sz="2000" strike="dblStrike" dirty="0" err="1">
                <a:solidFill>
                  <a:srgbClr val="080808"/>
                </a:solidFill>
              </a:rPr>
              <a:t>printf</a:t>
            </a:r>
            <a:r>
              <a:rPr lang="zh-CN" altLang="en-US" sz="2000" strike="dblStrike" dirty="0" smtClean="0">
                <a:solidFill>
                  <a:srgbClr val="080808"/>
                </a:solidFill>
              </a:rPr>
              <a:t>（</a:t>
            </a:r>
            <a:r>
              <a:rPr lang="en-US" altLang="zh-CN" sz="2000" strike="dblStrike" dirty="0" smtClean="0">
                <a:solidFill>
                  <a:srgbClr val="080808"/>
                </a:solidFill>
              </a:rPr>
              <a:t>"</a:t>
            </a:r>
            <a:r>
              <a:rPr lang="en-US" altLang="zh-CN" sz="2000" strike="dblStrike" dirty="0" err="1" smtClean="0">
                <a:solidFill>
                  <a:srgbClr val="080808"/>
                </a:solidFill>
              </a:rPr>
              <a:t>sizeof</a:t>
            </a:r>
            <a:r>
              <a:rPr lang="en-US" altLang="zh-CN" sz="2000" strike="dblStrike" dirty="0" smtClean="0">
                <a:solidFill>
                  <a:srgbClr val="080808"/>
                </a:solidFill>
              </a:rPr>
              <a:t>(long </a:t>
            </a:r>
            <a:r>
              <a:rPr lang="en-US" altLang="zh-CN" sz="2000" strike="dblStrike" dirty="0">
                <a:solidFill>
                  <a:srgbClr val="080808"/>
                </a:solidFill>
              </a:rPr>
              <a:t>double)=%</a:t>
            </a:r>
            <a:r>
              <a:rPr lang="en-US" altLang="zh-CN" sz="2000" strike="dblStrike" dirty="0" smtClean="0">
                <a:solidFill>
                  <a:srgbClr val="080808"/>
                </a:solidFill>
              </a:rPr>
              <a:t>d\n", </a:t>
            </a:r>
            <a:r>
              <a:rPr lang="en-US" altLang="zh-CN" sz="2000" strike="dblStrike" dirty="0" err="1">
                <a:solidFill>
                  <a:srgbClr val="080808"/>
                </a:solidFill>
              </a:rPr>
              <a:t>sizeof</a:t>
            </a:r>
            <a:r>
              <a:rPr lang="en-US" altLang="zh-CN" sz="2000" strike="dblStrike" dirty="0">
                <a:solidFill>
                  <a:srgbClr val="080808"/>
                </a:solidFill>
              </a:rPr>
              <a:t>(long double));</a:t>
            </a:r>
          </a:p>
          <a:p>
            <a:pPr>
              <a:spcBef>
                <a:spcPts val="1200"/>
              </a:spcBef>
              <a:buNone/>
            </a:pPr>
            <a:r>
              <a:rPr lang="en-US" altLang="zh-CN" sz="2000" dirty="0">
                <a:solidFill>
                  <a:srgbClr val="080808"/>
                </a:solidFill>
              </a:rPr>
              <a:t>       return 0;</a:t>
            </a:r>
            <a:r>
              <a:rPr lang="zh-CN" altLang="en-US" sz="2000" dirty="0">
                <a:solidFill>
                  <a:srgbClr val="080808"/>
                </a:solidFill>
              </a:rPr>
              <a:t/>
            </a:r>
            <a:br>
              <a:rPr lang="zh-CN" altLang="en-US" sz="2000" dirty="0">
                <a:solidFill>
                  <a:srgbClr val="080808"/>
                </a:solidFill>
              </a:rPr>
            </a:br>
            <a:r>
              <a:rPr lang="zh-CN" altLang="en-US" sz="2000" dirty="0">
                <a:solidFill>
                  <a:srgbClr val="080808"/>
                </a:solidFill>
              </a:rPr>
              <a:t> ｝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18446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两点说明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6961" y="950394"/>
            <a:ext cx="8267527" cy="4598934"/>
          </a:xfrm>
        </p:spPr>
        <p:txBody>
          <a:bodyPr/>
          <a:lstStyle/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r>
              <a:rPr lang="zh-CN" altLang="en-US" sz="2000" b="1" u="sng" dirty="0" smtClean="0">
                <a:solidFill>
                  <a:srgbClr val="7030A0"/>
                </a:solidFill>
              </a:rPr>
              <a:t>对于</a:t>
            </a:r>
            <a:r>
              <a:rPr lang="en-US" altLang="zh-CN" sz="2000" b="1" u="sng" dirty="0">
                <a:solidFill>
                  <a:srgbClr val="7030A0"/>
                </a:solidFill>
              </a:rPr>
              <a:t>%o</a:t>
            </a:r>
            <a:r>
              <a:rPr lang="zh-CN" altLang="en-US" sz="2000" b="1" u="sng" dirty="0">
                <a:solidFill>
                  <a:srgbClr val="7030A0"/>
                </a:solidFill>
              </a:rPr>
              <a:t>与</a:t>
            </a:r>
            <a:r>
              <a:rPr lang="en-US" altLang="zh-CN" sz="2000" b="1" u="sng" dirty="0">
                <a:solidFill>
                  <a:srgbClr val="7030A0"/>
                </a:solidFill>
              </a:rPr>
              <a:t>%X</a:t>
            </a:r>
            <a:r>
              <a:rPr lang="zh-CN" altLang="en-US" sz="2000" b="1" u="sng" dirty="0">
                <a:solidFill>
                  <a:srgbClr val="7030A0"/>
                </a:solidFill>
              </a:rPr>
              <a:t>，</a:t>
            </a:r>
            <a:r>
              <a:rPr lang="zh-CN" altLang="en-US" sz="2000" b="1" u="sng" dirty="0">
                <a:solidFill>
                  <a:srgbClr val="0303DF"/>
                </a:solidFill>
              </a:rPr>
              <a:t>只能用于</a:t>
            </a:r>
            <a:r>
              <a:rPr lang="zh-CN" altLang="en-US" sz="2000" b="1" u="sng" dirty="0" smtClean="0">
                <a:solidFill>
                  <a:srgbClr val="0303DF"/>
                </a:solidFill>
              </a:rPr>
              <a:t>整数，输出整数的机器数</a:t>
            </a:r>
            <a:r>
              <a:rPr lang="zh-CN" altLang="en-US" sz="2000" b="1" u="sng" dirty="0" smtClean="0">
                <a:solidFill>
                  <a:srgbClr val="7030A0"/>
                </a:solidFill>
              </a:rPr>
              <a:t>，</a:t>
            </a:r>
            <a:r>
              <a:rPr lang="zh-CN" altLang="en-US" sz="2000" b="1" u="sng" dirty="0">
                <a:solidFill>
                  <a:srgbClr val="7030A0"/>
                </a:solidFill>
              </a:rPr>
              <a:t>不能用于浮点数的输出</a:t>
            </a:r>
            <a:r>
              <a:rPr lang="zh-CN" altLang="en-US" sz="2000" b="1" u="sng" dirty="0" smtClean="0">
                <a:solidFill>
                  <a:srgbClr val="7030A0"/>
                </a:solidFill>
              </a:rPr>
              <a:t>；</a:t>
            </a:r>
            <a:endParaRPr lang="en-US" altLang="zh-CN" sz="2000" b="1" u="sng" dirty="0" smtClean="0">
              <a:solidFill>
                <a:srgbClr val="7030A0"/>
              </a:solidFill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r>
              <a:rPr lang="zh-CN" altLang="en-US" sz="2000" b="1" u="sng" dirty="0" smtClean="0">
                <a:solidFill>
                  <a:srgbClr val="006600"/>
                </a:solidFill>
              </a:rPr>
              <a:t>整数与浮点数之间的赋值</a:t>
            </a:r>
            <a:endParaRPr lang="en-US" altLang="zh-CN" sz="2000" b="1" u="sng" dirty="0" smtClean="0">
              <a:solidFill>
                <a:srgbClr val="006600"/>
              </a:solidFill>
            </a:endParaRPr>
          </a:p>
          <a:p>
            <a:pPr marL="971550" lvl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zh-CN" altLang="en-US" sz="1600" b="1" u="sng" dirty="0" smtClean="0">
                <a:solidFill>
                  <a:srgbClr val="080808"/>
                </a:solidFill>
              </a:rPr>
              <a:t>将一个浮点数赋给一个整型变量，取整；</a:t>
            </a:r>
            <a:endParaRPr lang="en-US" altLang="zh-CN" sz="1600" b="1" u="sng" dirty="0" smtClean="0">
              <a:solidFill>
                <a:srgbClr val="080808"/>
              </a:solidFill>
            </a:endParaRPr>
          </a:p>
          <a:p>
            <a:pPr marL="971550" lvl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zh-CN" altLang="en-US" sz="1600" b="1" u="sng" dirty="0">
                <a:solidFill>
                  <a:srgbClr val="080808"/>
                </a:solidFill>
              </a:rPr>
              <a:t>将一</a:t>
            </a:r>
            <a:r>
              <a:rPr lang="zh-CN" altLang="en-US" sz="1600" b="1" u="sng" dirty="0" smtClean="0">
                <a:solidFill>
                  <a:srgbClr val="080808"/>
                </a:solidFill>
              </a:rPr>
              <a:t>个整数赋</a:t>
            </a:r>
            <a:r>
              <a:rPr lang="zh-CN" altLang="en-US" sz="1600" b="1" u="sng" dirty="0">
                <a:solidFill>
                  <a:srgbClr val="080808"/>
                </a:solidFill>
              </a:rPr>
              <a:t>给一</a:t>
            </a:r>
            <a:r>
              <a:rPr lang="zh-CN" altLang="en-US" sz="1600" b="1" u="sng" dirty="0" smtClean="0">
                <a:solidFill>
                  <a:srgbClr val="080808"/>
                </a:solidFill>
              </a:rPr>
              <a:t>个浮点型变量，数值未变，但改变了数据类型，按浮点数形式保存、处理该整数；</a:t>
            </a:r>
            <a:endParaRPr lang="en-US" altLang="zh-CN" sz="1600" b="1" u="sng" dirty="0">
              <a:solidFill>
                <a:srgbClr val="080808"/>
              </a:solidFill>
            </a:endParaRPr>
          </a:p>
          <a:p>
            <a:pPr lvl="1">
              <a:lnSpc>
                <a:spcPct val="80000"/>
              </a:lnSpc>
              <a:spcBef>
                <a:spcPts val="0"/>
              </a:spcBef>
              <a:buNone/>
            </a:pPr>
            <a:endParaRPr lang="en-US" altLang="zh-CN" sz="1600" dirty="0" smtClean="0">
              <a:solidFill>
                <a:srgbClr val="080808"/>
              </a:solidFill>
            </a:endParaRPr>
          </a:p>
          <a:p>
            <a:pPr lvl="1">
              <a:lnSpc>
                <a:spcPct val="80000"/>
              </a:lnSpc>
              <a:spcBef>
                <a:spcPts val="0"/>
              </a:spcBef>
              <a:buNone/>
            </a:pPr>
            <a:r>
              <a:rPr lang="en-US" altLang="zh-CN" sz="1600" dirty="0" smtClean="0">
                <a:solidFill>
                  <a:srgbClr val="080808"/>
                </a:solidFill>
              </a:rPr>
              <a:t>#</a:t>
            </a:r>
            <a:r>
              <a:rPr lang="en-US" altLang="zh-CN" sz="1600" dirty="0">
                <a:solidFill>
                  <a:srgbClr val="080808"/>
                </a:solidFill>
              </a:rPr>
              <a:t>include &lt;</a:t>
            </a:r>
            <a:r>
              <a:rPr lang="en-US" altLang="zh-CN" sz="1600" dirty="0" err="1" smtClean="0">
                <a:solidFill>
                  <a:srgbClr val="080808"/>
                </a:solidFill>
              </a:rPr>
              <a:t>stdio.h</a:t>
            </a:r>
            <a:r>
              <a:rPr lang="en-US" altLang="zh-CN" sz="1600" dirty="0" smtClean="0">
                <a:solidFill>
                  <a:srgbClr val="080808"/>
                </a:solidFill>
              </a:rPr>
              <a:t>&gt;</a:t>
            </a:r>
          </a:p>
          <a:p>
            <a:pPr lvl="1">
              <a:lnSpc>
                <a:spcPct val="80000"/>
              </a:lnSpc>
              <a:spcBef>
                <a:spcPts val="0"/>
              </a:spcBef>
              <a:buNone/>
            </a:pPr>
            <a:r>
              <a:rPr lang="en-US" altLang="zh-CN" sz="1600" dirty="0" err="1" smtClean="0">
                <a:solidFill>
                  <a:srgbClr val="080808"/>
                </a:solidFill>
              </a:rPr>
              <a:t>int</a:t>
            </a:r>
            <a:r>
              <a:rPr lang="en-US" altLang="zh-CN" sz="1600" dirty="0" smtClean="0">
                <a:solidFill>
                  <a:srgbClr val="080808"/>
                </a:solidFill>
              </a:rPr>
              <a:t>  main(</a:t>
            </a:r>
          </a:p>
          <a:p>
            <a:pPr lvl="1">
              <a:lnSpc>
                <a:spcPct val="80000"/>
              </a:lnSpc>
              <a:spcBef>
                <a:spcPts val="0"/>
              </a:spcBef>
              <a:buNone/>
            </a:pPr>
            <a:r>
              <a:rPr lang="en-US" altLang="zh-CN" sz="1600" dirty="0" smtClean="0">
                <a:solidFill>
                  <a:srgbClr val="080808"/>
                </a:solidFill>
              </a:rPr>
              <a:t>{</a:t>
            </a:r>
            <a:endParaRPr lang="en-US" altLang="zh-CN" sz="1600" dirty="0">
              <a:solidFill>
                <a:srgbClr val="080808"/>
              </a:solidFill>
            </a:endParaRPr>
          </a:p>
          <a:p>
            <a:pPr lvl="1">
              <a:lnSpc>
                <a:spcPct val="80000"/>
              </a:lnSpc>
              <a:spcBef>
                <a:spcPts val="0"/>
              </a:spcBef>
              <a:buNone/>
            </a:pPr>
            <a:r>
              <a:rPr lang="en-US" altLang="zh-CN" sz="1600" dirty="0" smtClean="0">
                <a:solidFill>
                  <a:srgbClr val="080808"/>
                </a:solidFill>
              </a:rPr>
              <a:t>   </a:t>
            </a:r>
            <a:r>
              <a:rPr lang="en-US" altLang="zh-CN" sz="1600" dirty="0" err="1">
                <a:solidFill>
                  <a:srgbClr val="080808"/>
                </a:solidFill>
              </a:rPr>
              <a:t>int</a:t>
            </a:r>
            <a:r>
              <a:rPr lang="en-US" altLang="zh-CN" sz="1600" dirty="0">
                <a:solidFill>
                  <a:srgbClr val="080808"/>
                </a:solidFill>
              </a:rPr>
              <a:t>  </a:t>
            </a:r>
            <a:r>
              <a:rPr lang="en-US" altLang="zh-CN" sz="1600" dirty="0" smtClean="0">
                <a:solidFill>
                  <a:srgbClr val="080808"/>
                </a:solidFill>
              </a:rPr>
              <a:t>n=9;</a:t>
            </a:r>
            <a:endParaRPr lang="en-US" altLang="zh-CN" sz="1600" dirty="0">
              <a:solidFill>
                <a:srgbClr val="080808"/>
              </a:solidFill>
            </a:endParaRPr>
          </a:p>
          <a:p>
            <a:pPr lvl="1">
              <a:lnSpc>
                <a:spcPct val="80000"/>
              </a:lnSpc>
              <a:spcBef>
                <a:spcPts val="0"/>
              </a:spcBef>
              <a:buNone/>
            </a:pPr>
            <a:r>
              <a:rPr lang="en-US" altLang="zh-CN" sz="1600" dirty="0" smtClean="0">
                <a:solidFill>
                  <a:srgbClr val="080808"/>
                </a:solidFill>
              </a:rPr>
              <a:t>   </a:t>
            </a:r>
            <a:r>
              <a:rPr lang="en-US" altLang="zh-CN" sz="1600" dirty="0" err="1" smtClean="0">
                <a:solidFill>
                  <a:srgbClr val="080808"/>
                </a:solidFill>
              </a:rPr>
              <a:t>printf</a:t>
            </a:r>
            <a:r>
              <a:rPr lang="en-US" altLang="zh-CN" sz="1600" dirty="0" smtClean="0">
                <a:solidFill>
                  <a:srgbClr val="080808"/>
                </a:solidFill>
              </a:rPr>
              <a:t>("n</a:t>
            </a:r>
            <a:r>
              <a:rPr lang="en-US" altLang="zh-CN" sz="1600" dirty="0">
                <a:solidFill>
                  <a:srgbClr val="080808"/>
                </a:solidFill>
              </a:rPr>
              <a:t>=%d, %</a:t>
            </a:r>
            <a:r>
              <a:rPr lang="en-US" altLang="zh-CN" sz="1600" dirty="0" smtClean="0">
                <a:solidFill>
                  <a:srgbClr val="080808"/>
                </a:solidFill>
              </a:rPr>
              <a:t>08X\n",</a:t>
            </a:r>
            <a:r>
              <a:rPr lang="en-US" altLang="zh-CN" sz="1600" dirty="0" err="1">
                <a:solidFill>
                  <a:srgbClr val="080808"/>
                </a:solidFill>
              </a:rPr>
              <a:t>n,n</a:t>
            </a:r>
            <a:r>
              <a:rPr lang="en-US" altLang="zh-CN" sz="1600" dirty="0">
                <a:solidFill>
                  <a:srgbClr val="080808"/>
                </a:solidFill>
              </a:rPr>
              <a:t>);   //</a:t>
            </a:r>
            <a:r>
              <a:rPr lang="zh-CN" altLang="en-US" sz="1600" dirty="0">
                <a:solidFill>
                  <a:srgbClr val="080808"/>
                </a:solidFill>
              </a:rPr>
              <a:t>输出</a:t>
            </a:r>
            <a:r>
              <a:rPr lang="zh-CN" altLang="en-US" sz="1600" dirty="0" smtClean="0">
                <a:solidFill>
                  <a:srgbClr val="080808"/>
                </a:solidFill>
              </a:rPr>
              <a:t>：</a:t>
            </a:r>
            <a:r>
              <a:rPr lang="en-US" altLang="zh-CN" sz="1600" dirty="0">
                <a:solidFill>
                  <a:srgbClr val="080808"/>
                </a:solidFill>
              </a:rPr>
              <a:t>9</a:t>
            </a:r>
            <a:r>
              <a:rPr lang="zh-CN" altLang="en-US" sz="1600" dirty="0" smtClean="0">
                <a:solidFill>
                  <a:srgbClr val="080808"/>
                </a:solidFill>
              </a:rPr>
              <a:t>，</a:t>
            </a:r>
            <a:r>
              <a:rPr lang="en-US" altLang="zh-CN" sz="1600" b="1" dirty="0" smtClean="0">
                <a:solidFill>
                  <a:srgbClr val="C00000"/>
                </a:solidFill>
              </a:rPr>
              <a:t>00000009</a:t>
            </a:r>
            <a:endParaRPr lang="en-US" altLang="zh-CN" sz="1600" b="1" dirty="0">
              <a:solidFill>
                <a:srgbClr val="C00000"/>
              </a:solidFill>
            </a:endParaRPr>
          </a:p>
          <a:p>
            <a:pPr lvl="1">
              <a:lnSpc>
                <a:spcPct val="80000"/>
              </a:lnSpc>
              <a:spcBef>
                <a:spcPts val="0"/>
              </a:spcBef>
              <a:buNone/>
            </a:pPr>
            <a:endParaRPr lang="en-US" altLang="zh-CN" sz="1600" dirty="0" smtClean="0">
              <a:solidFill>
                <a:srgbClr val="080808"/>
              </a:solidFill>
            </a:endParaRPr>
          </a:p>
          <a:p>
            <a:pPr lvl="1">
              <a:lnSpc>
                <a:spcPct val="80000"/>
              </a:lnSpc>
              <a:spcBef>
                <a:spcPts val="0"/>
              </a:spcBef>
              <a:buNone/>
            </a:pPr>
            <a:r>
              <a:rPr lang="en-US" altLang="zh-CN" sz="1600" dirty="0" smtClean="0">
                <a:solidFill>
                  <a:srgbClr val="080808"/>
                </a:solidFill>
              </a:rPr>
              <a:t>   float </a:t>
            </a:r>
            <a:r>
              <a:rPr lang="en-US" altLang="zh-CN" sz="1600" dirty="0">
                <a:solidFill>
                  <a:srgbClr val="080808"/>
                </a:solidFill>
              </a:rPr>
              <a:t>f = </a:t>
            </a:r>
            <a:r>
              <a:rPr lang="en-US" altLang="zh-CN" sz="1600" dirty="0" smtClean="0">
                <a:solidFill>
                  <a:srgbClr val="080808"/>
                </a:solidFill>
              </a:rPr>
              <a:t>28.0;  //f=28; </a:t>
            </a:r>
            <a:endParaRPr lang="en-US" altLang="zh-CN" sz="1600" dirty="0">
              <a:solidFill>
                <a:srgbClr val="080808"/>
              </a:solidFill>
            </a:endParaRPr>
          </a:p>
          <a:p>
            <a:pPr lvl="1">
              <a:lnSpc>
                <a:spcPct val="80000"/>
              </a:lnSpc>
              <a:spcBef>
                <a:spcPts val="0"/>
              </a:spcBef>
              <a:buNone/>
            </a:pPr>
            <a:r>
              <a:rPr lang="en-US" altLang="zh-CN" sz="1600" dirty="0" smtClean="0">
                <a:solidFill>
                  <a:srgbClr val="080808"/>
                </a:solidFill>
              </a:rPr>
              <a:t>   </a:t>
            </a:r>
            <a:r>
              <a:rPr lang="en-US" altLang="zh-CN" sz="1600" dirty="0" err="1">
                <a:solidFill>
                  <a:srgbClr val="080808"/>
                </a:solidFill>
              </a:rPr>
              <a:t>printf</a:t>
            </a:r>
            <a:r>
              <a:rPr lang="en-US" altLang="zh-CN" sz="1600" dirty="0" smtClean="0">
                <a:solidFill>
                  <a:srgbClr val="080808"/>
                </a:solidFill>
              </a:rPr>
              <a:t>("f</a:t>
            </a:r>
            <a:r>
              <a:rPr lang="en-US" altLang="zh-CN" sz="1600" dirty="0">
                <a:solidFill>
                  <a:srgbClr val="080808"/>
                </a:solidFill>
              </a:rPr>
              <a:t>=%f, </a:t>
            </a:r>
            <a:r>
              <a:rPr lang="en-US" altLang="zh-CN" sz="1600" dirty="0" smtClean="0">
                <a:solidFill>
                  <a:srgbClr val="C00000"/>
                </a:solidFill>
              </a:rPr>
              <a:t>%d, %X\n</a:t>
            </a:r>
            <a:r>
              <a:rPr lang="en-US" altLang="zh-CN" sz="1600" dirty="0" smtClean="0">
                <a:solidFill>
                  <a:srgbClr val="080808"/>
                </a:solidFill>
              </a:rPr>
              <a:t>",</a:t>
            </a:r>
            <a:r>
              <a:rPr lang="en-US" altLang="zh-CN" sz="1600" dirty="0" err="1" smtClean="0">
                <a:solidFill>
                  <a:srgbClr val="080808"/>
                </a:solidFill>
              </a:rPr>
              <a:t>f,f,f</a:t>
            </a:r>
            <a:r>
              <a:rPr lang="en-US" altLang="zh-CN" sz="1600" dirty="0" smtClean="0">
                <a:solidFill>
                  <a:srgbClr val="080808"/>
                </a:solidFill>
              </a:rPr>
              <a:t>);               </a:t>
            </a:r>
            <a:r>
              <a:rPr lang="en-US" altLang="zh-CN" sz="1600" dirty="0">
                <a:solidFill>
                  <a:srgbClr val="080808"/>
                </a:solidFill>
              </a:rPr>
              <a:t>//</a:t>
            </a:r>
            <a:r>
              <a:rPr lang="zh-CN" altLang="en-US" sz="1600" dirty="0">
                <a:solidFill>
                  <a:srgbClr val="080808"/>
                </a:solidFill>
              </a:rPr>
              <a:t>输出</a:t>
            </a:r>
            <a:r>
              <a:rPr lang="zh-CN" altLang="en-US" sz="1600" dirty="0" smtClean="0">
                <a:solidFill>
                  <a:srgbClr val="080808"/>
                </a:solidFill>
              </a:rPr>
              <a:t>：</a:t>
            </a:r>
            <a:r>
              <a:rPr lang="en-US" altLang="zh-CN" sz="1600" dirty="0" smtClean="0">
                <a:solidFill>
                  <a:srgbClr val="080808"/>
                </a:solidFill>
              </a:rPr>
              <a:t>28.000000</a:t>
            </a:r>
            <a:r>
              <a:rPr lang="en-US" altLang="zh-CN" sz="1600" dirty="0">
                <a:solidFill>
                  <a:srgbClr val="080808"/>
                </a:solidFill>
              </a:rPr>
              <a:t>, </a:t>
            </a:r>
            <a:r>
              <a:rPr lang="en-US" altLang="zh-CN" sz="1600" dirty="0" smtClean="0">
                <a:solidFill>
                  <a:srgbClr val="C00000"/>
                </a:solidFill>
              </a:rPr>
              <a:t>0,0</a:t>
            </a:r>
          </a:p>
          <a:p>
            <a:pPr lvl="1">
              <a:lnSpc>
                <a:spcPct val="80000"/>
              </a:lnSpc>
              <a:spcBef>
                <a:spcPts val="0"/>
              </a:spcBef>
              <a:buNone/>
            </a:pPr>
            <a:endParaRPr lang="en-US" altLang="zh-CN" sz="1600" dirty="0">
              <a:solidFill>
                <a:srgbClr val="C00000"/>
              </a:solidFill>
            </a:endParaRPr>
          </a:p>
          <a:p>
            <a:pPr lvl="1">
              <a:lnSpc>
                <a:spcPct val="80000"/>
              </a:lnSpc>
              <a:spcBef>
                <a:spcPts val="0"/>
              </a:spcBef>
              <a:buNone/>
            </a:pPr>
            <a:r>
              <a:rPr lang="en-US" altLang="zh-CN" sz="1600" dirty="0" smtClean="0">
                <a:solidFill>
                  <a:srgbClr val="7030A0"/>
                </a:solidFill>
              </a:rPr>
              <a:t>   n=f;</a:t>
            </a:r>
          </a:p>
          <a:p>
            <a:pPr lvl="1">
              <a:lnSpc>
                <a:spcPct val="80000"/>
              </a:lnSpc>
              <a:spcBef>
                <a:spcPts val="0"/>
              </a:spcBef>
              <a:buNone/>
            </a:pPr>
            <a:r>
              <a:rPr lang="en-US" altLang="zh-CN" sz="1600" dirty="0">
                <a:solidFill>
                  <a:srgbClr val="080808"/>
                </a:solidFill>
              </a:rPr>
              <a:t> </a:t>
            </a:r>
            <a:r>
              <a:rPr lang="en-US" altLang="zh-CN" sz="1600" dirty="0" smtClean="0">
                <a:solidFill>
                  <a:srgbClr val="080808"/>
                </a:solidFill>
              </a:rPr>
              <a:t>  </a:t>
            </a:r>
            <a:r>
              <a:rPr lang="en-US" altLang="zh-CN" sz="1600" dirty="0" err="1">
                <a:solidFill>
                  <a:srgbClr val="080808"/>
                </a:solidFill>
              </a:rPr>
              <a:t>printf</a:t>
            </a:r>
            <a:r>
              <a:rPr lang="en-US" altLang="zh-CN" sz="1600" dirty="0" smtClean="0">
                <a:solidFill>
                  <a:srgbClr val="080808"/>
                </a:solidFill>
              </a:rPr>
              <a:t>("n</a:t>
            </a:r>
            <a:r>
              <a:rPr lang="en-US" altLang="zh-CN" sz="1600" dirty="0">
                <a:solidFill>
                  <a:srgbClr val="080808"/>
                </a:solidFill>
              </a:rPr>
              <a:t>=%d, %</a:t>
            </a:r>
            <a:r>
              <a:rPr lang="en-US" altLang="zh-CN" sz="1600" dirty="0" smtClean="0">
                <a:solidFill>
                  <a:srgbClr val="080808"/>
                </a:solidFill>
              </a:rPr>
              <a:t>08X\n",</a:t>
            </a:r>
            <a:r>
              <a:rPr lang="en-US" altLang="zh-CN" sz="1600" dirty="0" err="1">
                <a:solidFill>
                  <a:srgbClr val="080808"/>
                </a:solidFill>
              </a:rPr>
              <a:t>n,n</a:t>
            </a:r>
            <a:r>
              <a:rPr lang="en-US" altLang="zh-CN" sz="1600" dirty="0">
                <a:solidFill>
                  <a:srgbClr val="080808"/>
                </a:solidFill>
              </a:rPr>
              <a:t>);   //</a:t>
            </a:r>
            <a:r>
              <a:rPr lang="zh-CN" altLang="en-US" sz="1600" dirty="0">
                <a:solidFill>
                  <a:srgbClr val="080808"/>
                </a:solidFill>
              </a:rPr>
              <a:t>输出</a:t>
            </a:r>
            <a:r>
              <a:rPr lang="zh-CN" altLang="en-US" sz="1600" dirty="0" smtClean="0">
                <a:solidFill>
                  <a:srgbClr val="080808"/>
                </a:solidFill>
              </a:rPr>
              <a:t>：</a:t>
            </a:r>
            <a:r>
              <a:rPr lang="en-US" altLang="zh-CN" sz="1600" dirty="0" smtClean="0">
                <a:solidFill>
                  <a:srgbClr val="080808"/>
                </a:solidFill>
              </a:rPr>
              <a:t>28</a:t>
            </a:r>
            <a:r>
              <a:rPr lang="zh-CN" altLang="en-US" sz="1600" dirty="0" smtClean="0">
                <a:solidFill>
                  <a:srgbClr val="080808"/>
                </a:solidFill>
              </a:rPr>
              <a:t>，</a:t>
            </a:r>
            <a:r>
              <a:rPr lang="en-US" altLang="zh-CN" sz="1600" b="1" dirty="0" smtClean="0">
                <a:solidFill>
                  <a:srgbClr val="C00000"/>
                </a:solidFill>
              </a:rPr>
              <a:t>0000001C</a:t>
            </a:r>
            <a:endParaRPr lang="en-US" altLang="zh-CN" sz="1600" b="1" dirty="0">
              <a:solidFill>
                <a:srgbClr val="C00000"/>
              </a:solidFill>
            </a:endParaRPr>
          </a:p>
          <a:p>
            <a:pPr lvl="1">
              <a:lnSpc>
                <a:spcPct val="80000"/>
              </a:lnSpc>
              <a:spcBef>
                <a:spcPts val="0"/>
              </a:spcBef>
              <a:buNone/>
            </a:pPr>
            <a:r>
              <a:rPr lang="en-US" altLang="zh-CN" sz="1600" dirty="0" smtClean="0">
                <a:solidFill>
                  <a:srgbClr val="080808"/>
                </a:solidFill>
              </a:rPr>
              <a:t>   return 0</a:t>
            </a:r>
            <a:r>
              <a:rPr lang="en-US" altLang="zh-CN" sz="1600" dirty="0">
                <a:solidFill>
                  <a:srgbClr val="080808"/>
                </a:solidFill>
              </a:rPr>
              <a:t>;</a:t>
            </a:r>
            <a:endParaRPr lang="en-US" altLang="zh-CN" sz="1600" dirty="0">
              <a:solidFill>
                <a:srgbClr val="0000CC"/>
              </a:solidFill>
            </a:endParaRPr>
          </a:p>
          <a:p>
            <a:pPr lvl="1">
              <a:lnSpc>
                <a:spcPct val="80000"/>
              </a:lnSpc>
              <a:spcBef>
                <a:spcPts val="0"/>
              </a:spcBef>
              <a:buNone/>
            </a:pPr>
            <a:r>
              <a:rPr lang="zh-CN" altLang="en-US" sz="1600" dirty="0">
                <a:solidFill>
                  <a:srgbClr val="080808"/>
                </a:solidFill>
              </a:rPr>
              <a:t> </a:t>
            </a:r>
            <a:r>
              <a:rPr lang="en-US" altLang="zh-CN" sz="1600" dirty="0" smtClean="0">
                <a:solidFill>
                  <a:srgbClr val="080808"/>
                </a:solidFill>
              </a:rPr>
              <a:t>}</a:t>
            </a:r>
          </a:p>
        </p:txBody>
      </p:sp>
      <p:sp>
        <p:nvSpPr>
          <p:cNvPr id="5" name="矩形 4"/>
          <p:cNvSpPr/>
          <p:nvPr/>
        </p:nvSpPr>
        <p:spPr>
          <a:xfrm>
            <a:off x="396961" y="5952807"/>
            <a:ext cx="752769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 smtClean="0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让编译器（系统）将</a:t>
            </a:r>
            <a:r>
              <a:rPr lang="zh-CN" altLang="en-US" b="1" dirty="0">
                <a:solidFill>
                  <a:srgbClr val="0303D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浮点数的机器</a:t>
            </a:r>
            <a:r>
              <a:rPr lang="zh-CN" altLang="en-US" b="1" dirty="0" smtClean="0">
                <a:solidFill>
                  <a:srgbClr val="0303D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数</a:t>
            </a:r>
            <a:r>
              <a:rPr lang="zh-CN" altLang="en-US" b="1" dirty="0" smtClean="0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理解</a:t>
            </a:r>
            <a:r>
              <a:rPr lang="zh-CN" altLang="en-US" b="1" dirty="0" smtClean="0">
                <a:solidFill>
                  <a:srgbClr val="00206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为一个</a:t>
            </a:r>
            <a:r>
              <a:rPr lang="zh-CN" altLang="en-US" b="1" dirty="0" smtClean="0">
                <a:solidFill>
                  <a:srgbClr val="0303D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整数</a:t>
            </a:r>
            <a:r>
              <a:rPr lang="zh-CN" altLang="en-US" b="1" dirty="0">
                <a:solidFill>
                  <a:srgbClr val="0303D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的机器</a:t>
            </a:r>
            <a:r>
              <a:rPr lang="zh-CN" altLang="en-US" b="1" dirty="0" smtClean="0">
                <a:solidFill>
                  <a:srgbClr val="0303D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数</a:t>
            </a:r>
            <a:r>
              <a:rPr lang="zh-CN" altLang="en-US" b="1" dirty="0" smtClean="0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；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96961" y="5590001"/>
            <a:ext cx="36471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600"/>
              </a:spcBef>
              <a:buNone/>
            </a:pPr>
            <a:r>
              <a:rPr lang="zh-CN" altLang="en-US" b="1" dirty="0">
                <a:solidFill>
                  <a:srgbClr val="080808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思考：如何输出浮点数的机器数？</a:t>
            </a:r>
          </a:p>
        </p:txBody>
      </p:sp>
    </p:spTree>
    <p:extLst>
      <p:ext uri="{BB962C8B-B14F-4D97-AF65-F5344CB8AC3E}">
        <p14:creationId xmlns:p14="http://schemas.microsoft.com/office/powerpoint/2010/main" val="2654469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rgbClr val="7030A0"/>
                </a:solidFill>
              </a:rPr>
              <a:t>课后练习：</a:t>
            </a:r>
            <a:r>
              <a:rPr lang="zh-CN" altLang="en-US" dirty="0" smtClean="0"/>
              <a:t>比较</a:t>
            </a:r>
            <a:r>
              <a:rPr lang="en-US" altLang="zh-CN" dirty="0"/>
              <a:t>+1</a:t>
            </a:r>
            <a:r>
              <a:rPr lang="zh-CN" altLang="en-US" dirty="0"/>
              <a:t>与</a:t>
            </a:r>
            <a:r>
              <a:rPr lang="en-US" altLang="zh-CN" dirty="0"/>
              <a:t>+1.0</a:t>
            </a:r>
            <a:r>
              <a:rPr lang="zh-CN" altLang="en-US" dirty="0"/>
              <a:t>的机内表示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600"/>
              </a:spcBef>
              <a:buNone/>
            </a:pPr>
            <a:r>
              <a:rPr lang="en-US" altLang="zh-CN" sz="2000" dirty="0">
                <a:solidFill>
                  <a:srgbClr val="080808"/>
                </a:solidFill>
              </a:rPr>
              <a:t>#include &lt;</a:t>
            </a:r>
            <a:r>
              <a:rPr lang="en-US" altLang="zh-CN" sz="2000" dirty="0" err="1" smtClean="0">
                <a:solidFill>
                  <a:srgbClr val="080808"/>
                </a:solidFill>
              </a:rPr>
              <a:t>stdio.h</a:t>
            </a:r>
            <a:r>
              <a:rPr lang="en-US" altLang="zh-CN" sz="2000" dirty="0" smtClean="0">
                <a:solidFill>
                  <a:srgbClr val="080808"/>
                </a:solidFill>
              </a:rPr>
              <a:t>&gt;</a:t>
            </a:r>
          </a:p>
          <a:p>
            <a:pPr>
              <a:spcBef>
                <a:spcPts val="600"/>
              </a:spcBef>
              <a:buNone/>
            </a:pPr>
            <a:r>
              <a:rPr lang="en-US" altLang="zh-CN" sz="2000" dirty="0" err="1" smtClean="0">
                <a:solidFill>
                  <a:srgbClr val="080808"/>
                </a:solidFill>
              </a:rPr>
              <a:t>int</a:t>
            </a:r>
            <a:r>
              <a:rPr lang="en-US" altLang="zh-CN" sz="2000" dirty="0" smtClean="0">
                <a:solidFill>
                  <a:srgbClr val="080808"/>
                </a:solidFill>
              </a:rPr>
              <a:t>  main()</a:t>
            </a:r>
            <a:r>
              <a:rPr lang="zh-CN" altLang="en-US" sz="2000" dirty="0">
                <a:solidFill>
                  <a:srgbClr val="080808"/>
                </a:solidFill>
              </a:rPr>
              <a:t/>
            </a:r>
            <a:br>
              <a:rPr lang="zh-CN" altLang="en-US" sz="2000" dirty="0">
                <a:solidFill>
                  <a:srgbClr val="080808"/>
                </a:solidFill>
              </a:rPr>
            </a:br>
            <a:r>
              <a:rPr lang="zh-CN" altLang="en-US" sz="2000" dirty="0">
                <a:solidFill>
                  <a:srgbClr val="080808"/>
                </a:solidFill>
              </a:rPr>
              <a:t> </a:t>
            </a:r>
            <a:r>
              <a:rPr lang="en-US" altLang="zh-CN" sz="2000" dirty="0">
                <a:solidFill>
                  <a:srgbClr val="080808"/>
                </a:solidFill>
              </a:rPr>
              <a:t>{</a:t>
            </a:r>
            <a:br>
              <a:rPr lang="en-US" altLang="zh-CN" sz="2000" dirty="0">
                <a:solidFill>
                  <a:srgbClr val="080808"/>
                </a:solidFill>
              </a:rPr>
            </a:br>
            <a:r>
              <a:rPr lang="en-US" altLang="zh-CN" sz="1800" dirty="0">
                <a:solidFill>
                  <a:srgbClr val="080808"/>
                </a:solidFill>
              </a:rPr>
              <a:t>   int  n=1;</a:t>
            </a:r>
          </a:p>
          <a:p>
            <a:pPr>
              <a:spcBef>
                <a:spcPts val="600"/>
              </a:spcBef>
              <a:buNone/>
            </a:pPr>
            <a:r>
              <a:rPr lang="en-US" altLang="zh-CN" sz="1800" dirty="0">
                <a:solidFill>
                  <a:srgbClr val="080808"/>
                </a:solidFill>
              </a:rPr>
              <a:t>   </a:t>
            </a:r>
            <a:r>
              <a:rPr lang="en-US" altLang="zh-CN" sz="1800" dirty="0" err="1" smtClean="0">
                <a:solidFill>
                  <a:srgbClr val="080808"/>
                </a:solidFill>
              </a:rPr>
              <a:t>printf</a:t>
            </a:r>
            <a:r>
              <a:rPr lang="en-US" altLang="zh-CN" sz="1800" dirty="0" smtClean="0">
                <a:solidFill>
                  <a:srgbClr val="080808"/>
                </a:solidFill>
              </a:rPr>
              <a:t>("n</a:t>
            </a:r>
            <a:r>
              <a:rPr lang="en-US" altLang="zh-CN" sz="1800" dirty="0">
                <a:solidFill>
                  <a:srgbClr val="080808"/>
                </a:solidFill>
              </a:rPr>
              <a:t>=%d, %</a:t>
            </a:r>
            <a:r>
              <a:rPr lang="en-US" altLang="zh-CN" sz="1800" dirty="0" smtClean="0">
                <a:solidFill>
                  <a:srgbClr val="080808"/>
                </a:solidFill>
              </a:rPr>
              <a:t>08X\n",</a:t>
            </a:r>
            <a:r>
              <a:rPr lang="en-US" altLang="zh-CN" sz="1800" dirty="0" err="1">
                <a:solidFill>
                  <a:srgbClr val="080808"/>
                </a:solidFill>
              </a:rPr>
              <a:t>n,n</a:t>
            </a:r>
            <a:r>
              <a:rPr lang="en-US" altLang="zh-CN" sz="1800" dirty="0">
                <a:solidFill>
                  <a:srgbClr val="080808"/>
                </a:solidFill>
              </a:rPr>
              <a:t>);   //</a:t>
            </a:r>
            <a:r>
              <a:rPr lang="zh-CN" altLang="en-US" sz="1800" dirty="0">
                <a:solidFill>
                  <a:srgbClr val="080808"/>
                </a:solidFill>
              </a:rPr>
              <a:t>输出：</a:t>
            </a:r>
            <a:r>
              <a:rPr lang="en-US" altLang="zh-CN" sz="1800" dirty="0">
                <a:solidFill>
                  <a:srgbClr val="080808"/>
                </a:solidFill>
              </a:rPr>
              <a:t>1</a:t>
            </a:r>
            <a:r>
              <a:rPr lang="zh-CN" altLang="en-US" sz="1800" dirty="0">
                <a:solidFill>
                  <a:srgbClr val="080808"/>
                </a:solidFill>
              </a:rPr>
              <a:t>，</a:t>
            </a:r>
            <a:r>
              <a:rPr lang="en-US" altLang="zh-CN" sz="1800" b="1" dirty="0">
                <a:solidFill>
                  <a:srgbClr val="C00000"/>
                </a:solidFill>
              </a:rPr>
              <a:t>00000001</a:t>
            </a:r>
          </a:p>
          <a:p>
            <a:pPr>
              <a:spcBef>
                <a:spcPts val="600"/>
              </a:spcBef>
              <a:buNone/>
            </a:pPr>
            <a:r>
              <a:rPr lang="en-US" altLang="zh-CN" sz="1800" dirty="0">
                <a:solidFill>
                  <a:srgbClr val="080808"/>
                </a:solidFill>
              </a:rPr>
              <a:t>   </a:t>
            </a:r>
            <a:r>
              <a:rPr lang="en-US" altLang="zh-CN" sz="1800" b="1" u="sng" dirty="0">
                <a:solidFill>
                  <a:srgbClr val="7030A0"/>
                </a:solidFill>
              </a:rPr>
              <a:t>//</a:t>
            </a:r>
            <a:r>
              <a:rPr lang="zh-CN" altLang="en-US" sz="1800" b="1" u="sng" dirty="0">
                <a:solidFill>
                  <a:srgbClr val="7030A0"/>
                </a:solidFill>
              </a:rPr>
              <a:t>对于</a:t>
            </a:r>
            <a:r>
              <a:rPr lang="en-US" altLang="zh-CN" sz="1800" b="1" u="sng" dirty="0">
                <a:solidFill>
                  <a:srgbClr val="7030A0"/>
                </a:solidFill>
              </a:rPr>
              <a:t>%o</a:t>
            </a:r>
            <a:r>
              <a:rPr lang="zh-CN" altLang="en-US" sz="1800" b="1" u="sng" dirty="0">
                <a:solidFill>
                  <a:srgbClr val="7030A0"/>
                </a:solidFill>
              </a:rPr>
              <a:t>与</a:t>
            </a:r>
            <a:r>
              <a:rPr lang="en-US" altLang="zh-CN" sz="1800" b="1" u="sng" dirty="0">
                <a:solidFill>
                  <a:srgbClr val="7030A0"/>
                </a:solidFill>
              </a:rPr>
              <a:t>%X</a:t>
            </a:r>
            <a:r>
              <a:rPr lang="zh-CN" altLang="en-US" sz="1800" b="1" u="sng" dirty="0">
                <a:solidFill>
                  <a:srgbClr val="7030A0"/>
                </a:solidFill>
              </a:rPr>
              <a:t>，</a:t>
            </a:r>
            <a:r>
              <a:rPr lang="zh-CN" altLang="en-US" sz="1800" b="1" u="sng" dirty="0">
                <a:solidFill>
                  <a:srgbClr val="0303DF"/>
                </a:solidFill>
              </a:rPr>
              <a:t>只能用于整数的输出</a:t>
            </a:r>
            <a:r>
              <a:rPr lang="zh-CN" altLang="en-US" sz="1800" b="1" u="sng" dirty="0">
                <a:solidFill>
                  <a:srgbClr val="7030A0"/>
                </a:solidFill>
              </a:rPr>
              <a:t>，不能用于浮点数的输出；</a:t>
            </a:r>
            <a:endParaRPr lang="en-US" altLang="zh-CN" sz="1800" b="1" u="sng" dirty="0">
              <a:solidFill>
                <a:srgbClr val="7030A0"/>
              </a:solidFill>
            </a:endParaRPr>
          </a:p>
          <a:p>
            <a:pPr>
              <a:spcBef>
                <a:spcPts val="600"/>
              </a:spcBef>
              <a:buNone/>
            </a:pPr>
            <a:r>
              <a:rPr lang="en-US" altLang="zh-CN" sz="1800" dirty="0">
                <a:solidFill>
                  <a:srgbClr val="080808"/>
                </a:solidFill>
              </a:rPr>
              <a:t>   //</a:t>
            </a:r>
            <a:r>
              <a:rPr lang="zh-CN" altLang="en-US" sz="1800" b="1" dirty="0">
                <a:solidFill>
                  <a:srgbClr val="C00000"/>
                </a:solidFill>
              </a:rPr>
              <a:t>如果要输出浮点数的机内存储形式，需要让系统将</a:t>
            </a:r>
            <a:r>
              <a:rPr lang="zh-CN" altLang="en-US" sz="1800" b="1" dirty="0">
                <a:solidFill>
                  <a:srgbClr val="0303DF"/>
                </a:solidFill>
              </a:rPr>
              <a:t>浮点数的机器数</a:t>
            </a:r>
            <a:r>
              <a:rPr lang="zh-CN" altLang="en-US" sz="1800" b="1" dirty="0">
                <a:solidFill>
                  <a:srgbClr val="C00000"/>
                </a:solidFill>
              </a:rPr>
              <a:t>按</a:t>
            </a:r>
            <a:r>
              <a:rPr lang="zh-CN" altLang="en-US" sz="1800" b="1" dirty="0">
                <a:solidFill>
                  <a:srgbClr val="0303DF"/>
                </a:solidFill>
              </a:rPr>
              <a:t>整数的机器数</a:t>
            </a:r>
            <a:r>
              <a:rPr lang="zh-CN" altLang="en-US" sz="1800" b="1" dirty="0">
                <a:solidFill>
                  <a:srgbClr val="C00000"/>
                </a:solidFill>
              </a:rPr>
              <a:t>解释；</a:t>
            </a:r>
            <a:endParaRPr lang="en-US" altLang="zh-CN" sz="1800" b="1" dirty="0">
              <a:solidFill>
                <a:srgbClr val="C00000"/>
              </a:solidFill>
            </a:endParaRPr>
          </a:p>
          <a:p>
            <a:pPr>
              <a:spcBef>
                <a:spcPts val="600"/>
              </a:spcBef>
              <a:buNone/>
            </a:pPr>
            <a:r>
              <a:rPr lang="en-US" altLang="zh-CN" sz="2000" dirty="0">
                <a:solidFill>
                  <a:srgbClr val="080808"/>
                </a:solidFill>
              </a:rPr>
              <a:t>   </a:t>
            </a:r>
            <a:r>
              <a:rPr lang="en-US" altLang="zh-CN" sz="1800" dirty="0">
                <a:solidFill>
                  <a:srgbClr val="080808"/>
                </a:solidFill>
              </a:rPr>
              <a:t>float f = 1.0;</a:t>
            </a:r>
          </a:p>
          <a:p>
            <a:pPr>
              <a:spcBef>
                <a:spcPts val="600"/>
              </a:spcBef>
              <a:buNone/>
            </a:pPr>
            <a:r>
              <a:rPr lang="en-US" altLang="zh-CN" sz="1800" dirty="0">
                <a:solidFill>
                  <a:srgbClr val="080808"/>
                </a:solidFill>
              </a:rPr>
              <a:t>   </a:t>
            </a:r>
            <a:r>
              <a:rPr lang="en-US" altLang="zh-CN" sz="1800" dirty="0" err="1">
                <a:solidFill>
                  <a:srgbClr val="080808"/>
                </a:solidFill>
              </a:rPr>
              <a:t>printf</a:t>
            </a:r>
            <a:r>
              <a:rPr lang="en-US" altLang="zh-CN" sz="1800" dirty="0" smtClean="0">
                <a:solidFill>
                  <a:srgbClr val="080808"/>
                </a:solidFill>
              </a:rPr>
              <a:t>("f</a:t>
            </a:r>
            <a:r>
              <a:rPr lang="en-US" altLang="zh-CN" sz="1800" dirty="0">
                <a:solidFill>
                  <a:srgbClr val="080808"/>
                </a:solidFill>
              </a:rPr>
              <a:t>=%f, %</a:t>
            </a:r>
            <a:r>
              <a:rPr lang="en-US" altLang="zh-CN" sz="1800" dirty="0" smtClean="0">
                <a:solidFill>
                  <a:srgbClr val="080808"/>
                </a:solidFill>
              </a:rPr>
              <a:t>e\n",</a:t>
            </a:r>
            <a:r>
              <a:rPr lang="en-US" altLang="zh-CN" sz="1800" dirty="0" err="1">
                <a:solidFill>
                  <a:srgbClr val="080808"/>
                </a:solidFill>
              </a:rPr>
              <a:t>f,f</a:t>
            </a:r>
            <a:r>
              <a:rPr lang="en-US" altLang="zh-CN" sz="1800" dirty="0">
                <a:solidFill>
                  <a:srgbClr val="080808"/>
                </a:solidFill>
              </a:rPr>
              <a:t>);               //</a:t>
            </a:r>
            <a:r>
              <a:rPr lang="zh-CN" altLang="en-US" sz="1800" dirty="0">
                <a:solidFill>
                  <a:srgbClr val="080808"/>
                </a:solidFill>
              </a:rPr>
              <a:t>输出：</a:t>
            </a:r>
            <a:r>
              <a:rPr lang="en-US" altLang="zh-CN" sz="1800" dirty="0">
                <a:solidFill>
                  <a:srgbClr val="080808"/>
                </a:solidFill>
              </a:rPr>
              <a:t>1.000000, 1.000000e+000</a:t>
            </a:r>
          </a:p>
          <a:p>
            <a:pPr>
              <a:spcBef>
                <a:spcPts val="600"/>
              </a:spcBef>
              <a:buNone/>
            </a:pPr>
            <a:r>
              <a:rPr lang="en-US" altLang="zh-CN" sz="1800" dirty="0">
                <a:solidFill>
                  <a:srgbClr val="080808"/>
                </a:solidFill>
              </a:rPr>
              <a:t>                                                         //</a:t>
            </a:r>
            <a:r>
              <a:rPr lang="zh-CN" altLang="en-US" sz="1800" dirty="0">
                <a:solidFill>
                  <a:srgbClr val="0000CC"/>
                </a:solidFill>
              </a:rPr>
              <a:t>思考：为什么输出小数点后</a:t>
            </a:r>
            <a:r>
              <a:rPr lang="en-US" altLang="zh-CN" sz="1800" dirty="0">
                <a:solidFill>
                  <a:srgbClr val="0000CC"/>
                </a:solidFill>
              </a:rPr>
              <a:t>6</a:t>
            </a:r>
            <a:r>
              <a:rPr lang="zh-CN" altLang="en-US" sz="1800" dirty="0">
                <a:solidFill>
                  <a:srgbClr val="0000CC"/>
                </a:solidFill>
              </a:rPr>
              <a:t>个</a:t>
            </a:r>
            <a:r>
              <a:rPr lang="en-US" altLang="zh-CN" sz="1800" dirty="0">
                <a:solidFill>
                  <a:srgbClr val="0000CC"/>
                </a:solidFill>
              </a:rPr>
              <a:t>0</a:t>
            </a:r>
          </a:p>
          <a:p>
            <a:pPr>
              <a:spcBef>
                <a:spcPts val="600"/>
              </a:spcBef>
              <a:buNone/>
            </a:pPr>
            <a:r>
              <a:rPr lang="en-US" altLang="zh-CN" sz="1800" dirty="0">
                <a:solidFill>
                  <a:srgbClr val="080808"/>
                </a:solidFill>
              </a:rPr>
              <a:t>   </a:t>
            </a:r>
            <a:r>
              <a:rPr lang="en-US" altLang="zh-CN" sz="1800" b="1" dirty="0">
                <a:solidFill>
                  <a:srgbClr val="080808"/>
                </a:solidFill>
              </a:rPr>
              <a:t>unsigned *pf=(</a:t>
            </a:r>
            <a:r>
              <a:rPr lang="en-US" altLang="zh-CN" sz="1800" b="1" dirty="0">
                <a:solidFill>
                  <a:srgbClr val="FF0000"/>
                </a:solidFill>
              </a:rPr>
              <a:t>unsigned *)&amp;</a:t>
            </a:r>
            <a:r>
              <a:rPr lang="en-US" altLang="zh-CN" sz="1800" b="1" dirty="0">
                <a:solidFill>
                  <a:srgbClr val="080808"/>
                </a:solidFill>
              </a:rPr>
              <a:t>f;   </a:t>
            </a:r>
            <a:r>
              <a:rPr lang="en-US" altLang="zh-CN" sz="1800" dirty="0">
                <a:solidFill>
                  <a:srgbClr val="080808"/>
                </a:solidFill>
              </a:rPr>
              <a:t>//</a:t>
            </a:r>
            <a:r>
              <a:rPr lang="zh-CN" altLang="en-US" sz="1800" dirty="0">
                <a:solidFill>
                  <a:srgbClr val="006600"/>
                </a:solidFill>
              </a:rPr>
              <a:t>按无符号整数理解一个浮点数的存储形式</a:t>
            </a:r>
            <a:endParaRPr lang="en-US" altLang="zh-CN" sz="1800" dirty="0">
              <a:solidFill>
                <a:srgbClr val="006600"/>
              </a:solidFill>
            </a:endParaRPr>
          </a:p>
          <a:p>
            <a:pPr>
              <a:spcBef>
                <a:spcPts val="600"/>
              </a:spcBef>
              <a:buNone/>
            </a:pPr>
            <a:r>
              <a:rPr lang="en-US" altLang="zh-CN" sz="1800" dirty="0">
                <a:solidFill>
                  <a:srgbClr val="080808"/>
                </a:solidFill>
              </a:rPr>
              <a:t>   </a:t>
            </a:r>
            <a:r>
              <a:rPr lang="en-US" altLang="zh-CN" sz="1800" b="1" dirty="0" err="1">
                <a:solidFill>
                  <a:srgbClr val="080808"/>
                </a:solidFill>
              </a:rPr>
              <a:t>printf</a:t>
            </a:r>
            <a:r>
              <a:rPr lang="en-US" altLang="zh-CN" sz="1800" b="1" dirty="0" smtClean="0">
                <a:solidFill>
                  <a:srgbClr val="080808"/>
                </a:solidFill>
              </a:rPr>
              <a:t>("1.0</a:t>
            </a:r>
            <a:r>
              <a:rPr lang="en-US" altLang="zh-CN" sz="1800" b="1" dirty="0">
                <a:solidFill>
                  <a:srgbClr val="080808"/>
                </a:solidFill>
              </a:rPr>
              <a:t>=%</a:t>
            </a:r>
            <a:r>
              <a:rPr lang="en-US" altLang="zh-CN" sz="1800" b="1" dirty="0" smtClean="0">
                <a:solidFill>
                  <a:srgbClr val="080808"/>
                </a:solidFill>
              </a:rPr>
              <a:t>X\n",*</a:t>
            </a:r>
            <a:r>
              <a:rPr lang="en-US" altLang="zh-CN" sz="1800" b="1" dirty="0">
                <a:solidFill>
                  <a:srgbClr val="080808"/>
                </a:solidFill>
              </a:rPr>
              <a:t>pf);            </a:t>
            </a:r>
            <a:r>
              <a:rPr lang="en-US" altLang="zh-CN" sz="1800" dirty="0">
                <a:solidFill>
                  <a:srgbClr val="080808"/>
                </a:solidFill>
              </a:rPr>
              <a:t>//</a:t>
            </a:r>
            <a:r>
              <a:rPr lang="zh-CN" altLang="en-US" sz="1800" dirty="0">
                <a:solidFill>
                  <a:srgbClr val="080808"/>
                </a:solidFill>
              </a:rPr>
              <a:t>输出：</a:t>
            </a:r>
            <a:r>
              <a:rPr lang="en-US" altLang="zh-CN" sz="1800" b="1" dirty="0">
                <a:solidFill>
                  <a:srgbClr val="C00000"/>
                </a:solidFill>
              </a:rPr>
              <a:t>3F800000</a:t>
            </a:r>
            <a:r>
              <a:rPr lang="en-US" altLang="zh-CN" sz="1800" dirty="0">
                <a:solidFill>
                  <a:srgbClr val="080808"/>
                </a:solidFill>
              </a:rPr>
              <a:t> </a:t>
            </a:r>
            <a:r>
              <a:rPr lang="zh-CN" altLang="en-US" sz="1800" dirty="0">
                <a:solidFill>
                  <a:srgbClr val="080808"/>
                </a:solidFill>
              </a:rPr>
              <a:t>（真值：</a:t>
            </a:r>
            <a:r>
              <a:rPr lang="en-US" altLang="zh-CN" sz="1800" dirty="0">
                <a:solidFill>
                  <a:srgbClr val="080808"/>
                </a:solidFill>
              </a:rPr>
              <a:t>+1.0*2</a:t>
            </a:r>
            <a:r>
              <a:rPr lang="en-US" altLang="zh-CN" sz="1800" baseline="30000" dirty="0">
                <a:solidFill>
                  <a:srgbClr val="080808"/>
                </a:solidFill>
              </a:rPr>
              <a:t>0</a:t>
            </a:r>
            <a:r>
              <a:rPr lang="zh-CN" altLang="en-US" sz="1800" dirty="0">
                <a:solidFill>
                  <a:srgbClr val="080808"/>
                </a:solidFill>
              </a:rPr>
              <a:t>）</a:t>
            </a:r>
            <a:endParaRPr lang="en-US" altLang="zh-CN" sz="1800" dirty="0">
              <a:solidFill>
                <a:srgbClr val="080808"/>
              </a:solidFill>
            </a:endParaRPr>
          </a:p>
          <a:p>
            <a:pPr>
              <a:spcBef>
                <a:spcPts val="600"/>
              </a:spcBef>
              <a:buNone/>
            </a:pPr>
            <a:r>
              <a:rPr lang="en-US" altLang="zh-CN" sz="1800" dirty="0">
                <a:solidFill>
                  <a:srgbClr val="080808"/>
                </a:solidFill>
              </a:rPr>
              <a:t>                                                         //</a:t>
            </a:r>
            <a:r>
              <a:rPr lang="zh-CN" altLang="en-US" sz="1800" dirty="0">
                <a:solidFill>
                  <a:srgbClr val="0000CC"/>
                </a:solidFill>
              </a:rPr>
              <a:t>按照浮点数的存储格式分析各位的含义</a:t>
            </a:r>
            <a:endParaRPr lang="en-US" altLang="zh-CN" sz="1800" dirty="0">
              <a:solidFill>
                <a:srgbClr val="0000CC"/>
              </a:solidFill>
            </a:endParaRPr>
          </a:p>
          <a:p>
            <a:pPr>
              <a:spcBef>
                <a:spcPts val="600"/>
              </a:spcBef>
              <a:buNone/>
            </a:pPr>
            <a:r>
              <a:rPr lang="en-US" altLang="zh-CN" sz="1800" dirty="0">
                <a:solidFill>
                  <a:srgbClr val="080808"/>
                </a:solidFill>
              </a:rPr>
              <a:t>   </a:t>
            </a:r>
            <a:r>
              <a:rPr lang="en-US" altLang="zh-CN" sz="1800" dirty="0" smtClean="0">
                <a:solidFill>
                  <a:srgbClr val="080808"/>
                </a:solidFill>
              </a:rPr>
              <a:t>return 0</a:t>
            </a:r>
            <a:r>
              <a:rPr lang="en-US" altLang="zh-CN" sz="1800" dirty="0">
                <a:solidFill>
                  <a:srgbClr val="080808"/>
                </a:solidFill>
              </a:rPr>
              <a:t>;</a:t>
            </a:r>
            <a:endParaRPr lang="en-US" altLang="zh-CN" sz="1800" dirty="0">
              <a:solidFill>
                <a:srgbClr val="0000CC"/>
              </a:solidFill>
            </a:endParaRPr>
          </a:p>
          <a:p>
            <a:pPr>
              <a:spcBef>
                <a:spcPts val="1200"/>
              </a:spcBef>
              <a:buNone/>
            </a:pPr>
            <a:r>
              <a:rPr lang="zh-CN" altLang="en-US" sz="2000" dirty="0">
                <a:solidFill>
                  <a:srgbClr val="080808"/>
                </a:solidFill>
              </a:rPr>
              <a:t> </a:t>
            </a:r>
            <a:r>
              <a:rPr lang="en-US" altLang="zh-CN" sz="2000" dirty="0" smtClean="0">
                <a:solidFill>
                  <a:srgbClr val="080808"/>
                </a:solidFill>
              </a:rPr>
              <a:t>}</a:t>
            </a:r>
            <a:endParaRPr lang="zh-CN" altLang="en-US" sz="2000" dirty="0"/>
          </a:p>
        </p:txBody>
      </p:sp>
      <p:sp>
        <p:nvSpPr>
          <p:cNvPr id="4" name="圆角矩形标注 3"/>
          <p:cNvSpPr/>
          <p:nvPr/>
        </p:nvSpPr>
        <p:spPr bwMode="auto">
          <a:xfrm>
            <a:off x="578023" y="2022031"/>
            <a:ext cx="7539644" cy="2480973"/>
          </a:xfrm>
          <a:prstGeom prst="wedgeRoundRectCallout">
            <a:avLst>
              <a:gd name="adj1" fmla="val -20670"/>
              <a:gd name="adj2" fmla="val 50361"/>
              <a:gd name="adj3" fmla="val 16667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000000"/>
                </a:solidFill>
                <a:ea typeface="宋体" panose="02010600030101010101" pitchFamily="2" charset="-122"/>
              </a:rPr>
              <a:t>+</a:t>
            </a:r>
            <a:r>
              <a:rPr kumimoji="0" lang="en-US" altLang="zh-CN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ea typeface="宋体" panose="02010600030101010101" pitchFamily="2" charset="-122"/>
              </a:rPr>
              <a:t>1</a:t>
            </a:r>
            <a:r>
              <a:rPr lang="en-US" altLang="zh-CN" sz="1600" dirty="0" smtClean="0">
                <a:solidFill>
                  <a:srgbClr val="000000"/>
                </a:solidFill>
                <a:ea typeface="宋体" panose="02010600030101010101" pitchFamily="2" charset="-122"/>
              </a:rPr>
              <a:t>.0</a:t>
            </a:r>
            <a:r>
              <a:rPr kumimoji="0" lang="zh-CN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ea typeface="宋体" panose="02010600030101010101" pitchFamily="2" charset="-122"/>
              </a:rPr>
              <a:t>的机器数：</a:t>
            </a:r>
            <a:r>
              <a:rPr kumimoji="0" lang="en-US" altLang="zh-CN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ea typeface="宋体" panose="02010600030101010101" pitchFamily="2" charset="-122"/>
              </a:rPr>
              <a:t>0x</a:t>
            </a:r>
            <a:r>
              <a:rPr lang="en-US" altLang="zh-CN" sz="1600" b="1" dirty="0" smtClean="0">
                <a:solidFill>
                  <a:srgbClr val="C00000"/>
                </a:solidFill>
              </a:rPr>
              <a:t>3F800000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 smtClean="0">
                <a:solidFill>
                  <a:srgbClr val="000000"/>
                </a:solidFill>
                <a:ea typeface="宋体" panose="02010600030101010101" pitchFamily="2" charset="-122"/>
              </a:rPr>
              <a:t>0x3F800000=0011 1111 1000 0000 0000 0000 0000 0000</a:t>
            </a:r>
            <a:r>
              <a:rPr lang="en-US" altLang="zh-CN" sz="1600" baseline="-25000" dirty="0" smtClean="0">
                <a:solidFill>
                  <a:srgbClr val="000000"/>
                </a:solidFill>
                <a:ea typeface="宋体" panose="02010600030101010101" pitchFamily="2" charset="-122"/>
              </a:rPr>
              <a:t>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 smtClean="0">
                <a:solidFill>
                  <a:srgbClr val="000000"/>
                </a:solidFill>
                <a:ea typeface="宋体" panose="02010600030101010101" pitchFamily="2" charset="-122"/>
              </a:rPr>
              <a:t>按</a:t>
            </a:r>
            <a:r>
              <a:rPr lang="en-US" altLang="zh-CN" sz="1600" dirty="0" smtClean="0">
                <a:solidFill>
                  <a:srgbClr val="000000"/>
                </a:solidFill>
                <a:ea typeface="宋体" panose="02010600030101010101" pitchFamily="2" charset="-122"/>
              </a:rPr>
              <a:t>IEEE 754</a:t>
            </a:r>
            <a:r>
              <a:rPr lang="zh-CN" altLang="en-US" sz="1600" dirty="0" smtClean="0">
                <a:solidFill>
                  <a:srgbClr val="000000"/>
                </a:solidFill>
                <a:ea typeface="宋体" panose="02010600030101010101" pitchFamily="2" charset="-122"/>
              </a:rPr>
              <a:t>标准解析：</a:t>
            </a:r>
            <a:endParaRPr lang="en-US" altLang="zh-CN" sz="1600" dirty="0" smtClean="0">
              <a:solidFill>
                <a:srgbClr val="000000"/>
              </a:solidFill>
              <a:ea typeface="宋体" panose="02010600030101010101" pitchFamily="2" charset="-122"/>
            </a:endParaRP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altLang="zh-CN" sz="1400" dirty="0" smtClean="0">
                <a:solidFill>
                  <a:srgbClr val="C00000"/>
                </a:solidFill>
                <a:ea typeface="宋体" panose="02010600030101010101" pitchFamily="2" charset="-122"/>
              </a:rPr>
              <a:t>0 </a:t>
            </a:r>
            <a:r>
              <a:rPr lang="en-US" altLang="zh-CN" sz="1400" dirty="0" smtClean="0">
                <a:solidFill>
                  <a:srgbClr val="0303DF"/>
                </a:solidFill>
                <a:ea typeface="宋体" panose="02010600030101010101" pitchFamily="2" charset="-122"/>
              </a:rPr>
              <a:t>01111111</a:t>
            </a:r>
            <a:r>
              <a:rPr lang="en-US" altLang="zh-CN" sz="1400" dirty="0" smtClean="0">
                <a:solidFill>
                  <a:srgbClr val="000000"/>
                </a:solidFill>
                <a:ea typeface="宋体" panose="02010600030101010101" pitchFamily="2" charset="-122"/>
              </a:rPr>
              <a:t> </a:t>
            </a:r>
            <a:r>
              <a:rPr lang="en-US" altLang="zh-CN" sz="1400" dirty="0" smtClean="0">
                <a:solidFill>
                  <a:srgbClr val="7030A0"/>
                </a:solidFill>
                <a:ea typeface="宋体" panose="02010600030101010101" pitchFamily="2" charset="-122"/>
              </a:rPr>
              <a:t>000 </a:t>
            </a:r>
            <a:r>
              <a:rPr lang="en-US" altLang="zh-CN" sz="1400" dirty="0">
                <a:solidFill>
                  <a:srgbClr val="7030A0"/>
                </a:solidFill>
                <a:ea typeface="宋体" panose="02010600030101010101" pitchFamily="2" charset="-122"/>
              </a:rPr>
              <a:t>0000 0000 0000 0000 </a:t>
            </a:r>
            <a:r>
              <a:rPr lang="en-US" altLang="zh-CN" sz="1400" dirty="0" smtClean="0">
                <a:solidFill>
                  <a:srgbClr val="7030A0"/>
                </a:solidFill>
                <a:ea typeface="宋体" panose="02010600030101010101" pitchFamily="2" charset="-122"/>
              </a:rPr>
              <a:t>0000</a:t>
            </a:r>
            <a:r>
              <a:rPr lang="zh-CN" altLang="en-US" sz="1400" dirty="0" smtClean="0">
                <a:solidFill>
                  <a:srgbClr val="7030A0"/>
                </a:solidFill>
                <a:ea typeface="宋体" panose="02010600030101010101" pitchFamily="2" charset="-122"/>
              </a:rPr>
              <a:t>，</a:t>
            </a:r>
            <a:r>
              <a:rPr lang="zh-CN" altLang="en-US" sz="1400" dirty="0">
                <a:solidFill>
                  <a:srgbClr val="000000"/>
                </a:solidFill>
                <a:ea typeface="宋体" panose="02010600030101010101" pitchFamily="2" charset="-122"/>
              </a:rPr>
              <a:t>其中，</a:t>
            </a:r>
            <a:endParaRPr lang="en-US" altLang="zh-CN" sz="1400" dirty="0">
              <a:solidFill>
                <a:srgbClr val="000000"/>
              </a:solidFill>
              <a:ea typeface="宋体" panose="02010600030101010101" pitchFamily="2" charset="-122"/>
            </a:endParaRP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zh-CN" altLang="en-US" sz="1400" dirty="0">
                <a:solidFill>
                  <a:srgbClr val="000000"/>
                </a:solidFill>
                <a:ea typeface="宋体" panose="02010600030101010101" pitchFamily="2" charset="-122"/>
              </a:rPr>
              <a:t>符号位</a:t>
            </a:r>
            <a:r>
              <a:rPr lang="zh-CN" altLang="en-US" sz="1400" dirty="0" smtClean="0">
                <a:solidFill>
                  <a:srgbClr val="000000"/>
                </a:solidFill>
                <a:ea typeface="宋体" panose="02010600030101010101" pitchFamily="2" charset="-122"/>
              </a:rPr>
              <a:t>：</a:t>
            </a:r>
            <a:r>
              <a:rPr lang="en-US" altLang="zh-CN" sz="1400" dirty="0" smtClean="0">
                <a:solidFill>
                  <a:srgbClr val="C00000"/>
                </a:solidFill>
                <a:ea typeface="宋体" panose="02010600030101010101" pitchFamily="2" charset="-122"/>
              </a:rPr>
              <a:t>0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zh-CN" altLang="en-US" sz="1400" dirty="0" smtClean="0">
                <a:solidFill>
                  <a:srgbClr val="000000"/>
                </a:solidFill>
                <a:ea typeface="宋体" panose="02010600030101010101" pitchFamily="2" charset="-122"/>
              </a:rPr>
              <a:t>阶码</a:t>
            </a:r>
            <a:r>
              <a:rPr lang="en-US" altLang="zh-CN" sz="1400" dirty="0" smtClean="0">
                <a:solidFill>
                  <a:srgbClr val="000000"/>
                </a:solidFill>
                <a:ea typeface="宋体" panose="02010600030101010101" pitchFamily="2" charset="-122"/>
              </a:rPr>
              <a:t>(</a:t>
            </a:r>
            <a:r>
              <a:rPr lang="zh-CN" altLang="en-US" sz="1400" dirty="0" smtClean="0">
                <a:solidFill>
                  <a:srgbClr val="000000"/>
                </a:solidFill>
                <a:ea typeface="宋体" panose="02010600030101010101" pitchFamily="2" charset="-122"/>
              </a:rPr>
              <a:t>移码</a:t>
            </a:r>
            <a:r>
              <a:rPr lang="en-US" altLang="zh-CN" sz="1400" dirty="0" smtClean="0">
                <a:solidFill>
                  <a:srgbClr val="000000"/>
                </a:solidFill>
                <a:ea typeface="宋体" panose="02010600030101010101" pitchFamily="2" charset="-122"/>
              </a:rPr>
              <a:t>)</a:t>
            </a:r>
            <a:r>
              <a:rPr lang="zh-CN" altLang="en-US" sz="1400" dirty="0" smtClean="0">
                <a:solidFill>
                  <a:srgbClr val="000000"/>
                </a:solidFill>
                <a:ea typeface="宋体" panose="02010600030101010101" pitchFamily="2" charset="-122"/>
              </a:rPr>
              <a:t>：</a:t>
            </a:r>
            <a:r>
              <a:rPr lang="en-US" altLang="zh-CN" sz="1400" dirty="0" smtClean="0">
                <a:solidFill>
                  <a:srgbClr val="000000"/>
                </a:solidFill>
                <a:ea typeface="宋体" panose="02010600030101010101" pitchFamily="2" charset="-122"/>
              </a:rPr>
              <a:t> </a:t>
            </a:r>
            <a:r>
              <a:rPr lang="en-US" altLang="zh-CN" sz="1400" dirty="0" smtClean="0">
                <a:solidFill>
                  <a:srgbClr val="0303DF"/>
                </a:solidFill>
                <a:ea typeface="宋体" panose="02010600030101010101" pitchFamily="2" charset="-122"/>
              </a:rPr>
              <a:t>01111111</a:t>
            </a:r>
            <a:r>
              <a:rPr lang="en-US" altLang="zh-CN" sz="1400" baseline="-25000" dirty="0" smtClean="0">
                <a:solidFill>
                  <a:srgbClr val="000000"/>
                </a:solidFill>
                <a:ea typeface="宋体" panose="02010600030101010101" pitchFamily="2" charset="-122"/>
              </a:rPr>
              <a:t>2</a:t>
            </a:r>
            <a:r>
              <a:rPr lang="en-US" altLang="zh-CN" sz="1400" dirty="0" smtClean="0">
                <a:solidFill>
                  <a:srgbClr val="000000"/>
                </a:solidFill>
                <a:ea typeface="宋体" panose="02010600030101010101" pitchFamily="2" charset="-122"/>
              </a:rPr>
              <a:t>=127</a:t>
            </a:r>
            <a:r>
              <a:rPr lang="en-US" altLang="zh-CN" sz="1400" baseline="-25000" dirty="0" smtClean="0">
                <a:solidFill>
                  <a:srgbClr val="000000"/>
                </a:solidFill>
                <a:ea typeface="宋体" panose="02010600030101010101" pitchFamily="2" charset="-122"/>
              </a:rPr>
              <a:t>10</a:t>
            </a:r>
            <a:r>
              <a:rPr lang="zh-CN" altLang="en-US" sz="1400" dirty="0" smtClean="0">
                <a:solidFill>
                  <a:srgbClr val="000000"/>
                </a:solidFill>
                <a:ea typeface="宋体" panose="02010600030101010101" pitchFamily="2" charset="-122"/>
              </a:rPr>
              <a:t>，真值：</a:t>
            </a:r>
            <a:r>
              <a:rPr lang="en-US" altLang="zh-CN" sz="1400" dirty="0" smtClean="0">
                <a:solidFill>
                  <a:srgbClr val="000000"/>
                </a:solidFill>
                <a:ea typeface="宋体" panose="02010600030101010101" pitchFamily="2" charset="-122"/>
              </a:rPr>
              <a:t>127-127=0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zh-CN" altLang="en-US" sz="1400" dirty="0" smtClean="0">
                <a:solidFill>
                  <a:srgbClr val="000000"/>
                </a:solidFill>
                <a:ea typeface="宋体" panose="02010600030101010101" pitchFamily="2" charset="-122"/>
              </a:rPr>
              <a:t>尾数</a:t>
            </a:r>
            <a:r>
              <a:rPr lang="en-US" altLang="zh-CN" sz="1400" dirty="0" smtClean="0">
                <a:solidFill>
                  <a:srgbClr val="000000"/>
                </a:solidFill>
                <a:ea typeface="宋体" panose="02010600030101010101" pitchFamily="2" charset="-122"/>
              </a:rPr>
              <a:t>(</a:t>
            </a:r>
            <a:r>
              <a:rPr lang="zh-CN" altLang="en-US" sz="1400" dirty="0" smtClean="0">
                <a:solidFill>
                  <a:srgbClr val="000000"/>
                </a:solidFill>
                <a:ea typeface="宋体" panose="02010600030101010101" pitchFamily="2" charset="-122"/>
              </a:rPr>
              <a:t>原码</a:t>
            </a:r>
            <a:r>
              <a:rPr lang="en-US" altLang="zh-CN" sz="1400" dirty="0" smtClean="0">
                <a:solidFill>
                  <a:srgbClr val="000000"/>
                </a:solidFill>
                <a:ea typeface="宋体" panose="02010600030101010101" pitchFamily="2" charset="-122"/>
              </a:rPr>
              <a:t>)</a:t>
            </a:r>
            <a:r>
              <a:rPr lang="zh-CN" altLang="en-US" sz="1400" dirty="0" smtClean="0">
                <a:solidFill>
                  <a:srgbClr val="000000"/>
                </a:solidFill>
                <a:ea typeface="宋体" panose="02010600030101010101" pitchFamily="2" charset="-122"/>
              </a:rPr>
              <a:t>：</a:t>
            </a:r>
            <a:r>
              <a:rPr lang="en-US" altLang="zh-CN" sz="1400" dirty="0" smtClean="0">
                <a:solidFill>
                  <a:srgbClr val="7030A0"/>
                </a:solidFill>
                <a:ea typeface="宋体" panose="02010600030101010101" pitchFamily="2" charset="-122"/>
              </a:rPr>
              <a:t> </a:t>
            </a:r>
            <a:r>
              <a:rPr lang="en-US" altLang="zh-CN" sz="1400" dirty="0">
                <a:solidFill>
                  <a:srgbClr val="7030A0"/>
                </a:solidFill>
                <a:ea typeface="宋体" panose="02010600030101010101" pitchFamily="2" charset="-122"/>
              </a:rPr>
              <a:t>000 0000 0000 0000 0000 </a:t>
            </a:r>
            <a:r>
              <a:rPr lang="en-US" altLang="zh-CN" sz="1400" dirty="0" smtClean="0">
                <a:solidFill>
                  <a:srgbClr val="7030A0"/>
                </a:solidFill>
                <a:ea typeface="宋体" panose="02010600030101010101" pitchFamily="2" charset="-122"/>
              </a:rPr>
              <a:t>0000</a:t>
            </a:r>
          </a:p>
          <a:p>
            <a:pPr lvl="1"/>
            <a:r>
              <a:rPr lang="en-US" altLang="zh-CN" sz="1400" dirty="0">
                <a:solidFill>
                  <a:srgbClr val="7030A0"/>
                </a:solidFill>
                <a:ea typeface="宋体" panose="02010600030101010101" pitchFamily="2" charset="-122"/>
              </a:rPr>
              <a:t> </a:t>
            </a:r>
            <a:r>
              <a:rPr lang="en-US" altLang="zh-CN" sz="1400" dirty="0" smtClean="0">
                <a:solidFill>
                  <a:srgbClr val="7030A0"/>
                </a:solidFill>
                <a:ea typeface="宋体" panose="02010600030101010101" pitchFamily="2" charset="-122"/>
              </a:rPr>
              <a:t>  </a:t>
            </a:r>
            <a:r>
              <a:rPr lang="zh-CN" altLang="en-US" sz="1400" dirty="0">
                <a:solidFill>
                  <a:srgbClr val="7030A0"/>
                </a:solidFill>
                <a:ea typeface="宋体" panose="02010600030101010101" pitchFamily="2" charset="-122"/>
              </a:rPr>
              <a:t> </a:t>
            </a:r>
            <a:r>
              <a:rPr lang="zh-CN" altLang="en-US" sz="1400" dirty="0" smtClean="0">
                <a:solidFill>
                  <a:srgbClr val="7030A0"/>
                </a:solidFill>
                <a:ea typeface="宋体" panose="02010600030101010101" pitchFamily="2" charset="-122"/>
              </a:rPr>
              <a:t>  </a:t>
            </a:r>
            <a:r>
              <a:rPr lang="zh-CN" altLang="en-US" sz="1400" b="1" dirty="0" smtClean="0">
                <a:solidFill>
                  <a:srgbClr val="000000"/>
                </a:solidFill>
                <a:ea typeface="宋体" panose="02010600030101010101" pitchFamily="2" charset="-122"/>
              </a:rPr>
              <a:t>恢复</a:t>
            </a:r>
            <a:r>
              <a:rPr lang="zh-CN" altLang="en-US" sz="1400" b="1" dirty="0">
                <a:solidFill>
                  <a:srgbClr val="000000"/>
                </a:solidFill>
                <a:ea typeface="宋体" panose="02010600030101010101" pitchFamily="2" charset="-122"/>
              </a:rPr>
              <a:t>隐含的</a:t>
            </a:r>
            <a:r>
              <a:rPr lang="en-US" altLang="zh-CN" sz="1400" b="1" dirty="0">
                <a:solidFill>
                  <a:srgbClr val="000000"/>
                </a:solidFill>
                <a:ea typeface="宋体" panose="02010600030101010101" pitchFamily="2" charset="-122"/>
              </a:rPr>
              <a:t>1</a:t>
            </a:r>
            <a:r>
              <a:rPr lang="zh-CN" altLang="en-US" sz="1400" b="1" dirty="0">
                <a:solidFill>
                  <a:srgbClr val="000000"/>
                </a:solidFill>
                <a:ea typeface="宋体" panose="02010600030101010101" pitchFamily="2" charset="-122"/>
              </a:rPr>
              <a:t>位</a:t>
            </a:r>
            <a:r>
              <a:rPr lang="zh-CN" altLang="en-US" sz="1400" b="1" dirty="0" smtClean="0">
                <a:solidFill>
                  <a:srgbClr val="000000"/>
                </a:solidFill>
                <a:ea typeface="宋体" panose="02010600030101010101" pitchFamily="2" charset="-122"/>
              </a:rPr>
              <a:t>，尾数的真值即为：</a:t>
            </a:r>
            <a:r>
              <a:rPr lang="en-US" altLang="zh-CN" sz="1400" b="1" dirty="0" smtClean="0">
                <a:solidFill>
                  <a:srgbClr val="000000"/>
                </a:solidFill>
                <a:ea typeface="宋体" panose="02010600030101010101" pitchFamily="2" charset="-122"/>
              </a:rPr>
              <a:t>1.</a:t>
            </a:r>
            <a:r>
              <a:rPr lang="en-US" altLang="zh-CN" sz="1400" dirty="0" smtClean="0">
                <a:solidFill>
                  <a:srgbClr val="7030A0"/>
                </a:solidFill>
                <a:ea typeface="宋体" panose="02010600030101010101" pitchFamily="2" charset="-122"/>
              </a:rPr>
              <a:t>000 </a:t>
            </a:r>
            <a:r>
              <a:rPr lang="en-US" altLang="zh-CN" sz="1400" dirty="0">
                <a:solidFill>
                  <a:srgbClr val="7030A0"/>
                </a:solidFill>
                <a:ea typeface="宋体" panose="02010600030101010101" pitchFamily="2" charset="-122"/>
              </a:rPr>
              <a:t>0000 0000 0000 0000 </a:t>
            </a:r>
            <a:r>
              <a:rPr lang="en-US" altLang="zh-CN" sz="1400" dirty="0" smtClean="0">
                <a:solidFill>
                  <a:srgbClr val="7030A0"/>
                </a:solidFill>
                <a:ea typeface="宋体" panose="02010600030101010101" pitchFamily="2" charset="-122"/>
              </a:rPr>
              <a:t>0000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b="1" dirty="0" smtClean="0">
                <a:solidFill>
                  <a:srgbClr val="000000"/>
                </a:solidFill>
                <a:ea typeface="宋体" panose="02010600030101010101" pitchFamily="2" charset="-122"/>
              </a:rPr>
              <a:t>综上，该浮点数对应的真值即为：</a:t>
            </a:r>
            <a:r>
              <a:rPr lang="en-US" altLang="zh-CN" sz="1600" dirty="0">
                <a:solidFill>
                  <a:srgbClr val="080808"/>
                </a:solidFill>
              </a:rPr>
              <a:t> +1.0*2</a:t>
            </a:r>
            <a:r>
              <a:rPr lang="en-US" altLang="zh-CN" sz="1600" baseline="30000" dirty="0">
                <a:solidFill>
                  <a:srgbClr val="080808"/>
                </a:solidFill>
              </a:rPr>
              <a:t>0</a:t>
            </a:r>
            <a:endParaRPr lang="en-US" altLang="zh-CN" sz="1600" b="1" dirty="0" smtClean="0">
              <a:solidFill>
                <a:srgbClr val="000000"/>
              </a:solidFill>
              <a:ea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600" b="1" dirty="0">
              <a:solidFill>
                <a:srgbClr val="000000"/>
              </a:solidFill>
              <a:ea typeface="宋体" panose="02010600030101010101" pitchFamily="2" charset="-122"/>
            </a:endParaRPr>
          </a:p>
          <a:p>
            <a:endParaRPr lang="zh-CN" altLang="en-US" dirty="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3119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7030A0"/>
                </a:solidFill>
              </a:rPr>
              <a:t>课后练习：</a:t>
            </a:r>
            <a:r>
              <a:rPr lang="zh-CN" altLang="en-US" dirty="0" smtClean="0"/>
              <a:t>比较</a:t>
            </a:r>
            <a:r>
              <a:rPr lang="en-US" altLang="zh-CN" dirty="0"/>
              <a:t>-1</a:t>
            </a:r>
            <a:r>
              <a:rPr lang="zh-CN" altLang="en-US" dirty="0"/>
              <a:t>与</a:t>
            </a:r>
            <a:r>
              <a:rPr lang="en-US" altLang="zh-CN" dirty="0"/>
              <a:t>-1.0</a:t>
            </a:r>
            <a:r>
              <a:rPr lang="zh-CN" altLang="en-US" dirty="0"/>
              <a:t>的机内表示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200"/>
              </a:spcBef>
              <a:buNone/>
            </a:pPr>
            <a:r>
              <a:rPr lang="en-US" altLang="zh-CN" sz="2000" dirty="0">
                <a:solidFill>
                  <a:srgbClr val="080808"/>
                </a:solidFill>
              </a:rPr>
              <a:t>#include &lt;</a:t>
            </a:r>
            <a:r>
              <a:rPr lang="en-US" altLang="zh-CN" sz="2000" dirty="0" err="1">
                <a:solidFill>
                  <a:srgbClr val="080808"/>
                </a:solidFill>
              </a:rPr>
              <a:t>stdio.h</a:t>
            </a:r>
            <a:r>
              <a:rPr lang="en-US" altLang="zh-CN" sz="2000" dirty="0">
                <a:solidFill>
                  <a:srgbClr val="080808"/>
                </a:solidFill>
              </a:rPr>
              <a:t>&gt;</a:t>
            </a:r>
            <a:br>
              <a:rPr lang="en-US" altLang="zh-CN" sz="2000" dirty="0">
                <a:solidFill>
                  <a:srgbClr val="080808"/>
                </a:solidFill>
              </a:rPr>
            </a:br>
            <a:r>
              <a:rPr lang="en-US" altLang="zh-CN" sz="2000" dirty="0" err="1">
                <a:solidFill>
                  <a:srgbClr val="080808"/>
                </a:solidFill>
              </a:rPr>
              <a:t>int</a:t>
            </a:r>
            <a:r>
              <a:rPr lang="en-US" altLang="zh-CN" sz="2000" dirty="0">
                <a:solidFill>
                  <a:srgbClr val="080808"/>
                </a:solidFill>
              </a:rPr>
              <a:t>  main</a:t>
            </a:r>
            <a:r>
              <a:rPr lang="zh-CN" altLang="en-US" sz="2000" dirty="0">
                <a:solidFill>
                  <a:srgbClr val="080808"/>
                </a:solidFill>
              </a:rPr>
              <a:t>（）</a:t>
            </a:r>
            <a:br>
              <a:rPr lang="zh-CN" altLang="en-US" sz="2000" dirty="0">
                <a:solidFill>
                  <a:srgbClr val="080808"/>
                </a:solidFill>
              </a:rPr>
            </a:br>
            <a:r>
              <a:rPr lang="zh-CN" altLang="en-US" sz="2000" dirty="0">
                <a:solidFill>
                  <a:srgbClr val="080808"/>
                </a:solidFill>
              </a:rPr>
              <a:t> </a:t>
            </a:r>
            <a:r>
              <a:rPr lang="en-US" altLang="zh-CN" sz="2000" dirty="0">
                <a:solidFill>
                  <a:srgbClr val="080808"/>
                </a:solidFill>
              </a:rPr>
              <a:t>{</a:t>
            </a:r>
            <a:br>
              <a:rPr lang="en-US" altLang="zh-CN" sz="2000" dirty="0">
                <a:solidFill>
                  <a:srgbClr val="080808"/>
                </a:solidFill>
              </a:rPr>
            </a:br>
            <a:r>
              <a:rPr lang="en-US" altLang="zh-CN" sz="2000" dirty="0">
                <a:solidFill>
                  <a:srgbClr val="080808"/>
                </a:solidFill>
              </a:rPr>
              <a:t>   </a:t>
            </a:r>
            <a:r>
              <a:rPr lang="en-US" altLang="zh-CN" sz="1800" dirty="0">
                <a:solidFill>
                  <a:srgbClr val="080808"/>
                </a:solidFill>
              </a:rPr>
              <a:t>int  n= -1;</a:t>
            </a:r>
          </a:p>
          <a:p>
            <a:pPr>
              <a:spcBef>
                <a:spcPts val="1200"/>
              </a:spcBef>
              <a:buNone/>
            </a:pPr>
            <a:r>
              <a:rPr lang="en-US" altLang="zh-CN" sz="1800" dirty="0">
                <a:solidFill>
                  <a:srgbClr val="080808"/>
                </a:solidFill>
              </a:rPr>
              <a:t>   </a:t>
            </a:r>
            <a:r>
              <a:rPr lang="en-US" altLang="zh-CN" sz="1800" dirty="0" err="1">
                <a:solidFill>
                  <a:srgbClr val="080808"/>
                </a:solidFill>
              </a:rPr>
              <a:t>printf</a:t>
            </a:r>
            <a:r>
              <a:rPr lang="en-US" altLang="zh-CN" sz="1800" dirty="0" smtClean="0">
                <a:solidFill>
                  <a:srgbClr val="080808"/>
                </a:solidFill>
              </a:rPr>
              <a:t>("n</a:t>
            </a:r>
            <a:r>
              <a:rPr lang="en-US" altLang="zh-CN" sz="1800" dirty="0">
                <a:solidFill>
                  <a:srgbClr val="080808"/>
                </a:solidFill>
              </a:rPr>
              <a:t>=%d, %</a:t>
            </a:r>
            <a:r>
              <a:rPr lang="en-US" altLang="zh-CN" sz="1800" dirty="0" smtClean="0">
                <a:solidFill>
                  <a:srgbClr val="080808"/>
                </a:solidFill>
              </a:rPr>
              <a:t>08X\n",</a:t>
            </a:r>
            <a:r>
              <a:rPr lang="en-US" altLang="zh-CN" sz="1800" dirty="0" err="1">
                <a:solidFill>
                  <a:srgbClr val="080808"/>
                </a:solidFill>
              </a:rPr>
              <a:t>n,n</a:t>
            </a:r>
            <a:r>
              <a:rPr lang="en-US" altLang="zh-CN" sz="1800" dirty="0">
                <a:solidFill>
                  <a:srgbClr val="080808"/>
                </a:solidFill>
              </a:rPr>
              <a:t>);   //</a:t>
            </a:r>
            <a:r>
              <a:rPr lang="zh-CN" altLang="en-US" sz="1800" dirty="0">
                <a:solidFill>
                  <a:srgbClr val="080808"/>
                </a:solidFill>
              </a:rPr>
              <a:t>输出：</a:t>
            </a:r>
            <a:r>
              <a:rPr lang="en-US" altLang="zh-CN" sz="1800" dirty="0">
                <a:solidFill>
                  <a:srgbClr val="080808"/>
                </a:solidFill>
              </a:rPr>
              <a:t>1</a:t>
            </a:r>
            <a:r>
              <a:rPr lang="zh-CN" altLang="en-US" sz="1800" dirty="0">
                <a:solidFill>
                  <a:srgbClr val="080808"/>
                </a:solidFill>
              </a:rPr>
              <a:t>，</a:t>
            </a:r>
            <a:r>
              <a:rPr lang="en-US" altLang="zh-CN" sz="1800" b="1" dirty="0">
                <a:solidFill>
                  <a:srgbClr val="C00000"/>
                </a:solidFill>
              </a:rPr>
              <a:t>FFFFFFFF</a:t>
            </a:r>
          </a:p>
          <a:p>
            <a:pPr>
              <a:spcBef>
                <a:spcPts val="1200"/>
              </a:spcBef>
              <a:buNone/>
            </a:pPr>
            <a:endParaRPr lang="en-US" altLang="zh-CN" sz="1800" dirty="0">
              <a:solidFill>
                <a:srgbClr val="080808"/>
              </a:solidFill>
            </a:endParaRPr>
          </a:p>
          <a:p>
            <a:pPr>
              <a:spcBef>
                <a:spcPts val="1200"/>
              </a:spcBef>
              <a:buNone/>
            </a:pPr>
            <a:r>
              <a:rPr lang="en-US" altLang="zh-CN" sz="1800" dirty="0">
                <a:solidFill>
                  <a:srgbClr val="080808"/>
                </a:solidFill>
              </a:rPr>
              <a:t>   f = -1.0;</a:t>
            </a:r>
          </a:p>
          <a:p>
            <a:pPr>
              <a:spcBef>
                <a:spcPts val="1200"/>
              </a:spcBef>
              <a:buNone/>
            </a:pPr>
            <a:r>
              <a:rPr lang="en-US" altLang="zh-CN" sz="1800" dirty="0">
                <a:solidFill>
                  <a:srgbClr val="080808"/>
                </a:solidFill>
              </a:rPr>
              <a:t>   </a:t>
            </a:r>
            <a:r>
              <a:rPr lang="en-US" altLang="zh-CN" sz="1800" dirty="0" err="1">
                <a:solidFill>
                  <a:srgbClr val="080808"/>
                </a:solidFill>
              </a:rPr>
              <a:t>printf</a:t>
            </a:r>
            <a:r>
              <a:rPr lang="en-US" altLang="zh-CN" sz="1800" dirty="0" smtClean="0">
                <a:solidFill>
                  <a:srgbClr val="080808"/>
                </a:solidFill>
              </a:rPr>
              <a:t>("f</a:t>
            </a:r>
            <a:r>
              <a:rPr lang="en-US" altLang="zh-CN" sz="1800" dirty="0">
                <a:solidFill>
                  <a:srgbClr val="080808"/>
                </a:solidFill>
              </a:rPr>
              <a:t>=%f, %</a:t>
            </a:r>
            <a:r>
              <a:rPr lang="en-US" altLang="zh-CN" sz="1800" dirty="0" smtClean="0">
                <a:solidFill>
                  <a:srgbClr val="080808"/>
                </a:solidFill>
              </a:rPr>
              <a:t>e\n",</a:t>
            </a:r>
            <a:r>
              <a:rPr lang="en-US" altLang="zh-CN" sz="1800" dirty="0" err="1">
                <a:solidFill>
                  <a:srgbClr val="080808"/>
                </a:solidFill>
              </a:rPr>
              <a:t>f,f</a:t>
            </a:r>
            <a:r>
              <a:rPr lang="en-US" altLang="zh-CN" sz="1800" dirty="0">
                <a:solidFill>
                  <a:srgbClr val="080808"/>
                </a:solidFill>
              </a:rPr>
              <a:t>);                //</a:t>
            </a:r>
            <a:r>
              <a:rPr lang="zh-CN" altLang="en-US" sz="1800" dirty="0">
                <a:solidFill>
                  <a:srgbClr val="080808"/>
                </a:solidFill>
              </a:rPr>
              <a:t>输出：</a:t>
            </a:r>
            <a:r>
              <a:rPr lang="en-US" altLang="zh-CN" sz="1800" dirty="0">
                <a:solidFill>
                  <a:srgbClr val="080808"/>
                </a:solidFill>
              </a:rPr>
              <a:t>-1.000000, -1.000000e+000</a:t>
            </a:r>
          </a:p>
          <a:p>
            <a:pPr>
              <a:spcBef>
                <a:spcPts val="1200"/>
              </a:spcBef>
              <a:buNone/>
            </a:pPr>
            <a:endParaRPr lang="en-US" altLang="zh-CN" sz="1800" dirty="0">
              <a:solidFill>
                <a:srgbClr val="080808"/>
              </a:solidFill>
            </a:endParaRPr>
          </a:p>
          <a:p>
            <a:pPr>
              <a:spcBef>
                <a:spcPts val="1200"/>
              </a:spcBef>
              <a:buNone/>
            </a:pPr>
            <a:r>
              <a:rPr lang="en-US" altLang="zh-CN" sz="1800" b="1" dirty="0">
                <a:solidFill>
                  <a:srgbClr val="080808"/>
                </a:solidFill>
              </a:rPr>
              <a:t>   unsigned *pf=(unsigned *)&amp;f;</a:t>
            </a:r>
          </a:p>
          <a:p>
            <a:pPr>
              <a:spcBef>
                <a:spcPts val="1200"/>
              </a:spcBef>
              <a:buNone/>
            </a:pPr>
            <a:r>
              <a:rPr lang="en-US" altLang="zh-CN" sz="1800" dirty="0">
                <a:solidFill>
                  <a:srgbClr val="080808"/>
                </a:solidFill>
              </a:rPr>
              <a:t>   </a:t>
            </a:r>
            <a:r>
              <a:rPr lang="en-US" altLang="zh-CN" sz="1800" b="1" dirty="0" err="1">
                <a:solidFill>
                  <a:srgbClr val="080808"/>
                </a:solidFill>
              </a:rPr>
              <a:t>printf</a:t>
            </a:r>
            <a:r>
              <a:rPr lang="en-US" altLang="zh-CN" sz="1800" b="1" dirty="0" smtClean="0">
                <a:solidFill>
                  <a:srgbClr val="080808"/>
                </a:solidFill>
              </a:rPr>
              <a:t>("-</a:t>
            </a:r>
            <a:r>
              <a:rPr lang="en-US" altLang="zh-CN" sz="1800" b="1" dirty="0">
                <a:solidFill>
                  <a:srgbClr val="080808"/>
                </a:solidFill>
              </a:rPr>
              <a:t>1.0=%</a:t>
            </a:r>
            <a:r>
              <a:rPr lang="en-US" altLang="zh-CN" sz="1800" b="1" dirty="0" smtClean="0">
                <a:solidFill>
                  <a:srgbClr val="080808"/>
                </a:solidFill>
              </a:rPr>
              <a:t>X\n",*</a:t>
            </a:r>
            <a:r>
              <a:rPr lang="en-US" altLang="zh-CN" sz="1800" b="1" dirty="0">
                <a:solidFill>
                  <a:srgbClr val="080808"/>
                </a:solidFill>
              </a:rPr>
              <a:t>pf);   </a:t>
            </a:r>
            <a:r>
              <a:rPr lang="en-US" altLang="zh-CN" sz="1800" dirty="0">
                <a:solidFill>
                  <a:srgbClr val="080808"/>
                </a:solidFill>
              </a:rPr>
              <a:t>        //</a:t>
            </a:r>
            <a:r>
              <a:rPr lang="zh-CN" altLang="en-US" sz="1800" dirty="0">
                <a:solidFill>
                  <a:srgbClr val="080808"/>
                </a:solidFill>
              </a:rPr>
              <a:t>输出：</a:t>
            </a:r>
            <a:r>
              <a:rPr lang="en-US" altLang="zh-CN" sz="1800" b="1" dirty="0">
                <a:solidFill>
                  <a:srgbClr val="C00000"/>
                </a:solidFill>
              </a:rPr>
              <a:t>BF800000</a:t>
            </a:r>
            <a:r>
              <a:rPr lang="en-US" altLang="zh-CN" sz="1800" dirty="0">
                <a:solidFill>
                  <a:srgbClr val="080808"/>
                </a:solidFill>
              </a:rPr>
              <a:t> </a:t>
            </a:r>
            <a:r>
              <a:rPr lang="zh-CN" altLang="en-US" sz="1800" dirty="0">
                <a:solidFill>
                  <a:srgbClr val="080808"/>
                </a:solidFill>
              </a:rPr>
              <a:t>（真值：</a:t>
            </a:r>
            <a:r>
              <a:rPr lang="en-US" altLang="zh-CN" sz="1800" dirty="0">
                <a:solidFill>
                  <a:srgbClr val="080808"/>
                </a:solidFill>
              </a:rPr>
              <a:t> - 1.0*2</a:t>
            </a:r>
            <a:r>
              <a:rPr lang="en-US" altLang="zh-CN" sz="1800" baseline="30000" dirty="0">
                <a:solidFill>
                  <a:srgbClr val="080808"/>
                </a:solidFill>
              </a:rPr>
              <a:t>0 </a:t>
            </a:r>
            <a:r>
              <a:rPr lang="zh-CN" altLang="en-US" sz="1800" dirty="0">
                <a:solidFill>
                  <a:srgbClr val="080808"/>
                </a:solidFill>
              </a:rPr>
              <a:t>）</a:t>
            </a:r>
            <a:endParaRPr lang="en-US" altLang="zh-CN" sz="1800" dirty="0">
              <a:solidFill>
                <a:srgbClr val="080808"/>
              </a:solidFill>
            </a:endParaRPr>
          </a:p>
          <a:p>
            <a:pPr>
              <a:spcBef>
                <a:spcPts val="1200"/>
              </a:spcBef>
              <a:buNone/>
            </a:pPr>
            <a:r>
              <a:rPr lang="en-US" altLang="zh-CN" sz="1800" dirty="0">
                <a:solidFill>
                  <a:srgbClr val="080808"/>
                </a:solidFill>
              </a:rPr>
              <a:t>  </a:t>
            </a:r>
            <a:r>
              <a:rPr lang="en-US" altLang="zh-CN" sz="1800" dirty="0" err="1">
                <a:solidFill>
                  <a:srgbClr val="080808"/>
                </a:solidFill>
              </a:rPr>
              <a:t>rerurn</a:t>
            </a:r>
            <a:r>
              <a:rPr lang="en-US" altLang="zh-CN" sz="1800" dirty="0">
                <a:solidFill>
                  <a:srgbClr val="080808"/>
                </a:solidFill>
              </a:rPr>
              <a:t> 0</a:t>
            </a:r>
            <a:r>
              <a:rPr lang="zh-CN" altLang="en-US" sz="1800" dirty="0">
                <a:solidFill>
                  <a:srgbClr val="080808"/>
                </a:solidFill>
              </a:rPr>
              <a:t>；                                   </a:t>
            </a:r>
            <a:r>
              <a:rPr lang="en-US" altLang="zh-CN" sz="1800" dirty="0">
                <a:solidFill>
                  <a:srgbClr val="080808"/>
                </a:solidFill>
              </a:rPr>
              <a:t>//</a:t>
            </a:r>
            <a:r>
              <a:rPr lang="zh-CN" altLang="en-US" sz="1800" dirty="0">
                <a:solidFill>
                  <a:srgbClr val="0000CC"/>
                </a:solidFill>
              </a:rPr>
              <a:t>按照浮点数的存储格式分析各位的含义</a:t>
            </a:r>
            <a:endParaRPr lang="en-US" altLang="zh-CN" sz="1800" dirty="0">
              <a:solidFill>
                <a:srgbClr val="0000CC"/>
              </a:solidFill>
            </a:endParaRPr>
          </a:p>
          <a:p>
            <a:pPr>
              <a:spcBef>
                <a:spcPts val="1200"/>
              </a:spcBef>
              <a:buNone/>
            </a:pPr>
            <a:r>
              <a:rPr lang="zh-CN" altLang="en-US" sz="2000" dirty="0">
                <a:solidFill>
                  <a:srgbClr val="080808"/>
                </a:solidFill>
              </a:rPr>
              <a:t> ｝</a:t>
            </a:r>
            <a:endParaRPr lang="zh-CN" altLang="en-US" sz="2000" dirty="0"/>
          </a:p>
        </p:txBody>
      </p:sp>
      <p:sp>
        <p:nvSpPr>
          <p:cNvPr id="4" name="圆角矩形标注 3"/>
          <p:cNvSpPr/>
          <p:nvPr/>
        </p:nvSpPr>
        <p:spPr bwMode="auto">
          <a:xfrm>
            <a:off x="1036031" y="2038591"/>
            <a:ext cx="7539644" cy="2480973"/>
          </a:xfrm>
          <a:prstGeom prst="wedgeRoundRectCallout">
            <a:avLst>
              <a:gd name="adj1" fmla="val -20670"/>
              <a:gd name="adj2" fmla="val 50361"/>
              <a:gd name="adj3" fmla="val 16667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 smtClean="0">
                <a:solidFill>
                  <a:srgbClr val="000000"/>
                </a:solidFill>
                <a:ea typeface="宋体" panose="02010600030101010101" pitchFamily="2" charset="-122"/>
              </a:rPr>
              <a:t>-</a:t>
            </a:r>
            <a:r>
              <a:rPr kumimoji="0" lang="en-US" altLang="zh-CN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ea typeface="宋体" panose="02010600030101010101" pitchFamily="2" charset="-122"/>
              </a:rPr>
              <a:t>1</a:t>
            </a:r>
            <a:r>
              <a:rPr lang="en-US" altLang="zh-CN" sz="1600" dirty="0" smtClean="0">
                <a:solidFill>
                  <a:srgbClr val="000000"/>
                </a:solidFill>
                <a:ea typeface="宋体" panose="02010600030101010101" pitchFamily="2" charset="-122"/>
              </a:rPr>
              <a:t>.0</a:t>
            </a:r>
            <a:r>
              <a:rPr kumimoji="0" lang="zh-CN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ea typeface="宋体" panose="02010600030101010101" pitchFamily="2" charset="-122"/>
              </a:rPr>
              <a:t>的机器数：</a:t>
            </a:r>
            <a:r>
              <a:rPr kumimoji="0" lang="en-US" altLang="zh-CN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ea typeface="宋体" panose="02010600030101010101" pitchFamily="2" charset="-122"/>
              </a:rPr>
              <a:t>0x</a:t>
            </a:r>
            <a:r>
              <a:rPr lang="en-US" altLang="zh-CN" sz="1600" b="1" dirty="0">
                <a:solidFill>
                  <a:srgbClr val="C00000"/>
                </a:solidFill>
              </a:rPr>
              <a:t>BF80</a:t>
            </a:r>
            <a:r>
              <a:rPr lang="en-US" altLang="zh-CN" sz="1600" b="1" dirty="0" smtClean="0">
                <a:solidFill>
                  <a:srgbClr val="C00000"/>
                </a:solidFill>
              </a:rPr>
              <a:t>0000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 smtClean="0">
                <a:solidFill>
                  <a:srgbClr val="000000"/>
                </a:solidFill>
                <a:ea typeface="宋体" panose="02010600030101010101" pitchFamily="2" charset="-122"/>
              </a:rPr>
              <a:t>0xBF800000=1011 1111 1000 0000 0000 0000 0000 0000</a:t>
            </a:r>
            <a:r>
              <a:rPr lang="en-US" altLang="zh-CN" sz="1600" baseline="-25000" dirty="0" smtClean="0">
                <a:solidFill>
                  <a:srgbClr val="000000"/>
                </a:solidFill>
                <a:ea typeface="宋体" panose="02010600030101010101" pitchFamily="2" charset="-122"/>
              </a:rPr>
              <a:t>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 smtClean="0">
                <a:solidFill>
                  <a:srgbClr val="000000"/>
                </a:solidFill>
                <a:ea typeface="宋体" panose="02010600030101010101" pitchFamily="2" charset="-122"/>
              </a:rPr>
              <a:t>按</a:t>
            </a:r>
            <a:r>
              <a:rPr lang="en-US" altLang="zh-CN" sz="1600" dirty="0" smtClean="0">
                <a:solidFill>
                  <a:srgbClr val="000000"/>
                </a:solidFill>
                <a:ea typeface="宋体" panose="02010600030101010101" pitchFamily="2" charset="-122"/>
              </a:rPr>
              <a:t>IEEE 754</a:t>
            </a:r>
            <a:r>
              <a:rPr lang="zh-CN" altLang="en-US" sz="1600" dirty="0" smtClean="0">
                <a:solidFill>
                  <a:srgbClr val="000000"/>
                </a:solidFill>
                <a:ea typeface="宋体" panose="02010600030101010101" pitchFamily="2" charset="-122"/>
              </a:rPr>
              <a:t>标准解析：</a:t>
            </a:r>
            <a:endParaRPr lang="en-US" altLang="zh-CN" sz="1600" dirty="0" smtClean="0">
              <a:solidFill>
                <a:srgbClr val="000000"/>
              </a:solidFill>
              <a:ea typeface="宋体" panose="02010600030101010101" pitchFamily="2" charset="-122"/>
            </a:endParaRP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altLang="zh-CN" sz="1400" dirty="0" smtClean="0">
                <a:solidFill>
                  <a:srgbClr val="C00000"/>
                </a:solidFill>
                <a:ea typeface="宋体" panose="02010600030101010101" pitchFamily="2" charset="-122"/>
              </a:rPr>
              <a:t>1 </a:t>
            </a:r>
            <a:r>
              <a:rPr lang="en-US" altLang="zh-CN" sz="1400" dirty="0" smtClean="0">
                <a:solidFill>
                  <a:srgbClr val="0303DF"/>
                </a:solidFill>
                <a:ea typeface="宋体" panose="02010600030101010101" pitchFamily="2" charset="-122"/>
              </a:rPr>
              <a:t>01111111</a:t>
            </a:r>
            <a:r>
              <a:rPr lang="en-US" altLang="zh-CN" sz="1400" dirty="0" smtClean="0">
                <a:solidFill>
                  <a:srgbClr val="000000"/>
                </a:solidFill>
                <a:ea typeface="宋体" panose="02010600030101010101" pitchFamily="2" charset="-122"/>
              </a:rPr>
              <a:t> </a:t>
            </a:r>
            <a:r>
              <a:rPr lang="en-US" altLang="zh-CN" sz="1400" dirty="0" smtClean="0">
                <a:solidFill>
                  <a:srgbClr val="7030A0"/>
                </a:solidFill>
                <a:ea typeface="宋体" panose="02010600030101010101" pitchFamily="2" charset="-122"/>
              </a:rPr>
              <a:t>000 </a:t>
            </a:r>
            <a:r>
              <a:rPr lang="en-US" altLang="zh-CN" sz="1400" dirty="0">
                <a:solidFill>
                  <a:srgbClr val="7030A0"/>
                </a:solidFill>
                <a:ea typeface="宋体" panose="02010600030101010101" pitchFamily="2" charset="-122"/>
              </a:rPr>
              <a:t>0000 0000 0000 0000 </a:t>
            </a:r>
            <a:r>
              <a:rPr lang="en-US" altLang="zh-CN" sz="1400" dirty="0" smtClean="0">
                <a:solidFill>
                  <a:srgbClr val="7030A0"/>
                </a:solidFill>
                <a:ea typeface="宋体" panose="02010600030101010101" pitchFamily="2" charset="-122"/>
              </a:rPr>
              <a:t>0000</a:t>
            </a:r>
            <a:r>
              <a:rPr lang="zh-CN" altLang="en-US" sz="1400" dirty="0" smtClean="0">
                <a:solidFill>
                  <a:srgbClr val="7030A0"/>
                </a:solidFill>
                <a:ea typeface="宋体" panose="02010600030101010101" pitchFamily="2" charset="-122"/>
              </a:rPr>
              <a:t>，</a:t>
            </a:r>
            <a:r>
              <a:rPr lang="zh-CN" altLang="en-US" sz="1400" dirty="0">
                <a:solidFill>
                  <a:srgbClr val="000000"/>
                </a:solidFill>
                <a:ea typeface="宋体" panose="02010600030101010101" pitchFamily="2" charset="-122"/>
              </a:rPr>
              <a:t>其中，</a:t>
            </a:r>
            <a:endParaRPr lang="en-US" altLang="zh-CN" sz="1400" dirty="0">
              <a:solidFill>
                <a:srgbClr val="000000"/>
              </a:solidFill>
              <a:ea typeface="宋体" panose="02010600030101010101" pitchFamily="2" charset="-122"/>
            </a:endParaRP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zh-CN" altLang="en-US" sz="1400" dirty="0">
                <a:solidFill>
                  <a:srgbClr val="000000"/>
                </a:solidFill>
                <a:ea typeface="宋体" panose="02010600030101010101" pitchFamily="2" charset="-122"/>
              </a:rPr>
              <a:t>符号位</a:t>
            </a:r>
            <a:r>
              <a:rPr lang="zh-CN" altLang="en-US" sz="1400" dirty="0" smtClean="0">
                <a:solidFill>
                  <a:srgbClr val="000000"/>
                </a:solidFill>
                <a:ea typeface="宋体" panose="02010600030101010101" pitchFamily="2" charset="-122"/>
              </a:rPr>
              <a:t>：</a:t>
            </a:r>
            <a:r>
              <a:rPr lang="en-US" altLang="zh-CN" sz="1400" dirty="0">
                <a:solidFill>
                  <a:srgbClr val="C00000"/>
                </a:solidFill>
                <a:ea typeface="宋体" panose="02010600030101010101" pitchFamily="2" charset="-122"/>
              </a:rPr>
              <a:t>1</a:t>
            </a:r>
            <a:endParaRPr lang="en-US" altLang="zh-CN" sz="1400" dirty="0" smtClean="0">
              <a:solidFill>
                <a:srgbClr val="C00000"/>
              </a:solidFill>
              <a:ea typeface="宋体" panose="02010600030101010101" pitchFamily="2" charset="-122"/>
            </a:endParaRP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zh-CN" altLang="en-US" sz="1400" dirty="0" smtClean="0">
                <a:solidFill>
                  <a:srgbClr val="000000"/>
                </a:solidFill>
                <a:ea typeface="宋体" panose="02010600030101010101" pitchFamily="2" charset="-122"/>
              </a:rPr>
              <a:t>阶码</a:t>
            </a:r>
            <a:r>
              <a:rPr lang="en-US" altLang="zh-CN" sz="1400" dirty="0" smtClean="0">
                <a:solidFill>
                  <a:srgbClr val="000000"/>
                </a:solidFill>
                <a:ea typeface="宋体" panose="02010600030101010101" pitchFamily="2" charset="-122"/>
              </a:rPr>
              <a:t>(</a:t>
            </a:r>
            <a:r>
              <a:rPr lang="zh-CN" altLang="en-US" sz="1400" dirty="0" smtClean="0">
                <a:solidFill>
                  <a:srgbClr val="000000"/>
                </a:solidFill>
                <a:ea typeface="宋体" panose="02010600030101010101" pitchFamily="2" charset="-122"/>
              </a:rPr>
              <a:t>移码</a:t>
            </a:r>
            <a:r>
              <a:rPr lang="en-US" altLang="zh-CN" sz="1400" dirty="0" smtClean="0">
                <a:solidFill>
                  <a:srgbClr val="000000"/>
                </a:solidFill>
                <a:ea typeface="宋体" panose="02010600030101010101" pitchFamily="2" charset="-122"/>
              </a:rPr>
              <a:t>)</a:t>
            </a:r>
            <a:r>
              <a:rPr lang="zh-CN" altLang="en-US" sz="1400" dirty="0" smtClean="0">
                <a:solidFill>
                  <a:srgbClr val="000000"/>
                </a:solidFill>
                <a:ea typeface="宋体" panose="02010600030101010101" pitchFamily="2" charset="-122"/>
              </a:rPr>
              <a:t>：</a:t>
            </a:r>
            <a:r>
              <a:rPr lang="en-US" altLang="zh-CN" sz="1400" dirty="0" smtClean="0">
                <a:solidFill>
                  <a:srgbClr val="000000"/>
                </a:solidFill>
                <a:ea typeface="宋体" panose="02010600030101010101" pitchFamily="2" charset="-122"/>
              </a:rPr>
              <a:t> </a:t>
            </a:r>
            <a:r>
              <a:rPr lang="en-US" altLang="zh-CN" sz="1400" dirty="0" smtClean="0">
                <a:solidFill>
                  <a:srgbClr val="0303DF"/>
                </a:solidFill>
                <a:ea typeface="宋体" panose="02010600030101010101" pitchFamily="2" charset="-122"/>
              </a:rPr>
              <a:t>01111111</a:t>
            </a:r>
            <a:r>
              <a:rPr lang="en-US" altLang="zh-CN" sz="1400" baseline="-25000" dirty="0" smtClean="0">
                <a:solidFill>
                  <a:srgbClr val="000000"/>
                </a:solidFill>
                <a:ea typeface="宋体" panose="02010600030101010101" pitchFamily="2" charset="-122"/>
              </a:rPr>
              <a:t>2</a:t>
            </a:r>
            <a:r>
              <a:rPr lang="en-US" altLang="zh-CN" sz="1400" dirty="0" smtClean="0">
                <a:solidFill>
                  <a:srgbClr val="000000"/>
                </a:solidFill>
                <a:ea typeface="宋体" panose="02010600030101010101" pitchFamily="2" charset="-122"/>
              </a:rPr>
              <a:t>=127</a:t>
            </a:r>
            <a:r>
              <a:rPr lang="en-US" altLang="zh-CN" sz="1400" baseline="-25000" dirty="0" smtClean="0">
                <a:solidFill>
                  <a:srgbClr val="000000"/>
                </a:solidFill>
                <a:ea typeface="宋体" panose="02010600030101010101" pitchFamily="2" charset="-122"/>
              </a:rPr>
              <a:t>10</a:t>
            </a:r>
            <a:r>
              <a:rPr lang="zh-CN" altLang="en-US" sz="1400" dirty="0" smtClean="0">
                <a:solidFill>
                  <a:srgbClr val="000000"/>
                </a:solidFill>
                <a:ea typeface="宋体" panose="02010600030101010101" pitchFamily="2" charset="-122"/>
              </a:rPr>
              <a:t>，真值：</a:t>
            </a:r>
            <a:r>
              <a:rPr lang="en-US" altLang="zh-CN" sz="1400" dirty="0" smtClean="0">
                <a:solidFill>
                  <a:srgbClr val="000000"/>
                </a:solidFill>
                <a:ea typeface="宋体" panose="02010600030101010101" pitchFamily="2" charset="-122"/>
              </a:rPr>
              <a:t>127-127=0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zh-CN" altLang="en-US" sz="1400" dirty="0" smtClean="0">
                <a:solidFill>
                  <a:srgbClr val="000000"/>
                </a:solidFill>
                <a:ea typeface="宋体" panose="02010600030101010101" pitchFamily="2" charset="-122"/>
              </a:rPr>
              <a:t>尾数</a:t>
            </a:r>
            <a:r>
              <a:rPr lang="en-US" altLang="zh-CN" sz="1400" dirty="0" smtClean="0">
                <a:solidFill>
                  <a:srgbClr val="000000"/>
                </a:solidFill>
                <a:ea typeface="宋体" panose="02010600030101010101" pitchFamily="2" charset="-122"/>
              </a:rPr>
              <a:t>(</a:t>
            </a:r>
            <a:r>
              <a:rPr lang="zh-CN" altLang="en-US" sz="1400" dirty="0" smtClean="0">
                <a:solidFill>
                  <a:srgbClr val="000000"/>
                </a:solidFill>
                <a:ea typeface="宋体" panose="02010600030101010101" pitchFamily="2" charset="-122"/>
              </a:rPr>
              <a:t>原码</a:t>
            </a:r>
            <a:r>
              <a:rPr lang="en-US" altLang="zh-CN" sz="1400" dirty="0" smtClean="0">
                <a:solidFill>
                  <a:srgbClr val="000000"/>
                </a:solidFill>
                <a:ea typeface="宋体" panose="02010600030101010101" pitchFamily="2" charset="-122"/>
              </a:rPr>
              <a:t>)</a:t>
            </a:r>
            <a:r>
              <a:rPr lang="zh-CN" altLang="en-US" sz="1400" dirty="0" smtClean="0">
                <a:solidFill>
                  <a:srgbClr val="000000"/>
                </a:solidFill>
                <a:ea typeface="宋体" panose="02010600030101010101" pitchFamily="2" charset="-122"/>
              </a:rPr>
              <a:t>：</a:t>
            </a:r>
            <a:r>
              <a:rPr lang="en-US" altLang="zh-CN" sz="1400" dirty="0" smtClean="0">
                <a:solidFill>
                  <a:srgbClr val="7030A0"/>
                </a:solidFill>
                <a:ea typeface="宋体" panose="02010600030101010101" pitchFamily="2" charset="-122"/>
              </a:rPr>
              <a:t> </a:t>
            </a:r>
            <a:r>
              <a:rPr lang="en-US" altLang="zh-CN" sz="1400" dirty="0">
                <a:solidFill>
                  <a:srgbClr val="7030A0"/>
                </a:solidFill>
                <a:ea typeface="宋体" panose="02010600030101010101" pitchFamily="2" charset="-122"/>
              </a:rPr>
              <a:t>000 0000 0000 0000 0000 </a:t>
            </a:r>
            <a:r>
              <a:rPr lang="en-US" altLang="zh-CN" sz="1400" dirty="0" smtClean="0">
                <a:solidFill>
                  <a:srgbClr val="7030A0"/>
                </a:solidFill>
                <a:ea typeface="宋体" panose="02010600030101010101" pitchFamily="2" charset="-122"/>
              </a:rPr>
              <a:t>0000</a:t>
            </a:r>
          </a:p>
          <a:p>
            <a:pPr lvl="1"/>
            <a:r>
              <a:rPr lang="en-US" altLang="zh-CN" sz="1400" dirty="0">
                <a:solidFill>
                  <a:srgbClr val="7030A0"/>
                </a:solidFill>
                <a:ea typeface="宋体" panose="02010600030101010101" pitchFamily="2" charset="-122"/>
              </a:rPr>
              <a:t> </a:t>
            </a:r>
            <a:r>
              <a:rPr lang="en-US" altLang="zh-CN" sz="1400" dirty="0" smtClean="0">
                <a:solidFill>
                  <a:srgbClr val="7030A0"/>
                </a:solidFill>
                <a:ea typeface="宋体" panose="02010600030101010101" pitchFamily="2" charset="-122"/>
              </a:rPr>
              <a:t>  </a:t>
            </a:r>
            <a:r>
              <a:rPr lang="zh-CN" altLang="en-US" sz="1400" dirty="0">
                <a:solidFill>
                  <a:srgbClr val="7030A0"/>
                </a:solidFill>
                <a:ea typeface="宋体" panose="02010600030101010101" pitchFamily="2" charset="-122"/>
              </a:rPr>
              <a:t> </a:t>
            </a:r>
            <a:r>
              <a:rPr lang="zh-CN" altLang="en-US" sz="1400" dirty="0" smtClean="0">
                <a:solidFill>
                  <a:srgbClr val="7030A0"/>
                </a:solidFill>
                <a:ea typeface="宋体" panose="02010600030101010101" pitchFamily="2" charset="-122"/>
              </a:rPr>
              <a:t>  </a:t>
            </a:r>
            <a:r>
              <a:rPr lang="zh-CN" altLang="en-US" sz="1400" b="1" dirty="0" smtClean="0">
                <a:solidFill>
                  <a:srgbClr val="000000"/>
                </a:solidFill>
                <a:ea typeface="宋体" panose="02010600030101010101" pitchFamily="2" charset="-122"/>
              </a:rPr>
              <a:t>恢复</a:t>
            </a:r>
            <a:r>
              <a:rPr lang="zh-CN" altLang="en-US" sz="1400" b="1" dirty="0">
                <a:solidFill>
                  <a:srgbClr val="000000"/>
                </a:solidFill>
                <a:ea typeface="宋体" panose="02010600030101010101" pitchFamily="2" charset="-122"/>
              </a:rPr>
              <a:t>隐含的</a:t>
            </a:r>
            <a:r>
              <a:rPr lang="en-US" altLang="zh-CN" sz="1400" b="1" dirty="0">
                <a:solidFill>
                  <a:srgbClr val="000000"/>
                </a:solidFill>
                <a:ea typeface="宋体" panose="02010600030101010101" pitchFamily="2" charset="-122"/>
              </a:rPr>
              <a:t>1</a:t>
            </a:r>
            <a:r>
              <a:rPr lang="zh-CN" altLang="en-US" sz="1400" b="1" dirty="0">
                <a:solidFill>
                  <a:srgbClr val="000000"/>
                </a:solidFill>
                <a:ea typeface="宋体" panose="02010600030101010101" pitchFamily="2" charset="-122"/>
              </a:rPr>
              <a:t>位</a:t>
            </a:r>
            <a:r>
              <a:rPr lang="zh-CN" altLang="en-US" sz="1400" b="1" dirty="0" smtClean="0">
                <a:solidFill>
                  <a:srgbClr val="000000"/>
                </a:solidFill>
                <a:ea typeface="宋体" panose="02010600030101010101" pitchFamily="2" charset="-122"/>
              </a:rPr>
              <a:t>，尾数的真值即为：</a:t>
            </a:r>
            <a:r>
              <a:rPr lang="en-US" altLang="zh-CN" sz="1400" b="1" dirty="0" smtClean="0">
                <a:solidFill>
                  <a:srgbClr val="000000"/>
                </a:solidFill>
                <a:ea typeface="宋体" panose="02010600030101010101" pitchFamily="2" charset="-122"/>
              </a:rPr>
              <a:t>1.</a:t>
            </a:r>
            <a:r>
              <a:rPr lang="en-US" altLang="zh-CN" sz="1400" dirty="0" smtClean="0">
                <a:solidFill>
                  <a:srgbClr val="7030A0"/>
                </a:solidFill>
                <a:ea typeface="宋体" panose="02010600030101010101" pitchFamily="2" charset="-122"/>
              </a:rPr>
              <a:t>000 </a:t>
            </a:r>
            <a:r>
              <a:rPr lang="en-US" altLang="zh-CN" sz="1400" dirty="0">
                <a:solidFill>
                  <a:srgbClr val="7030A0"/>
                </a:solidFill>
                <a:ea typeface="宋体" panose="02010600030101010101" pitchFamily="2" charset="-122"/>
              </a:rPr>
              <a:t>0000 0000 0000 0000 </a:t>
            </a:r>
            <a:r>
              <a:rPr lang="en-US" altLang="zh-CN" sz="1400" dirty="0" smtClean="0">
                <a:solidFill>
                  <a:srgbClr val="7030A0"/>
                </a:solidFill>
                <a:ea typeface="宋体" panose="02010600030101010101" pitchFamily="2" charset="-122"/>
              </a:rPr>
              <a:t>0000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b="1" dirty="0" smtClean="0">
                <a:solidFill>
                  <a:srgbClr val="000000"/>
                </a:solidFill>
                <a:ea typeface="宋体" panose="02010600030101010101" pitchFamily="2" charset="-122"/>
              </a:rPr>
              <a:t>综上，该浮点数对应的真值即为：</a:t>
            </a:r>
            <a:r>
              <a:rPr lang="en-US" altLang="zh-CN" sz="1600">
                <a:solidFill>
                  <a:srgbClr val="080808"/>
                </a:solidFill>
              </a:rPr>
              <a:t> </a:t>
            </a:r>
            <a:r>
              <a:rPr lang="en-US" altLang="zh-CN" sz="1600" smtClean="0">
                <a:solidFill>
                  <a:srgbClr val="080808"/>
                </a:solidFill>
              </a:rPr>
              <a:t>-1.0*2</a:t>
            </a:r>
            <a:r>
              <a:rPr lang="en-US" altLang="zh-CN" sz="1600" baseline="30000" smtClean="0">
                <a:solidFill>
                  <a:srgbClr val="080808"/>
                </a:solidFill>
              </a:rPr>
              <a:t>0</a:t>
            </a:r>
            <a:endParaRPr lang="en-US" altLang="zh-CN" sz="1600" b="1" dirty="0" smtClean="0">
              <a:solidFill>
                <a:srgbClr val="000000"/>
              </a:solidFill>
              <a:ea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600" b="1" dirty="0">
              <a:solidFill>
                <a:srgbClr val="000000"/>
              </a:solidFill>
              <a:ea typeface="宋体" panose="02010600030101010101" pitchFamily="2" charset="-122"/>
            </a:endParaRPr>
          </a:p>
          <a:p>
            <a:endParaRPr lang="zh-CN" altLang="en-US" dirty="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5431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rgbClr val="7030A0"/>
                </a:solidFill>
              </a:rPr>
              <a:t>课后练习：</a:t>
            </a:r>
            <a:r>
              <a:rPr lang="zh-CN" altLang="en-US" dirty="0" smtClean="0"/>
              <a:t>查看</a:t>
            </a:r>
            <a:r>
              <a:rPr lang="zh-CN" altLang="en-US" dirty="0"/>
              <a:t>浮点数的机内表示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  <a:buNone/>
            </a:pPr>
            <a:endParaRPr lang="en-US" altLang="zh-CN" sz="1600" dirty="0">
              <a:solidFill>
                <a:srgbClr val="080808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dirty="0" smtClean="0">
                <a:solidFill>
                  <a:srgbClr val="080808"/>
                </a:solidFill>
              </a:rPr>
              <a:t>#</a:t>
            </a:r>
            <a:r>
              <a:rPr lang="en-US" altLang="zh-CN" sz="1600" dirty="0">
                <a:solidFill>
                  <a:srgbClr val="080808"/>
                </a:solidFill>
              </a:rPr>
              <a:t>include &lt;</a:t>
            </a:r>
            <a:r>
              <a:rPr lang="en-US" altLang="zh-CN" sz="1600" dirty="0" err="1">
                <a:solidFill>
                  <a:srgbClr val="080808"/>
                </a:solidFill>
              </a:rPr>
              <a:t>stdio.h</a:t>
            </a:r>
            <a:r>
              <a:rPr lang="en-US" altLang="zh-CN" sz="1600" dirty="0">
                <a:solidFill>
                  <a:srgbClr val="080808"/>
                </a:solidFill>
              </a:rPr>
              <a:t>&gt;</a:t>
            </a:r>
            <a:br>
              <a:rPr lang="en-US" altLang="zh-CN" sz="1600" dirty="0">
                <a:solidFill>
                  <a:srgbClr val="080808"/>
                </a:solidFill>
              </a:rPr>
            </a:br>
            <a:r>
              <a:rPr lang="en-US" altLang="zh-CN" sz="1600" dirty="0" err="1">
                <a:solidFill>
                  <a:srgbClr val="080808"/>
                </a:solidFill>
              </a:rPr>
              <a:t>int</a:t>
            </a:r>
            <a:r>
              <a:rPr lang="en-US" altLang="zh-CN" sz="1600" dirty="0">
                <a:solidFill>
                  <a:srgbClr val="080808"/>
                </a:solidFill>
              </a:rPr>
              <a:t>  main</a:t>
            </a:r>
            <a:r>
              <a:rPr lang="zh-CN" altLang="en-US" sz="1600" dirty="0">
                <a:solidFill>
                  <a:srgbClr val="080808"/>
                </a:solidFill>
              </a:rPr>
              <a:t>（）</a:t>
            </a:r>
            <a:br>
              <a:rPr lang="zh-CN" altLang="en-US" sz="1600" dirty="0">
                <a:solidFill>
                  <a:srgbClr val="080808"/>
                </a:solidFill>
              </a:rPr>
            </a:br>
            <a:r>
              <a:rPr lang="zh-CN" altLang="en-US" sz="1600" dirty="0">
                <a:solidFill>
                  <a:srgbClr val="080808"/>
                </a:solidFill>
              </a:rPr>
              <a:t> </a:t>
            </a:r>
            <a:r>
              <a:rPr lang="en-US" altLang="zh-CN" sz="1600" dirty="0">
                <a:solidFill>
                  <a:srgbClr val="080808"/>
                </a:solidFill>
              </a:rPr>
              <a:t>{</a:t>
            </a:r>
            <a:br>
              <a:rPr lang="en-US" altLang="zh-CN" sz="1600" dirty="0">
                <a:solidFill>
                  <a:srgbClr val="080808"/>
                </a:solidFill>
              </a:rPr>
            </a:br>
            <a:r>
              <a:rPr lang="en-US" altLang="zh-CN" sz="1600" dirty="0">
                <a:solidFill>
                  <a:srgbClr val="080808"/>
                </a:solidFill>
              </a:rPr>
              <a:t>   </a:t>
            </a:r>
            <a:r>
              <a:rPr lang="en-US" altLang="zh-CN" sz="1600" dirty="0" smtClean="0">
                <a:solidFill>
                  <a:srgbClr val="080808"/>
                </a:solidFill>
              </a:rPr>
              <a:t>  </a:t>
            </a:r>
            <a:r>
              <a:rPr lang="en-US" altLang="zh-CN" sz="1600" dirty="0">
                <a:solidFill>
                  <a:srgbClr val="080808"/>
                </a:solidFill>
              </a:rPr>
              <a:t>float f =1;                   </a:t>
            </a:r>
            <a:r>
              <a:rPr lang="en-US" altLang="zh-CN" sz="1600" dirty="0" smtClean="0">
                <a:solidFill>
                  <a:srgbClr val="080808"/>
                </a:solidFill>
              </a:rPr>
              <a:t>               //</a:t>
            </a:r>
            <a:endParaRPr lang="zh-CN" altLang="en-US" sz="1600" dirty="0">
              <a:solidFill>
                <a:srgbClr val="080808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  <a:buNone/>
            </a:pPr>
            <a:r>
              <a:rPr lang="zh-CN" altLang="en-US" sz="1600" dirty="0">
                <a:solidFill>
                  <a:srgbClr val="080808"/>
                </a:solidFill>
              </a:rPr>
              <a:t> </a:t>
            </a:r>
            <a:r>
              <a:rPr lang="zh-CN" altLang="en-US" sz="1600" dirty="0" smtClean="0">
                <a:solidFill>
                  <a:srgbClr val="080808"/>
                </a:solidFill>
              </a:rPr>
              <a:t>    </a:t>
            </a:r>
            <a:r>
              <a:rPr lang="en-US" altLang="zh-CN" sz="1600" dirty="0" err="1">
                <a:solidFill>
                  <a:srgbClr val="080808"/>
                </a:solidFill>
              </a:rPr>
              <a:t>printf</a:t>
            </a:r>
            <a:r>
              <a:rPr lang="en-US" altLang="zh-CN" sz="1600" dirty="0" smtClean="0">
                <a:solidFill>
                  <a:srgbClr val="080808"/>
                </a:solidFill>
              </a:rPr>
              <a:t>("f</a:t>
            </a:r>
            <a:r>
              <a:rPr lang="en-US" altLang="zh-CN" sz="1600" dirty="0">
                <a:solidFill>
                  <a:srgbClr val="080808"/>
                </a:solidFill>
              </a:rPr>
              <a:t>=%f, %</a:t>
            </a:r>
            <a:r>
              <a:rPr lang="en-US" altLang="zh-CN" sz="1600" dirty="0" smtClean="0">
                <a:solidFill>
                  <a:srgbClr val="080808"/>
                </a:solidFill>
              </a:rPr>
              <a:t>e\n",</a:t>
            </a:r>
            <a:r>
              <a:rPr lang="en-US" altLang="zh-CN" sz="1600" dirty="0" err="1">
                <a:solidFill>
                  <a:srgbClr val="080808"/>
                </a:solidFill>
              </a:rPr>
              <a:t>f,f</a:t>
            </a:r>
            <a:r>
              <a:rPr lang="en-US" altLang="zh-CN" sz="1600" dirty="0">
                <a:solidFill>
                  <a:srgbClr val="080808"/>
                </a:solidFill>
              </a:rPr>
              <a:t>);     </a:t>
            </a:r>
            <a:r>
              <a:rPr lang="en-US" altLang="zh-CN" sz="1600" dirty="0" smtClean="0">
                <a:solidFill>
                  <a:srgbClr val="080808"/>
                </a:solidFill>
              </a:rPr>
              <a:t>      //</a:t>
            </a:r>
            <a:r>
              <a:rPr lang="zh-CN" altLang="en-US" sz="1600" dirty="0">
                <a:solidFill>
                  <a:srgbClr val="080808"/>
                </a:solidFill>
              </a:rPr>
              <a:t>输出：</a:t>
            </a:r>
            <a:r>
              <a:rPr lang="en-US" altLang="zh-CN" sz="1600" dirty="0">
                <a:solidFill>
                  <a:srgbClr val="080808"/>
                </a:solidFill>
              </a:rPr>
              <a:t>f=1.000000, 1.000000e+000</a:t>
            </a:r>
          </a:p>
          <a:p>
            <a:pPr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dirty="0">
                <a:solidFill>
                  <a:srgbClr val="080808"/>
                </a:solidFill>
              </a:rPr>
              <a:t>  </a:t>
            </a:r>
            <a:r>
              <a:rPr lang="en-US" altLang="zh-CN" sz="1600" dirty="0" smtClean="0">
                <a:solidFill>
                  <a:srgbClr val="080808"/>
                </a:solidFill>
              </a:rPr>
              <a:t>   </a:t>
            </a:r>
            <a:r>
              <a:rPr lang="en-US" altLang="zh-CN" sz="1600" dirty="0">
                <a:solidFill>
                  <a:srgbClr val="C00000"/>
                </a:solidFill>
              </a:rPr>
              <a:t>unsigned *pf=(unsigned *)&amp;f;  </a:t>
            </a:r>
            <a:r>
              <a:rPr lang="en-US" altLang="zh-CN" sz="1600" dirty="0">
                <a:solidFill>
                  <a:srgbClr val="080808"/>
                </a:solidFill>
              </a:rPr>
              <a:t>//</a:t>
            </a:r>
            <a:r>
              <a:rPr lang="zh-CN" altLang="en-US" sz="1600" dirty="0">
                <a:solidFill>
                  <a:srgbClr val="080808"/>
                </a:solidFill>
              </a:rPr>
              <a:t>将浮点数的机内表示理解为无符号数</a:t>
            </a:r>
          </a:p>
          <a:p>
            <a:pPr>
              <a:lnSpc>
                <a:spcPct val="100000"/>
              </a:lnSpc>
              <a:spcBef>
                <a:spcPts val="0"/>
              </a:spcBef>
              <a:buNone/>
            </a:pPr>
            <a:r>
              <a:rPr lang="zh-CN" altLang="en-US" sz="1600" dirty="0">
                <a:solidFill>
                  <a:srgbClr val="080808"/>
                </a:solidFill>
              </a:rPr>
              <a:t>  </a:t>
            </a:r>
            <a:r>
              <a:rPr lang="zh-CN" altLang="en-US" sz="1600" dirty="0" smtClean="0">
                <a:solidFill>
                  <a:srgbClr val="080808"/>
                </a:solidFill>
              </a:rPr>
              <a:t>   </a:t>
            </a:r>
            <a:r>
              <a:rPr lang="en-US" altLang="zh-CN" sz="1600" dirty="0" err="1">
                <a:solidFill>
                  <a:srgbClr val="080808"/>
                </a:solidFill>
              </a:rPr>
              <a:t>printf</a:t>
            </a:r>
            <a:r>
              <a:rPr lang="en-US" altLang="zh-CN" sz="1600" dirty="0" smtClean="0">
                <a:solidFill>
                  <a:srgbClr val="080808"/>
                </a:solidFill>
              </a:rPr>
              <a:t>("1.0</a:t>
            </a:r>
            <a:r>
              <a:rPr lang="en-US" altLang="zh-CN" sz="1600" dirty="0">
                <a:solidFill>
                  <a:srgbClr val="080808"/>
                </a:solidFill>
              </a:rPr>
              <a:t>=%</a:t>
            </a:r>
            <a:r>
              <a:rPr lang="en-US" altLang="zh-CN" sz="1600" dirty="0" smtClean="0">
                <a:solidFill>
                  <a:srgbClr val="080808"/>
                </a:solidFill>
              </a:rPr>
              <a:t>x\n",*</a:t>
            </a:r>
            <a:r>
              <a:rPr lang="en-US" altLang="zh-CN" sz="1600" dirty="0">
                <a:solidFill>
                  <a:srgbClr val="080808"/>
                </a:solidFill>
              </a:rPr>
              <a:t>pf);       </a:t>
            </a:r>
            <a:r>
              <a:rPr lang="en-US" altLang="zh-CN" sz="1600" dirty="0" smtClean="0">
                <a:solidFill>
                  <a:srgbClr val="080808"/>
                </a:solidFill>
              </a:rPr>
              <a:t>      //</a:t>
            </a:r>
            <a:r>
              <a:rPr lang="zh-CN" altLang="en-US" sz="1600" dirty="0">
                <a:solidFill>
                  <a:srgbClr val="080808"/>
                </a:solidFill>
              </a:rPr>
              <a:t>输出：</a:t>
            </a:r>
            <a:r>
              <a:rPr lang="en-US" altLang="zh-CN" sz="1600" dirty="0">
                <a:solidFill>
                  <a:srgbClr val="080808"/>
                </a:solidFill>
              </a:rPr>
              <a:t>1.0=3f800000</a:t>
            </a:r>
          </a:p>
          <a:p>
            <a:pPr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dirty="0">
                <a:solidFill>
                  <a:srgbClr val="080808"/>
                </a:solidFill>
              </a:rPr>
              <a:t>                                </a:t>
            </a:r>
            <a:r>
              <a:rPr lang="en-US" altLang="zh-CN" sz="1600" dirty="0" smtClean="0">
                <a:solidFill>
                  <a:srgbClr val="080808"/>
                </a:solidFill>
              </a:rPr>
              <a:t>                        //</a:t>
            </a:r>
            <a:r>
              <a:rPr lang="zh-CN" altLang="en-US" sz="1600" dirty="0">
                <a:solidFill>
                  <a:srgbClr val="080808"/>
                </a:solidFill>
              </a:rPr>
              <a:t>按照浮点数的存储格式分析各位的含义</a:t>
            </a:r>
          </a:p>
          <a:p>
            <a:pPr>
              <a:lnSpc>
                <a:spcPct val="100000"/>
              </a:lnSpc>
              <a:spcBef>
                <a:spcPts val="0"/>
              </a:spcBef>
              <a:buNone/>
            </a:pPr>
            <a:r>
              <a:rPr lang="zh-CN" altLang="en-US" sz="1600" dirty="0">
                <a:solidFill>
                  <a:srgbClr val="080808"/>
                </a:solidFill>
              </a:rPr>
              <a:t>   </a:t>
            </a:r>
            <a:r>
              <a:rPr lang="zh-CN" altLang="en-US" sz="1600" dirty="0" smtClean="0">
                <a:solidFill>
                  <a:srgbClr val="080808"/>
                </a:solidFill>
              </a:rPr>
              <a:t>  </a:t>
            </a:r>
            <a:r>
              <a:rPr lang="en-US" altLang="zh-CN" sz="1600" dirty="0" smtClean="0">
                <a:solidFill>
                  <a:srgbClr val="080808"/>
                </a:solidFill>
              </a:rPr>
              <a:t>f </a:t>
            </a:r>
            <a:r>
              <a:rPr lang="en-US" altLang="zh-CN" sz="1600" dirty="0">
                <a:solidFill>
                  <a:srgbClr val="080808"/>
                </a:solidFill>
              </a:rPr>
              <a:t>= -1;                      </a:t>
            </a:r>
            <a:r>
              <a:rPr lang="en-US" altLang="zh-CN" sz="1600" dirty="0" smtClean="0">
                <a:solidFill>
                  <a:srgbClr val="080808"/>
                </a:solidFill>
              </a:rPr>
              <a:t>                  //</a:t>
            </a:r>
          </a:p>
          <a:p>
            <a:pPr>
              <a:lnSpc>
                <a:spcPct val="100000"/>
              </a:lnSpc>
              <a:spcBef>
                <a:spcPts val="0"/>
              </a:spcBef>
              <a:buNone/>
            </a:pPr>
            <a:r>
              <a:rPr lang="zh-CN" altLang="en-US" sz="1600" dirty="0" smtClean="0">
                <a:solidFill>
                  <a:srgbClr val="080808"/>
                </a:solidFill>
              </a:rPr>
              <a:t>     </a:t>
            </a:r>
            <a:r>
              <a:rPr lang="en-US" altLang="zh-CN" sz="1600" dirty="0" err="1">
                <a:solidFill>
                  <a:srgbClr val="080808"/>
                </a:solidFill>
              </a:rPr>
              <a:t>printf</a:t>
            </a:r>
            <a:r>
              <a:rPr lang="en-US" altLang="zh-CN" sz="1600" dirty="0" smtClean="0">
                <a:solidFill>
                  <a:srgbClr val="080808"/>
                </a:solidFill>
              </a:rPr>
              <a:t>("f</a:t>
            </a:r>
            <a:r>
              <a:rPr lang="en-US" altLang="zh-CN" sz="1600" dirty="0">
                <a:solidFill>
                  <a:srgbClr val="080808"/>
                </a:solidFill>
              </a:rPr>
              <a:t>=%</a:t>
            </a:r>
            <a:r>
              <a:rPr lang="en-US" altLang="zh-CN" sz="1600" dirty="0" smtClean="0">
                <a:solidFill>
                  <a:srgbClr val="080808"/>
                </a:solidFill>
              </a:rPr>
              <a:t>f\</a:t>
            </a:r>
            <a:r>
              <a:rPr lang="en-US" altLang="zh-CN" sz="1600" dirty="0" err="1" smtClean="0">
                <a:solidFill>
                  <a:srgbClr val="080808"/>
                </a:solidFill>
              </a:rPr>
              <a:t>n",</a:t>
            </a:r>
            <a:r>
              <a:rPr lang="en-US" altLang="zh-CN" sz="1600" dirty="0" err="1">
                <a:solidFill>
                  <a:srgbClr val="080808"/>
                </a:solidFill>
              </a:rPr>
              <a:t>f</a:t>
            </a:r>
            <a:r>
              <a:rPr lang="en-US" altLang="zh-CN" sz="1600" dirty="0">
                <a:solidFill>
                  <a:srgbClr val="080808"/>
                </a:solidFill>
              </a:rPr>
              <a:t>);       </a:t>
            </a:r>
            <a:r>
              <a:rPr lang="en-US" altLang="zh-CN" sz="1600" dirty="0" smtClean="0">
                <a:solidFill>
                  <a:srgbClr val="080808"/>
                </a:solidFill>
              </a:rPr>
              <a:t>             //</a:t>
            </a:r>
            <a:r>
              <a:rPr lang="zh-CN" altLang="en-US" sz="1600" dirty="0">
                <a:solidFill>
                  <a:srgbClr val="080808"/>
                </a:solidFill>
              </a:rPr>
              <a:t>输出：</a:t>
            </a:r>
            <a:r>
              <a:rPr lang="en-US" altLang="zh-CN" sz="1600" dirty="0">
                <a:solidFill>
                  <a:srgbClr val="080808"/>
                </a:solidFill>
              </a:rPr>
              <a:t>f=-1.000000</a:t>
            </a:r>
          </a:p>
          <a:p>
            <a:pPr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dirty="0">
                <a:solidFill>
                  <a:srgbClr val="C00000"/>
                </a:solidFill>
              </a:rPr>
              <a:t>  </a:t>
            </a:r>
            <a:r>
              <a:rPr lang="en-US" altLang="zh-CN" sz="1600" dirty="0" smtClean="0">
                <a:solidFill>
                  <a:srgbClr val="C00000"/>
                </a:solidFill>
              </a:rPr>
              <a:t>   </a:t>
            </a:r>
            <a:r>
              <a:rPr lang="en-US" altLang="zh-CN" sz="1600" dirty="0">
                <a:solidFill>
                  <a:srgbClr val="C00000"/>
                </a:solidFill>
              </a:rPr>
              <a:t>pf=(unsigned *)&amp;f;   </a:t>
            </a:r>
            <a:r>
              <a:rPr lang="en-US" altLang="zh-CN" sz="1600" dirty="0" smtClean="0">
                <a:solidFill>
                  <a:srgbClr val="C00000"/>
                </a:solidFill>
              </a:rPr>
              <a:t>               </a:t>
            </a:r>
            <a:r>
              <a:rPr lang="en-US" altLang="zh-CN" sz="1600" dirty="0" smtClean="0">
                <a:solidFill>
                  <a:srgbClr val="080808"/>
                </a:solidFill>
              </a:rPr>
              <a:t>//</a:t>
            </a:r>
            <a:r>
              <a:rPr lang="zh-CN" altLang="en-US" sz="1600" dirty="0">
                <a:solidFill>
                  <a:srgbClr val="080808"/>
                </a:solidFill>
              </a:rPr>
              <a:t>将浮点数的机内表示理解为无符号</a:t>
            </a:r>
          </a:p>
          <a:p>
            <a:pPr>
              <a:lnSpc>
                <a:spcPct val="100000"/>
              </a:lnSpc>
              <a:spcBef>
                <a:spcPts val="0"/>
              </a:spcBef>
              <a:buNone/>
            </a:pPr>
            <a:r>
              <a:rPr lang="zh-CN" altLang="en-US" sz="1600" dirty="0">
                <a:solidFill>
                  <a:srgbClr val="080808"/>
                </a:solidFill>
              </a:rPr>
              <a:t>  </a:t>
            </a:r>
            <a:r>
              <a:rPr lang="zh-CN" altLang="en-US" sz="1600" dirty="0" smtClean="0">
                <a:solidFill>
                  <a:srgbClr val="080808"/>
                </a:solidFill>
              </a:rPr>
              <a:t>   </a:t>
            </a:r>
            <a:r>
              <a:rPr lang="en-US" altLang="zh-CN" sz="1600" dirty="0" err="1">
                <a:solidFill>
                  <a:srgbClr val="080808"/>
                </a:solidFill>
              </a:rPr>
              <a:t>printf</a:t>
            </a:r>
            <a:r>
              <a:rPr lang="en-US" altLang="zh-CN" sz="1600" dirty="0" smtClean="0">
                <a:solidFill>
                  <a:srgbClr val="080808"/>
                </a:solidFill>
              </a:rPr>
              <a:t>("-</a:t>
            </a:r>
            <a:r>
              <a:rPr lang="en-US" altLang="zh-CN" sz="1600" dirty="0">
                <a:solidFill>
                  <a:srgbClr val="080808"/>
                </a:solidFill>
              </a:rPr>
              <a:t>1.0=%</a:t>
            </a:r>
            <a:r>
              <a:rPr lang="en-US" altLang="zh-CN" sz="1600" dirty="0" smtClean="0">
                <a:solidFill>
                  <a:srgbClr val="080808"/>
                </a:solidFill>
              </a:rPr>
              <a:t>x\n",*</a:t>
            </a:r>
            <a:r>
              <a:rPr lang="en-US" altLang="zh-CN" sz="1600" dirty="0">
                <a:solidFill>
                  <a:srgbClr val="080808"/>
                </a:solidFill>
              </a:rPr>
              <a:t>pf);      </a:t>
            </a:r>
            <a:r>
              <a:rPr lang="en-US" altLang="zh-CN" sz="1600" dirty="0" smtClean="0">
                <a:solidFill>
                  <a:srgbClr val="080808"/>
                </a:solidFill>
              </a:rPr>
              <a:t>    //</a:t>
            </a:r>
            <a:r>
              <a:rPr lang="zh-CN" altLang="en-US" sz="1600" dirty="0">
                <a:solidFill>
                  <a:srgbClr val="080808"/>
                </a:solidFill>
              </a:rPr>
              <a:t>输出：</a:t>
            </a:r>
            <a:r>
              <a:rPr lang="en-US" altLang="zh-CN" sz="1600" dirty="0">
                <a:solidFill>
                  <a:srgbClr val="080808"/>
                </a:solidFill>
              </a:rPr>
              <a:t>-1.0=bf800000</a:t>
            </a:r>
          </a:p>
          <a:p>
            <a:pPr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dirty="0">
                <a:solidFill>
                  <a:srgbClr val="080808"/>
                </a:solidFill>
              </a:rPr>
              <a:t>    </a:t>
            </a:r>
            <a:r>
              <a:rPr lang="en-US" altLang="zh-CN" sz="1600" dirty="0" smtClean="0">
                <a:solidFill>
                  <a:srgbClr val="080808"/>
                </a:solidFill>
              </a:rPr>
              <a:t>                                                  //</a:t>
            </a:r>
            <a:r>
              <a:rPr lang="zh-CN" altLang="en-US" sz="1600" dirty="0">
                <a:solidFill>
                  <a:srgbClr val="080808"/>
                </a:solidFill>
              </a:rPr>
              <a:t>按照浮点数的存储格式分析各位的含义</a:t>
            </a:r>
            <a:r>
              <a:rPr lang="en-US" altLang="zh-CN" sz="1600" dirty="0" err="1" smtClean="0">
                <a:solidFill>
                  <a:srgbClr val="080808"/>
                </a:solidFill>
              </a:rPr>
              <a:t>rerurn</a:t>
            </a:r>
            <a:r>
              <a:rPr lang="en-US" altLang="zh-CN" sz="1600" dirty="0" smtClean="0">
                <a:solidFill>
                  <a:srgbClr val="080808"/>
                </a:solidFill>
              </a:rPr>
              <a:t> </a:t>
            </a:r>
            <a:r>
              <a:rPr lang="en-US" altLang="zh-CN" sz="1600" dirty="0">
                <a:solidFill>
                  <a:srgbClr val="080808"/>
                </a:solidFill>
              </a:rPr>
              <a:t>0</a:t>
            </a:r>
            <a:r>
              <a:rPr lang="zh-CN" altLang="en-US" sz="1600" dirty="0" smtClean="0">
                <a:solidFill>
                  <a:srgbClr val="080808"/>
                </a:solidFill>
              </a:rPr>
              <a:t>；</a:t>
            </a:r>
            <a:endParaRPr lang="en-US" altLang="zh-CN" sz="1600" dirty="0">
              <a:solidFill>
                <a:srgbClr val="0000CC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  <a:buNone/>
            </a:pPr>
            <a:r>
              <a:rPr lang="zh-CN" altLang="en-US" sz="1600" dirty="0">
                <a:solidFill>
                  <a:srgbClr val="080808"/>
                </a:solidFill>
              </a:rPr>
              <a:t> ｝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303550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C/C++</a:t>
            </a:r>
            <a:r>
              <a:rPr lang="zh-CN" altLang="en-US" dirty="0"/>
              <a:t>程序的基本结构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27050" y="5298956"/>
            <a:ext cx="8089900" cy="621001"/>
          </a:xfrm>
        </p:spPr>
        <p:txBody>
          <a:bodyPr/>
          <a:lstStyle/>
          <a:p>
            <a:endParaRPr lang="zh-CN" altLang="en-US" dirty="0"/>
          </a:p>
        </p:txBody>
      </p:sp>
      <p:graphicFrame>
        <p:nvGraphicFramePr>
          <p:cNvPr id="4" name="Group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1124113"/>
              </p:ext>
            </p:extLst>
          </p:nvPr>
        </p:nvGraphicFramePr>
        <p:xfrm>
          <a:off x="645166" y="1143100"/>
          <a:ext cx="6096000" cy="3841606"/>
        </p:xfrm>
        <a:graphic>
          <a:graphicData uri="http://schemas.openxmlformats.org/drawingml/2006/table">
            <a:tbl>
              <a:tblPr/>
              <a:tblGrid>
                <a:gridCol w="609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67641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// </a:t>
                      </a:r>
                      <a:r>
                        <a:rPr kumimoji="1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程序说明</a:t>
                      </a:r>
                    </a:p>
                  </a:txBody>
                  <a:tcPr marL="90000" marR="90000" marT="46800" marB="4680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6306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# </a:t>
                      </a:r>
                      <a:r>
                        <a:rPr kumimoji="1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预编译命令（编译预处理）</a:t>
                      </a:r>
                    </a:p>
                  </a:txBody>
                  <a:tcPr marL="90000" marR="90000" marT="46800" marB="4680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07659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int</a:t>
                      </a:r>
                      <a:r>
                        <a:rPr kumimoji="1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main( )            </a:t>
                      </a:r>
                      <a:r>
                        <a:rPr kumimoji="1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// </a:t>
                      </a:r>
                      <a:r>
                        <a:rPr kumimoji="1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主函数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{  </a:t>
                      </a:r>
                      <a:r>
                        <a:rPr kumimoji="1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                        // </a:t>
                      </a:r>
                      <a:r>
                        <a:rPr kumimoji="1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函数体开始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    </a:t>
                      </a:r>
                      <a:r>
                        <a:rPr kumimoji="1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声明部分        </a:t>
                      </a:r>
                      <a:r>
                        <a:rPr kumimoji="1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//</a:t>
                      </a:r>
                      <a:r>
                        <a:rPr kumimoji="1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声明执行部分使用的变量、函数</a:t>
                      </a:r>
                      <a:endParaRPr kumimoji="1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                            //</a:t>
                      </a:r>
                      <a:r>
                        <a:rPr kumimoji="1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等对象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    </a:t>
                      </a:r>
                      <a:r>
                        <a:rPr kumimoji="1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执行部分        </a:t>
                      </a:r>
                      <a:r>
                        <a:rPr kumimoji="1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//</a:t>
                      </a:r>
                      <a:r>
                        <a:rPr kumimoji="1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完成题目所要求的任务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}  </a:t>
                      </a:r>
                      <a:r>
                        <a:rPr kumimoji="1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</a:t>
                      </a:r>
                      <a:r>
                        <a:rPr kumimoji="1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                      // </a:t>
                      </a:r>
                      <a:r>
                        <a:rPr kumimoji="1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函数体结束</a:t>
                      </a:r>
                    </a:p>
                  </a:txBody>
                  <a:tcPr marL="90000" marR="90000" marT="46800" marB="4680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56141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rgbClr val="7030A0"/>
                </a:solidFill>
              </a:rPr>
              <a:t>课后练习：</a:t>
            </a:r>
            <a:r>
              <a:rPr lang="zh-CN" altLang="en-US" dirty="0" smtClean="0"/>
              <a:t>查看</a:t>
            </a:r>
            <a:r>
              <a:rPr lang="zh-CN" altLang="en-US" dirty="0"/>
              <a:t>浮点数的机内表示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  <a:buNone/>
            </a:pPr>
            <a:endParaRPr lang="en-US" altLang="zh-CN" sz="1600" dirty="0">
              <a:solidFill>
                <a:srgbClr val="080808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dirty="0" smtClean="0">
                <a:solidFill>
                  <a:srgbClr val="080808"/>
                </a:solidFill>
              </a:rPr>
              <a:t>#</a:t>
            </a:r>
            <a:r>
              <a:rPr lang="en-US" altLang="zh-CN" sz="1600" dirty="0">
                <a:solidFill>
                  <a:srgbClr val="080808"/>
                </a:solidFill>
              </a:rPr>
              <a:t>include &lt;</a:t>
            </a:r>
            <a:r>
              <a:rPr lang="en-US" altLang="zh-CN" sz="1600" dirty="0" err="1">
                <a:solidFill>
                  <a:srgbClr val="080808"/>
                </a:solidFill>
              </a:rPr>
              <a:t>stdio.h</a:t>
            </a:r>
            <a:r>
              <a:rPr lang="en-US" altLang="zh-CN" sz="1600" dirty="0">
                <a:solidFill>
                  <a:srgbClr val="080808"/>
                </a:solidFill>
              </a:rPr>
              <a:t>&gt;</a:t>
            </a:r>
            <a:br>
              <a:rPr lang="en-US" altLang="zh-CN" sz="1600" dirty="0">
                <a:solidFill>
                  <a:srgbClr val="080808"/>
                </a:solidFill>
              </a:rPr>
            </a:br>
            <a:r>
              <a:rPr lang="en-US" altLang="zh-CN" sz="1600" dirty="0" err="1">
                <a:solidFill>
                  <a:srgbClr val="080808"/>
                </a:solidFill>
              </a:rPr>
              <a:t>int</a:t>
            </a:r>
            <a:r>
              <a:rPr lang="en-US" altLang="zh-CN" sz="1600" dirty="0">
                <a:solidFill>
                  <a:srgbClr val="080808"/>
                </a:solidFill>
              </a:rPr>
              <a:t>  main</a:t>
            </a:r>
            <a:r>
              <a:rPr lang="zh-CN" altLang="en-US" sz="1600" dirty="0">
                <a:solidFill>
                  <a:srgbClr val="080808"/>
                </a:solidFill>
              </a:rPr>
              <a:t>（）</a:t>
            </a:r>
            <a:br>
              <a:rPr lang="zh-CN" altLang="en-US" sz="1600" dirty="0">
                <a:solidFill>
                  <a:srgbClr val="080808"/>
                </a:solidFill>
              </a:rPr>
            </a:br>
            <a:r>
              <a:rPr lang="en-US" altLang="zh-CN" sz="1600" dirty="0" smtClean="0">
                <a:solidFill>
                  <a:srgbClr val="080808"/>
                </a:solidFill>
              </a:rPr>
              <a:t>{</a:t>
            </a:r>
            <a:r>
              <a:rPr lang="en-US" altLang="zh-CN" sz="1600" dirty="0">
                <a:solidFill>
                  <a:srgbClr val="080808"/>
                </a:solidFill>
              </a:rPr>
              <a:t/>
            </a:r>
            <a:br>
              <a:rPr lang="en-US" altLang="zh-CN" sz="1600" dirty="0">
                <a:solidFill>
                  <a:srgbClr val="080808"/>
                </a:solidFill>
              </a:rPr>
            </a:br>
            <a:r>
              <a:rPr lang="en-US" altLang="zh-CN" sz="1600" dirty="0">
                <a:solidFill>
                  <a:srgbClr val="080808"/>
                </a:solidFill>
              </a:rPr>
              <a:t> </a:t>
            </a:r>
            <a:r>
              <a:rPr lang="en-US" altLang="zh-CN" sz="1600" dirty="0" smtClean="0">
                <a:solidFill>
                  <a:srgbClr val="080808"/>
                </a:solidFill>
              </a:rPr>
              <a:t>   float </a:t>
            </a:r>
            <a:r>
              <a:rPr lang="en-US" altLang="zh-CN" sz="1600" dirty="0">
                <a:solidFill>
                  <a:srgbClr val="080808"/>
                </a:solidFill>
              </a:rPr>
              <a:t>f = 0.0;                </a:t>
            </a:r>
            <a:r>
              <a:rPr lang="en-US" altLang="zh-CN" sz="1600" dirty="0" smtClean="0">
                <a:solidFill>
                  <a:srgbClr val="080808"/>
                </a:solidFill>
              </a:rPr>
              <a:t>         //+0.0</a:t>
            </a:r>
            <a:endParaRPr lang="zh-CN" altLang="en-US" sz="1600" dirty="0">
              <a:solidFill>
                <a:srgbClr val="080808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  <a:buNone/>
            </a:pPr>
            <a:r>
              <a:rPr lang="zh-CN" altLang="en-US" sz="1600" dirty="0">
                <a:solidFill>
                  <a:srgbClr val="080808"/>
                </a:solidFill>
              </a:rPr>
              <a:t> </a:t>
            </a:r>
            <a:r>
              <a:rPr lang="zh-CN" altLang="en-US" sz="1600" dirty="0" smtClean="0">
                <a:solidFill>
                  <a:srgbClr val="080808"/>
                </a:solidFill>
              </a:rPr>
              <a:t>   </a:t>
            </a:r>
            <a:r>
              <a:rPr lang="en-US" altLang="zh-CN" sz="1600" dirty="0" err="1">
                <a:solidFill>
                  <a:srgbClr val="080808"/>
                </a:solidFill>
              </a:rPr>
              <a:t>printf</a:t>
            </a:r>
            <a:r>
              <a:rPr lang="en-US" altLang="zh-CN" sz="1600" dirty="0" smtClean="0">
                <a:solidFill>
                  <a:srgbClr val="080808"/>
                </a:solidFill>
              </a:rPr>
              <a:t>("f</a:t>
            </a:r>
            <a:r>
              <a:rPr lang="en-US" altLang="zh-CN" sz="1600" dirty="0">
                <a:solidFill>
                  <a:srgbClr val="080808"/>
                </a:solidFill>
              </a:rPr>
              <a:t>=%</a:t>
            </a:r>
            <a:r>
              <a:rPr lang="en-US" altLang="zh-CN" sz="1600" dirty="0" smtClean="0">
                <a:solidFill>
                  <a:srgbClr val="080808"/>
                </a:solidFill>
              </a:rPr>
              <a:t>f\</a:t>
            </a:r>
            <a:r>
              <a:rPr lang="en-US" altLang="zh-CN" sz="1600" dirty="0" err="1" smtClean="0">
                <a:solidFill>
                  <a:srgbClr val="080808"/>
                </a:solidFill>
              </a:rPr>
              <a:t>n",</a:t>
            </a:r>
            <a:r>
              <a:rPr lang="en-US" altLang="zh-CN" sz="1600" dirty="0" err="1">
                <a:solidFill>
                  <a:srgbClr val="080808"/>
                </a:solidFill>
              </a:rPr>
              <a:t>f</a:t>
            </a:r>
            <a:r>
              <a:rPr lang="en-US" altLang="zh-CN" sz="1600" dirty="0">
                <a:solidFill>
                  <a:srgbClr val="080808"/>
                </a:solidFill>
              </a:rPr>
              <a:t>);          </a:t>
            </a:r>
            <a:r>
              <a:rPr lang="en-US" altLang="zh-CN" sz="1600" dirty="0" smtClean="0">
                <a:solidFill>
                  <a:srgbClr val="080808"/>
                </a:solidFill>
              </a:rPr>
              <a:t>      </a:t>
            </a:r>
            <a:r>
              <a:rPr lang="en-US" altLang="zh-CN" sz="1600" dirty="0">
                <a:solidFill>
                  <a:srgbClr val="080808"/>
                </a:solidFill>
              </a:rPr>
              <a:t>//</a:t>
            </a:r>
            <a:r>
              <a:rPr lang="zh-CN" altLang="en-US" sz="1600" dirty="0">
                <a:solidFill>
                  <a:srgbClr val="080808"/>
                </a:solidFill>
              </a:rPr>
              <a:t>输出</a:t>
            </a:r>
            <a:r>
              <a:rPr lang="zh-CN" altLang="en-US" sz="1600" dirty="0" smtClean="0">
                <a:solidFill>
                  <a:srgbClr val="080808"/>
                </a:solidFill>
              </a:rPr>
              <a:t>：</a:t>
            </a:r>
            <a:r>
              <a:rPr lang="en-US" altLang="zh-CN" sz="1600" dirty="0">
                <a:solidFill>
                  <a:srgbClr val="080808"/>
                </a:solidFill>
              </a:rPr>
              <a:t> f=0.000000</a:t>
            </a:r>
          </a:p>
          <a:p>
            <a:pPr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dirty="0">
                <a:solidFill>
                  <a:srgbClr val="080808"/>
                </a:solidFill>
              </a:rPr>
              <a:t> </a:t>
            </a:r>
            <a:r>
              <a:rPr lang="en-US" altLang="zh-CN" sz="1600" dirty="0" smtClean="0">
                <a:solidFill>
                  <a:srgbClr val="080808"/>
                </a:solidFill>
              </a:rPr>
              <a:t>   </a:t>
            </a:r>
            <a:r>
              <a:rPr lang="en-US" altLang="zh-CN" sz="1600" dirty="0" err="1">
                <a:solidFill>
                  <a:srgbClr val="080808"/>
                </a:solidFill>
              </a:rPr>
              <a:t>printf</a:t>
            </a:r>
            <a:r>
              <a:rPr lang="en-US" altLang="zh-CN" sz="1600" dirty="0" smtClean="0">
                <a:solidFill>
                  <a:srgbClr val="080808"/>
                </a:solidFill>
              </a:rPr>
              <a:t>("f</a:t>
            </a:r>
            <a:r>
              <a:rPr lang="en-US" altLang="zh-CN" sz="1600" dirty="0">
                <a:solidFill>
                  <a:srgbClr val="080808"/>
                </a:solidFill>
              </a:rPr>
              <a:t>=%e ,%</a:t>
            </a:r>
            <a:r>
              <a:rPr lang="en-US" altLang="zh-CN" sz="1600" dirty="0" smtClean="0">
                <a:solidFill>
                  <a:srgbClr val="080808"/>
                </a:solidFill>
              </a:rPr>
              <a:t>g\n",</a:t>
            </a:r>
            <a:r>
              <a:rPr lang="en-US" altLang="zh-CN" sz="1600" dirty="0" err="1">
                <a:solidFill>
                  <a:srgbClr val="080808"/>
                </a:solidFill>
              </a:rPr>
              <a:t>f,f</a:t>
            </a:r>
            <a:r>
              <a:rPr lang="en-US" altLang="zh-CN" sz="1600" dirty="0">
                <a:solidFill>
                  <a:srgbClr val="080808"/>
                </a:solidFill>
              </a:rPr>
              <a:t>);     //</a:t>
            </a:r>
            <a:r>
              <a:rPr lang="zh-CN" altLang="en-US" sz="1600" dirty="0">
                <a:solidFill>
                  <a:srgbClr val="080808"/>
                </a:solidFill>
              </a:rPr>
              <a:t>输出</a:t>
            </a:r>
            <a:r>
              <a:rPr lang="zh-CN" altLang="en-US" sz="1600" dirty="0" smtClean="0">
                <a:solidFill>
                  <a:srgbClr val="080808"/>
                </a:solidFill>
              </a:rPr>
              <a:t>：</a:t>
            </a:r>
            <a:r>
              <a:rPr lang="en-US" altLang="zh-CN" sz="1600" dirty="0">
                <a:solidFill>
                  <a:srgbClr val="080808"/>
                </a:solidFill>
              </a:rPr>
              <a:t> f=0.000000e+000 ,0</a:t>
            </a:r>
          </a:p>
          <a:p>
            <a:pPr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dirty="0">
                <a:solidFill>
                  <a:srgbClr val="080808"/>
                </a:solidFill>
              </a:rPr>
              <a:t>  </a:t>
            </a:r>
            <a:r>
              <a:rPr lang="en-US" altLang="zh-CN" sz="1600" dirty="0" smtClean="0">
                <a:solidFill>
                  <a:srgbClr val="080808"/>
                </a:solidFill>
              </a:rPr>
              <a:t>  </a:t>
            </a:r>
            <a:r>
              <a:rPr lang="en-US" altLang="zh-CN" sz="1600" dirty="0">
                <a:solidFill>
                  <a:srgbClr val="080808"/>
                </a:solidFill>
              </a:rPr>
              <a:t>unsigned *pf=(unsigned *)&amp;f;  //</a:t>
            </a:r>
            <a:r>
              <a:rPr lang="zh-CN" altLang="en-US" sz="1600" dirty="0">
                <a:solidFill>
                  <a:srgbClr val="080808"/>
                </a:solidFill>
              </a:rPr>
              <a:t>将浮点数的机内表示理解为无符号数</a:t>
            </a:r>
          </a:p>
          <a:p>
            <a:pPr>
              <a:lnSpc>
                <a:spcPct val="100000"/>
              </a:lnSpc>
              <a:spcBef>
                <a:spcPts val="0"/>
              </a:spcBef>
              <a:buNone/>
            </a:pPr>
            <a:r>
              <a:rPr lang="zh-CN" altLang="en-US" sz="1600" dirty="0">
                <a:solidFill>
                  <a:srgbClr val="080808"/>
                </a:solidFill>
              </a:rPr>
              <a:t>  </a:t>
            </a:r>
            <a:r>
              <a:rPr lang="zh-CN" altLang="en-US" sz="1600" dirty="0" smtClean="0">
                <a:solidFill>
                  <a:srgbClr val="080808"/>
                </a:solidFill>
              </a:rPr>
              <a:t>  </a:t>
            </a:r>
            <a:r>
              <a:rPr lang="en-US" altLang="zh-CN" sz="1600" dirty="0" err="1">
                <a:solidFill>
                  <a:srgbClr val="080808"/>
                </a:solidFill>
              </a:rPr>
              <a:t>printf</a:t>
            </a:r>
            <a:r>
              <a:rPr lang="en-US" altLang="zh-CN" sz="1600" dirty="0" smtClean="0">
                <a:solidFill>
                  <a:srgbClr val="080808"/>
                </a:solidFill>
              </a:rPr>
              <a:t>("</a:t>
            </a:r>
            <a:r>
              <a:rPr lang="zh-CN" altLang="en-US" sz="1600" dirty="0" smtClean="0">
                <a:solidFill>
                  <a:srgbClr val="080808"/>
                </a:solidFill>
              </a:rPr>
              <a:t>机器</a:t>
            </a:r>
            <a:r>
              <a:rPr lang="zh-CN" altLang="en-US" sz="1600" dirty="0">
                <a:solidFill>
                  <a:srgbClr val="080808"/>
                </a:solidFill>
              </a:rPr>
              <a:t>数：</a:t>
            </a:r>
            <a:r>
              <a:rPr lang="en-US" altLang="zh-CN" sz="1600" dirty="0" smtClean="0">
                <a:solidFill>
                  <a:srgbClr val="080808"/>
                </a:solidFill>
              </a:rPr>
              <a:t>0x%x\n",*</a:t>
            </a:r>
            <a:r>
              <a:rPr lang="en-US" altLang="zh-CN" sz="1600" dirty="0">
                <a:solidFill>
                  <a:srgbClr val="080808"/>
                </a:solidFill>
              </a:rPr>
              <a:t>pf); //</a:t>
            </a:r>
            <a:r>
              <a:rPr lang="zh-CN" altLang="en-US" sz="1600" dirty="0">
                <a:solidFill>
                  <a:srgbClr val="080808"/>
                </a:solidFill>
              </a:rPr>
              <a:t>输出：机器数：</a:t>
            </a:r>
            <a:r>
              <a:rPr lang="en-US" altLang="zh-CN" sz="1600" dirty="0">
                <a:solidFill>
                  <a:srgbClr val="080808"/>
                </a:solidFill>
              </a:rPr>
              <a:t>0x0</a:t>
            </a:r>
          </a:p>
          <a:p>
            <a:pPr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dirty="0">
                <a:solidFill>
                  <a:srgbClr val="080808"/>
                </a:solidFill>
              </a:rPr>
              <a:t>                                </a:t>
            </a:r>
            <a:r>
              <a:rPr lang="en-US" altLang="zh-CN" sz="1600" dirty="0" smtClean="0">
                <a:solidFill>
                  <a:srgbClr val="080808"/>
                </a:solidFill>
              </a:rPr>
              <a:t>                        //</a:t>
            </a:r>
            <a:r>
              <a:rPr lang="zh-CN" altLang="en-US" sz="1600" dirty="0" smtClean="0">
                <a:solidFill>
                  <a:srgbClr val="080808"/>
                </a:solidFill>
              </a:rPr>
              <a:t>尾数：</a:t>
            </a:r>
            <a:r>
              <a:rPr lang="en-US" altLang="zh-CN" sz="1600" dirty="0" smtClean="0">
                <a:solidFill>
                  <a:srgbClr val="080808"/>
                </a:solidFill>
              </a:rPr>
              <a:t>+0</a:t>
            </a:r>
            <a:r>
              <a:rPr lang="zh-CN" altLang="en-US" sz="1600" dirty="0" smtClean="0">
                <a:solidFill>
                  <a:srgbClr val="080808"/>
                </a:solidFill>
              </a:rPr>
              <a:t>，阶码：最小值，即</a:t>
            </a:r>
            <a:r>
              <a:rPr lang="en-US" altLang="zh-CN" sz="1600" dirty="0" smtClean="0">
                <a:solidFill>
                  <a:srgbClr val="080808"/>
                </a:solidFill>
              </a:rPr>
              <a:t>-127</a:t>
            </a:r>
            <a:endParaRPr lang="zh-CN" altLang="en-US" sz="1600" dirty="0">
              <a:solidFill>
                <a:srgbClr val="080808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  <a:buNone/>
            </a:pPr>
            <a:r>
              <a:rPr lang="zh-CN" altLang="en-US" sz="1600" dirty="0">
                <a:solidFill>
                  <a:srgbClr val="080808"/>
                </a:solidFill>
              </a:rPr>
              <a:t> </a:t>
            </a:r>
            <a:r>
              <a:rPr lang="zh-CN" altLang="en-US" sz="1600" dirty="0" smtClean="0">
                <a:solidFill>
                  <a:srgbClr val="080808"/>
                </a:solidFill>
              </a:rPr>
              <a:t>   </a:t>
            </a:r>
            <a:r>
              <a:rPr lang="en-US" altLang="zh-CN" sz="1600" dirty="0">
                <a:solidFill>
                  <a:srgbClr val="080808"/>
                </a:solidFill>
              </a:rPr>
              <a:t>f = -0.0;             </a:t>
            </a:r>
            <a:r>
              <a:rPr lang="en-US" altLang="zh-CN" sz="1600" dirty="0" smtClean="0">
                <a:solidFill>
                  <a:srgbClr val="080808"/>
                </a:solidFill>
              </a:rPr>
              <a:t>                    //-0.0</a:t>
            </a:r>
            <a:endParaRPr lang="zh-CN" altLang="en-US" sz="1600" dirty="0">
              <a:solidFill>
                <a:srgbClr val="080808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  <a:buNone/>
            </a:pPr>
            <a:r>
              <a:rPr lang="zh-CN" altLang="en-US" sz="1600" dirty="0">
                <a:solidFill>
                  <a:srgbClr val="080808"/>
                </a:solidFill>
              </a:rPr>
              <a:t>  </a:t>
            </a:r>
            <a:r>
              <a:rPr lang="zh-CN" altLang="en-US" sz="1600" dirty="0" smtClean="0">
                <a:solidFill>
                  <a:srgbClr val="080808"/>
                </a:solidFill>
              </a:rPr>
              <a:t>  </a:t>
            </a:r>
            <a:r>
              <a:rPr lang="en-US" altLang="zh-CN" sz="1600" dirty="0" err="1">
                <a:solidFill>
                  <a:srgbClr val="080808"/>
                </a:solidFill>
              </a:rPr>
              <a:t>printf</a:t>
            </a:r>
            <a:r>
              <a:rPr lang="en-US" altLang="zh-CN" sz="1600" dirty="0" smtClean="0">
                <a:solidFill>
                  <a:srgbClr val="080808"/>
                </a:solidFill>
              </a:rPr>
              <a:t>("f</a:t>
            </a:r>
            <a:r>
              <a:rPr lang="en-US" altLang="zh-CN" sz="1600" dirty="0">
                <a:solidFill>
                  <a:srgbClr val="080808"/>
                </a:solidFill>
              </a:rPr>
              <a:t>=%</a:t>
            </a:r>
            <a:r>
              <a:rPr lang="en-US" altLang="zh-CN" sz="1600" dirty="0" smtClean="0">
                <a:solidFill>
                  <a:srgbClr val="080808"/>
                </a:solidFill>
              </a:rPr>
              <a:t>g\</a:t>
            </a:r>
            <a:r>
              <a:rPr lang="en-US" altLang="zh-CN" sz="1600" dirty="0" err="1" smtClean="0">
                <a:solidFill>
                  <a:srgbClr val="080808"/>
                </a:solidFill>
              </a:rPr>
              <a:t>n",</a:t>
            </a:r>
            <a:r>
              <a:rPr lang="en-US" altLang="zh-CN" sz="1600" dirty="0" err="1">
                <a:solidFill>
                  <a:srgbClr val="080808"/>
                </a:solidFill>
              </a:rPr>
              <a:t>f</a:t>
            </a:r>
            <a:r>
              <a:rPr lang="en-US" altLang="zh-CN" sz="1600" dirty="0">
                <a:solidFill>
                  <a:srgbClr val="080808"/>
                </a:solidFill>
              </a:rPr>
              <a:t>);         </a:t>
            </a:r>
            <a:r>
              <a:rPr lang="en-US" altLang="zh-CN" sz="1600" dirty="0" smtClean="0">
                <a:solidFill>
                  <a:srgbClr val="080808"/>
                </a:solidFill>
              </a:rPr>
              <a:t>      </a:t>
            </a:r>
            <a:r>
              <a:rPr lang="en-US" altLang="zh-CN" sz="1600" dirty="0">
                <a:solidFill>
                  <a:srgbClr val="080808"/>
                </a:solidFill>
              </a:rPr>
              <a:t>//</a:t>
            </a:r>
            <a:r>
              <a:rPr lang="zh-CN" altLang="en-US" sz="1600" dirty="0">
                <a:solidFill>
                  <a:srgbClr val="080808"/>
                </a:solidFill>
              </a:rPr>
              <a:t>输出</a:t>
            </a:r>
            <a:r>
              <a:rPr lang="zh-CN" altLang="en-US" sz="1600" dirty="0" smtClean="0">
                <a:solidFill>
                  <a:srgbClr val="080808"/>
                </a:solidFill>
              </a:rPr>
              <a:t>：</a:t>
            </a:r>
            <a:r>
              <a:rPr lang="en-US" altLang="zh-CN" sz="1600" dirty="0">
                <a:solidFill>
                  <a:srgbClr val="080808"/>
                </a:solidFill>
              </a:rPr>
              <a:t> f=-</a:t>
            </a:r>
            <a:r>
              <a:rPr lang="en-US" altLang="zh-CN" sz="1600" dirty="0" smtClean="0">
                <a:solidFill>
                  <a:srgbClr val="080808"/>
                </a:solidFill>
              </a:rPr>
              <a:t>0</a:t>
            </a:r>
          </a:p>
          <a:p>
            <a:pPr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dirty="0" smtClean="0">
                <a:solidFill>
                  <a:srgbClr val="080808"/>
                </a:solidFill>
              </a:rPr>
              <a:t>    </a:t>
            </a:r>
            <a:r>
              <a:rPr lang="en-US" altLang="zh-CN" sz="1600" dirty="0">
                <a:solidFill>
                  <a:srgbClr val="080808"/>
                </a:solidFill>
              </a:rPr>
              <a:t>pf=(unsigned *)&amp;f;            //</a:t>
            </a:r>
            <a:r>
              <a:rPr lang="zh-CN" altLang="en-US" sz="1600" dirty="0">
                <a:solidFill>
                  <a:srgbClr val="080808"/>
                </a:solidFill>
              </a:rPr>
              <a:t>将浮点数的机内表示理解为无符号</a:t>
            </a:r>
          </a:p>
          <a:p>
            <a:pPr>
              <a:lnSpc>
                <a:spcPct val="100000"/>
              </a:lnSpc>
              <a:spcBef>
                <a:spcPts val="0"/>
              </a:spcBef>
              <a:buNone/>
            </a:pPr>
            <a:r>
              <a:rPr lang="zh-CN" altLang="en-US" sz="1600" dirty="0">
                <a:solidFill>
                  <a:srgbClr val="080808"/>
                </a:solidFill>
              </a:rPr>
              <a:t> </a:t>
            </a:r>
            <a:r>
              <a:rPr lang="zh-CN" altLang="en-US" sz="1600" dirty="0" smtClean="0">
                <a:solidFill>
                  <a:srgbClr val="080808"/>
                </a:solidFill>
              </a:rPr>
              <a:t>   </a:t>
            </a:r>
            <a:r>
              <a:rPr lang="en-US" altLang="zh-CN" sz="1600" dirty="0" err="1">
                <a:solidFill>
                  <a:srgbClr val="080808"/>
                </a:solidFill>
              </a:rPr>
              <a:t>printf</a:t>
            </a:r>
            <a:r>
              <a:rPr lang="en-US" altLang="zh-CN" sz="1600" dirty="0" smtClean="0">
                <a:solidFill>
                  <a:srgbClr val="080808"/>
                </a:solidFill>
              </a:rPr>
              <a:t>("</a:t>
            </a:r>
            <a:r>
              <a:rPr lang="zh-CN" altLang="en-US" sz="1600" dirty="0" smtClean="0">
                <a:solidFill>
                  <a:srgbClr val="080808"/>
                </a:solidFill>
              </a:rPr>
              <a:t>机器</a:t>
            </a:r>
            <a:r>
              <a:rPr lang="zh-CN" altLang="en-US" sz="1600" dirty="0">
                <a:solidFill>
                  <a:srgbClr val="080808"/>
                </a:solidFill>
              </a:rPr>
              <a:t>数：</a:t>
            </a:r>
            <a:r>
              <a:rPr lang="en-US" altLang="zh-CN" sz="1600" dirty="0" smtClean="0">
                <a:solidFill>
                  <a:srgbClr val="080808"/>
                </a:solidFill>
              </a:rPr>
              <a:t>0x%x\n",*</a:t>
            </a:r>
            <a:r>
              <a:rPr lang="en-US" altLang="zh-CN" sz="1600" dirty="0">
                <a:solidFill>
                  <a:srgbClr val="080808"/>
                </a:solidFill>
              </a:rPr>
              <a:t>pf); //</a:t>
            </a:r>
            <a:r>
              <a:rPr lang="zh-CN" altLang="en-US" sz="1600" dirty="0">
                <a:solidFill>
                  <a:srgbClr val="080808"/>
                </a:solidFill>
              </a:rPr>
              <a:t>输出：机器数：</a:t>
            </a:r>
            <a:r>
              <a:rPr lang="en-US" altLang="zh-CN" sz="1600" dirty="0">
                <a:solidFill>
                  <a:srgbClr val="080808"/>
                </a:solidFill>
              </a:rPr>
              <a:t>0x80000000</a:t>
            </a:r>
          </a:p>
          <a:p>
            <a:pPr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dirty="0">
                <a:solidFill>
                  <a:srgbClr val="080808"/>
                </a:solidFill>
              </a:rPr>
              <a:t> </a:t>
            </a:r>
            <a:r>
              <a:rPr lang="en-US" altLang="zh-CN" sz="1600" dirty="0" smtClean="0">
                <a:solidFill>
                  <a:srgbClr val="080808"/>
                </a:solidFill>
              </a:rPr>
              <a:t>                                                      //</a:t>
            </a:r>
            <a:r>
              <a:rPr lang="zh-CN" altLang="en-US" sz="1600" dirty="0">
                <a:solidFill>
                  <a:srgbClr val="080808"/>
                </a:solidFill>
              </a:rPr>
              <a:t>尾数</a:t>
            </a:r>
            <a:r>
              <a:rPr lang="zh-CN" altLang="en-US" sz="1600" dirty="0" smtClean="0">
                <a:solidFill>
                  <a:srgbClr val="080808"/>
                </a:solidFill>
              </a:rPr>
              <a:t>：</a:t>
            </a:r>
            <a:r>
              <a:rPr lang="en-US" altLang="zh-CN" sz="1600" dirty="0" smtClean="0">
                <a:solidFill>
                  <a:srgbClr val="080808"/>
                </a:solidFill>
              </a:rPr>
              <a:t>-0</a:t>
            </a:r>
            <a:r>
              <a:rPr lang="zh-CN" altLang="en-US" sz="1600" dirty="0" smtClean="0">
                <a:solidFill>
                  <a:srgbClr val="080808"/>
                </a:solidFill>
              </a:rPr>
              <a:t>，</a:t>
            </a:r>
            <a:r>
              <a:rPr lang="zh-CN" altLang="en-US" sz="1600" dirty="0">
                <a:solidFill>
                  <a:srgbClr val="080808"/>
                </a:solidFill>
              </a:rPr>
              <a:t>阶码：最小值，即</a:t>
            </a:r>
            <a:r>
              <a:rPr lang="en-US" altLang="zh-CN" sz="1600" dirty="0">
                <a:solidFill>
                  <a:srgbClr val="080808"/>
                </a:solidFill>
              </a:rPr>
              <a:t>-127</a:t>
            </a:r>
            <a:endParaRPr lang="en-US" altLang="zh-CN" sz="1600" dirty="0" smtClean="0">
              <a:solidFill>
                <a:srgbClr val="080808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dirty="0">
                <a:solidFill>
                  <a:srgbClr val="080808"/>
                </a:solidFill>
              </a:rPr>
              <a:t> </a:t>
            </a:r>
            <a:r>
              <a:rPr lang="en-US" altLang="zh-CN" sz="1600" dirty="0" smtClean="0">
                <a:solidFill>
                  <a:srgbClr val="080808"/>
                </a:solidFill>
              </a:rPr>
              <a:t>   </a:t>
            </a:r>
            <a:r>
              <a:rPr lang="en-US" altLang="zh-CN" sz="1600" dirty="0" err="1" smtClean="0">
                <a:solidFill>
                  <a:srgbClr val="080808"/>
                </a:solidFill>
              </a:rPr>
              <a:t>rerurn</a:t>
            </a:r>
            <a:r>
              <a:rPr lang="en-US" altLang="zh-CN" sz="1600" dirty="0" smtClean="0">
                <a:solidFill>
                  <a:srgbClr val="080808"/>
                </a:solidFill>
              </a:rPr>
              <a:t> 0</a:t>
            </a:r>
            <a:r>
              <a:rPr lang="zh-CN" altLang="en-US" sz="1600" dirty="0" smtClean="0">
                <a:solidFill>
                  <a:srgbClr val="080808"/>
                </a:solidFill>
              </a:rPr>
              <a:t>；</a:t>
            </a:r>
            <a:endParaRPr lang="en-US" altLang="zh-CN" sz="1600" dirty="0" smtClean="0">
              <a:solidFill>
                <a:srgbClr val="0000CC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  <a:buNone/>
            </a:pPr>
            <a:r>
              <a:rPr lang="zh-CN" altLang="en-US" sz="1600" dirty="0" smtClean="0">
                <a:solidFill>
                  <a:srgbClr val="080808"/>
                </a:solidFill>
              </a:rPr>
              <a:t> ｝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378970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D03785-23A1-4DCB-990C-289D68259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rgbClr val="7030A0"/>
                </a:solidFill>
              </a:rPr>
              <a:t>自学：</a:t>
            </a:r>
            <a:r>
              <a:rPr lang="zh-CN" altLang="en-US" dirty="0" smtClean="0"/>
              <a:t>输出</a:t>
            </a:r>
            <a:r>
              <a:rPr lang="zh-CN" altLang="en-US" dirty="0"/>
              <a:t>浮点数的机器数：</a:t>
            </a:r>
            <a:r>
              <a:rPr lang="en-US" altLang="zh-CN" dirty="0">
                <a:solidFill>
                  <a:srgbClr val="0303DF"/>
                </a:solidFill>
              </a:rPr>
              <a:t>p</a:t>
            </a:r>
            <a:r>
              <a:rPr lang="zh-CN" altLang="en-US" dirty="0">
                <a:solidFill>
                  <a:srgbClr val="0303DF"/>
                </a:solidFill>
              </a:rPr>
              <a:t>计数法 （</a:t>
            </a:r>
            <a:r>
              <a:rPr lang="en-US" altLang="zh-CN" dirty="0">
                <a:solidFill>
                  <a:srgbClr val="0303DF"/>
                </a:solidFill>
              </a:rPr>
              <a:t>%a</a:t>
            </a:r>
            <a:r>
              <a:rPr lang="zh-CN" altLang="en-US" dirty="0">
                <a:solidFill>
                  <a:srgbClr val="0303DF"/>
                </a:solidFill>
              </a:rPr>
              <a:t>）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5CFB8906-3ACE-4890-B01F-D8C3030785A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342900" indent="-342900">
                  <a:buFont typeface="Wingdings" panose="05000000000000000000" pitchFamily="2" charset="2"/>
                  <a:buChar char="l"/>
                </a:pPr>
                <a:r>
                  <a:rPr lang="zh-CN" altLang="en-US" sz="1800" dirty="0"/>
                  <a:t>格式</a:t>
                </a:r>
                <a:r>
                  <a:rPr lang="en-US" altLang="zh-CN" sz="1800" dirty="0"/>
                  <a:t>%f</a:t>
                </a:r>
                <a:r>
                  <a:rPr lang="zh-CN" altLang="en-US" sz="1800" dirty="0"/>
                  <a:t>，</a:t>
                </a:r>
                <a:r>
                  <a:rPr lang="en-US" altLang="zh-CN" sz="1800" dirty="0"/>
                  <a:t>%e</a:t>
                </a:r>
                <a:r>
                  <a:rPr lang="zh-CN" altLang="en-US" sz="1800" dirty="0"/>
                  <a:t>，</a:t>
                </a:r>
                <a:r>
                  <a:rPr lang="en-US" altLang="zh-CN" sz="1800" dirty="0"/>
                  <a:t>%g</a:t>
                </a:r>
                <a:r>
                  <a:rPr lang="zh-CN" altLang="en-US" sz="1800" dirty="0"/>
                  <a:t>是以我们常用的小数，或者科学计数法输出一个浮点数；</a:t>
                </a:r>
                <a:endParaRPr lang="en-US" altLang="zh-CN" sz="1800" dirty="0"/>
              </a:p>
              <a:p>
                <a:pPr marL="971550" lvl="1"/>
                <a:r>
                  <a:rPr lang="en-US" altLang="zh-CN" sz="1600" dirty="0"/>
                  <a:t>e</a:t>
                </a:r>
                <a:r>
                  <a:rPr lang="zh-CN" altLang="en-US" sz="1600" dirty="0"/>
                  <a:t>格式</a:t>
                </a:r>
                <a:r>
                  <a:rPr lang="en-US" altLang="zh-CN" sz="1600" dirty="0"/>
                  <a:t>g</a:t>
                </a:r>
                <a:r>
                  <a:rPr lang="zh-CN" altLang="en-US" sz="1600" dirty="0"/>
                  <a:t>格式色输出均采用十进制表示；</a:t>
                </a:r>
                <a:endParaRPr lang="en-US" altLang="zh-CN" sz="1600" dirty="0"/>
              </a:p>
              <a:p>
                <a:pPr marL="971550" lvl="1"/>
                <a:r>
                  <a:rPr lang="en-US" altLang="zh-CN" sz="1600" dirty="0"/>
                  <a:t>2.4e5</a:t>
                </a:r>
                <a:r>
                  <a:rPr lang="zh-CN" altLang="en-US" sz="1600" dirty="0"/>
                  <a:t>，表示 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2.4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sup>
                    </m:sSup>
                  </m:oMath>
                </a14:m>
                <a:r>
                  <a:rPr lang="en-US" altLang="zh-CN" sz="1600" dirty="0"/>
                  <a:t>;</a:t>
                </a:r>
              </a:p>
              <a:p>
                <a:pPr marL="342900" indent="-342900">
                  <a:buFont typeface="Wingdings" panose="05000000000000000000" pitchFamily="2" charset="2"/>
                  <a:buChar char="l"/>
                </a:pPr>
                <a:r>
                  <a:rPr lang="en-US" altLang="zh-CN" sz="1800" dirty="0">
                    <a:solidFill>
                      <a:srgbClr val="0303DF"/>
                    </a:solidFill>
                  </a:rPr>
                  <a:t>p</a:t>
                </a:r>
                <a:r>
                  <a:rPr lang="zh-CN" altLang="en-US" sz="1800" dirty="0">
                    <a:solidFill>
                      <a:srgbClr val="0303DF"/>
                    </a:solidFill>
                  </a:rPr>
                  <a:t>计数法，即</a:t>
                </a:r>
                <a:r>
                  <a:rPr lang="en-US" altLang="zh-CN" sz="1800" dirty="0">
                    <a:solidFill>
                      <a:srgbClr val="0303DF"/>
                    </a:solidFill>
                  </a:rPr>
                  <a:t>a</a:t>
                </a:r>
                <a:r>
                  <a:rPr lang="zh-CN" altLang="en-US" sz="1800" dirty="0">
                    <a:solidFill>
                      <a:srgbClr val="0303DF"/>
                    </a:solidFill>
                  </a:rPr>
                  <a:t>格式，采用一种较为直观的形式输出浮点数的机器数；</a:t>
                </a:r>
                <a:endParaRPr lang="en-US" altLang="zh-CN" sz="1800" dirty="0">
                  <a:solidFill>
                    <a:srgbClr val="0303DF"/>
                  </a:solidFill>
                </a:endParaRPr>
              </a:p>
              <a:p>
                <a:pPr marL="971550" lvl="1"/>
                <a:r>
                  <a:rPr lang="zh-CN" altLang="en-US" sz="1600" dirty="0" smtClean="0"/>
                  <a:t>其中</a:t>
                </a:r>
                <a:r>
                  <a:rPr lang="zh-CN" altLang="en-US" sz="1600" dirty="0"/>
                  <a:t>，尾数采用</a:t>
                </a:r>
                <a:r>
                  <a:rPr lang="en-US" altLang="zh-CN" sz="1600" dirty="0"/>
                  <a:t>16</a:t>
                </a:r>
                <a:r>
                  <a:rPr lang="zh-CN" altLang="en-US" sz="1600" dirty="0"/>
                  <a:t>进制表示，阶码采用</a:t>
                </a:r>
                <a:r>
                  <a:rPr lang="en-US" altLang="zh-CN" sz="1600" dirty="0"/>
                  <a:t>10</a:t>
                </a:r>
                <a:r>
                  <a:rPr lang="zh-CN" altLang="en-US" sz="1600" dirty="0"/>
                  <a:t>进制数，基数为</a:t>
                </a:r>
                <a:r>
                  <a:rPr lang="en-US" altLang="zh-CN" sz="1600" dirty="0"/>
                  <a:t>2</a:t>
                </a:r>
                <a:r>
                  <a:rPr lang="zh-CN" altLang="en-US" sz="1600" dirty="0"/>
                  <a:t>；</a:t>
                </a:r>
                <a:endParaRPr lang="en-US" altLang="zh-CN" sz="1600" dirty="0"/>
              </a:p>
              <a:p>
                <a:pPr marL="342900" indent="-342900">
                  <a:buFont typeface="Wingdings" panose="05000000000000000000" pitchFamily="2" charset="2"/>
                  <a:buChar char="l"/>
                </a:pPr>
                <a:r>
                  <a:rPr lang="zh-CN" altLang="en-US" sz="1800" dirty="0"/>
                  <a:t>如</a:t>
                </a:r>
                <a:r>
                  <a:rPr lang="en-US" altLang="zh-CN" sz="1800" dirty="0">
                    <a:solidFill>
                      <a:srgbClr val="0303DF"/>
                    </a:solidFill>
                  </a:rPr>
                  <a:t>float x=-2e10</a:t>
                </a:r>
                <a:r>
                  <a:rPr lang="zh-CN" altLang="en-US" sz="1800" dirty="0"/>
                  <a:t>，</a:t>
                </a:r>
                <a:r>
                  <a:rPr lang="en-US" altLang="zh-CN" sz="1800" dirty="0"/>
                  <a:t>p</a:t>
                </a:r>
                <a:r>
                  <a:rPr lang="zh-CN" altLang="en-US" sz="1800" dirty="0"/>
                  <a:t>计数法即</a:t>
                </a:r>
                <a:r>
                  <a:rPr lang="en-US" altLang="zh-CN" sz="1800" dirty="0">
                    <a:solidFill>
                      <a:srgbClr val="C00000"/>
                    </a:solidFill>
                  </a:rPr>
                  <a:t>%a</a:t>
                </a:r>
                <a:r>
                  <a:rPr lang="zh-CN" altLang="en-US" sz="1800" dirty="0"/>
                  <a:t>格式输出：</a:t>
                </a:r>
                <a:r>
                  <a:rPr lang="en-US" altLang="zh-CN" sz="1800" dirty="0">
                    <a:solidFill>
                      <a:srgbClr val="C00000"/>
                    </a:solidFill>
                  </a:rPr>
                  <a:t>-0x1.2a05f2p+34</a:t>
                </a:r>
                <a:r>
                  <a:rPr lang="zh-CN" altLang="en-US" sz="1800" dirty="0" smtClean="0"/>
                  <a:t>；</a:t>
                </a:r>
                <a:endParaRPr lang="en-US" altLang="zh-CN" sz="1800" dirty="0" smtClean="0"/>
              </a:p>
              <a:p>
                <a:pPr lvl="1" indent="0">
                  <a:buNone/>
                </a:pPr>
                <a:r>
                  <a:rPr lang="en-US" altLang="zh-CN" sz="1600" dirty="0"/>
                  <a:t>float x= </a:t>
                </a:r>
                <a:r>
                  <a:rPr lang="en-US" altLang="zh-CN" sz="1600" dirty="0">
                    <a:solidFill>
                      <a:srgbClr val="7030A0"/>
                    </a:solidFill>
                  </a:rPr>
                  <a:t>-2e10</a:t>
                </a:r>
                <a:r>
                  <a:rPr lang="en-US" altLang="zh-CN" sz="1600" dirty="0"/>
                  <a:t>;</a:t>
                </a:r>
              </a:p>
              <a:p>
                <a:pPr lvl="1" indent="0">
                  <a:buNone/>
                </a:pPr>
                <a:r>
                  <a:rPr lang="en-US" altLang="zh-CN" sz="1600" dirty="0" err="1"/>
                  <a:t>printf</a:t>
                </a:r>
                <a:r>
                  <a:rPr lang="en-US" altLang="zh-CN" sz="1600" dirty="0" smtClean="0"/>
                  <a:t>("x</a:t>
                </a:r>
                <a:r>
                  <a:rPr lang="en-US" altLang="zh-CN" sz="1600" dirty="0"/>
                  <a:t>=%</a:t>
                </a:r>
                <a:r>
                  <a:rPr lang="en-US" altLang="zh-CN" sz="1600" dirty="0" smtClean="0"/>
                  <a:t>a\</a:t>
                </a:r>
                <a:r>
                  <a:rPr lang="en-US" altLang="zh-CN" sz="1600" dirty="0" err="1" smtClean="0"/>
                  <a:t>n",</a:t>
                </a:r>
                <a:r>
                  <a:rPr lang="en-US" altLang="zh-CN" sz="1600" dirty="0" err="1"/>
                  <a:t>x</a:t>
                </a:r>
                <a:r>
                  <a:rPr lang="en-US" altLang="zh-CN" sz="1600" dirty="0"/>
                  <a:t>);  //</a:t>
                </a:r>
                <a:r>
                  <a:rPr lang="zh-CN" altLang="en-US" sz="1600" dirty="0"/>
                  <a:t>输出：</a:t>
                </a:r>
                <a:r>
                  <a:rPr lang="en-US" altLang="zh-CN" sz="1600" dirty="0"/>
                  <a:t> </a:t>
                </a:r>
                <a:r>
                  <a:rPr lang="en-US" altLang="zh-CN" sz="1600" dirty="0">
                    <a:solidFill>
                      <a:srgbClr val="C00000"/>
                    </a:solidFill>
                  </a:rPr>
                  <a:t>-0x1.2a05f2p+34</a:t>
                </a:r>
                <a:endParaRPr lang="en-US" altLang="zh-CN" sz="1600" dirty="0"/>
              </a:p>
              <a:p>
                <a:pPr marL="342900" indent="-342900">
                  <a:buFont typeface="Wingdings" panose="05000000000000000000" pitchFamily="2" charset="2"/>
                  <a:buChar char="l"/>
                </a:pPr>
                <a:r>
                  <a:rPr lang="zh-CN" altLang="en-US" sz="1800" dirty="0" smtClean="0"/>
                  <a:t>含义</a:t>
                </a:r>
                <a:r>
                  <a:rPr lang="zh-CN" altLang="en-US" sz="1800" dirty="0"/>
                  <a:t>：</a:t>
                </a:r>
                <a:endParaRPr lang="en-US" altLang="zh-CN" sz="1800" dirty="0"/>
              </a:p>
              <a:p>
                <a:pPr marL="971550" lvl="1"/>
                <a:r>
                  <a:rPr lang="zh-CN" altLang="en-US" sz="1600" dirty="0"/>
                  <a:t>尾数部分是</a:t>
                </a:r>
                <a:r>
                  <a:rPr lang="en-US" altLang="zh-CN" sz="1600" dirty="0"/>
                  <a:t>-0x1.2a05f2</a:t>
                </a:r>
                <a:r>
                  <a:rPr lang="zh-CN" altLang="en-US" sz="1600" dirty="0"/>
                  <a:t>，采用</a:t>
                </a:r>
                <a:r>
                  <a:rPr lang="en-US" altLang="zh-CN" sz="1600" dirty="0"/>
                  <a:t>16</a:t>
                </a:r>
                <a:r>
                  <a:rPr lang="zh-CN" altLang="en-US" sz="1600" dirty="0"/>
                  <a:t>进制表示；</a:t>
                </a:r>
                <a:endParaRPr lang="en-US" altLang="zh-CN" sz="1600" dirty="0"/>
              </a:p>
              <a:p>
                <a:pPr marL="971550" lvl="1"/>
                <a:r>
                  <a:rPr lang="en-US" altLang="zh-CN" sz="1600" dirty="0"/>
                  <a:t>P</a:t>
                </a:r>
                <a:r>
                  <a:rPr lang="zh-CN" altLang="en-US" sz="1600" dirty="0"/>
                  <a:t>之后的</a:t>
                </a:r>
                <a:r>
                  <a:rPr lang="en-US" altLang="zh-CN" sz="1600" dirty="0"/>
                  <a:t>+34</a:t>
                </a:r>
                <a:r>
                  <a:rPr lang="zh-CN" altLang="en-US" sz="1600" dirty="0"/>
                  <a:t>是阶码，以</a:t>
                </a:r>
                <a:r>
                  <a:rPr lang="en-US" altLang="zh-CN" sz="1600" dirty="0"/>
                  <a:t>10</a:t>
                </a:r>
                <a:r>
                  <a:rPr lang="zh-CN" altLang="en-US" sz="1600" dirty="0"/>
                  <a:t>进制表示；</a:t>
                </a:r>
                <a:endParaRPr lang="en-US" altLang="zh-CN" sz="1600" dirty="0"/>
              </a:p>
              <a:p>
                <a:pPr marL="971550" lvl="1"/>
                <a:r>
                  <a:rPr lang="zh-CN" altLang="en-US" sz="1600" dirty="0"/>
                  <a:t>以</a:t>
                </a:r>
                <a:r>
                  <a:rPr lang="en-US" altLang="zh-CN" sz="1600" dirty="0"/>
                  <a:t>2</a:t>
                </a:r>
                <a:r>
                  <a:rPr lang="zh-CN" altLang="en-US" sz="1600" dirty="0"/>
                  <a:t>位基数；</a:t>
                </a:r>
                <a:endParaRPr lang="en-US" altLang="zh-CN" sz="1600" dirty="0"/>
              </a:p>
              <a:p>
                <a:pPr marL="971550" lvl="1"/>
                <a:r>
                  <a:rPr lang="zh-CN" altLang="en-US" sz="1600" dirty="0"/>
                  <a:t>即</a:t>
                </a:r>
                <a:r>
                  <a:rPr lang="en-US" altLang="zh-CN" sz="1600" dirty="0"/>
                  <a:t>p</a:t>
                </a:r>
                <a:r>
                  <a:rPr lang="zh-CN" altLang="en-US" sz="1600" dirty="0"/>
                  <a:t>计数法</a:t>
                </a:r>
                <a:r>
                  <a:rPr lang="en-US" altLang="zh-CN" sz="1600" dirty="0">
                    <a:solidFill>
                      <a:srgbClr val="C00000"/>
                    </a:solidFill>
                  </a:rPr>
                  <a:t>-0x1.2a05f2p+34</a:t>
                </a:r>
                <a:r>
                  <a:rPr lang="zh-CN" altLang="en-US" sz="1600" dirty="0"/>
                  <a:t>对应的数值是</a:t>
                </a:r>
                <a:r>
                  <a:rPr lang="en-US" altLang="zh-CN" sz="1600" dirty="0">
                    <a:solidFill>
                      <a:srgbClr val="C00000"/>
                    </a:solidFill>
                  </a:rPr>
                  <a:t>-0x1.2a05f2</a:t>
                </a:r>
                <a14:m>
                  <m:oMath xmlns:m="http://schemas.openxmlformats.org/officeDocument/2006/math">
                    <m:r>
                      <a:rPr lang="en-US" altLang="zh-CN" sz="16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altLang="zh-CN" sz="16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CN" sz="1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34</m:t>
                        </m:r>
                      </m:sup>
                    </m:sSup>
                  </m:oMath>
                </a14:m>
                <a:r>
                  <a:rPr lang="zh-CN" altLang="en-US" sz="1600" dirty="0"/>
                  <a:t>。</a:t>
                </a:r>
                <a:endParaRPr lang="en-US" altLang="zh-CN" sz="1600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5CFB8906-3ACE-4890-B01F-D8C3030785A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136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12494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D03785-23A1-4DCB-990C-289D68259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rgbClr val="7030A0"/>
                </a:solidFill>
              </a:rPr>
              <a:t>自学：</a:t>
            </a:r>
            <a:r>
              <a:rPr lang="zh-CN" altLang="en-US" dirty="0" smtClean="0"/>
              <a:t>输出</a:t>
            </a:r>
            <a:r>
              <a:rPr lang="zh-CN" altLang="en-US" dirty="0"/>
              <a:t>浮点数的机器数：</a:t>
            </a:r>
            <a:r>
              <a:rPr lang="en-US" altLang="zh-CN" dirty="0"/>
              <a:t>p</a:t>
            </a:r>
            <a:r>
              <a:rPr lang="zh-CN" altLang="en-US" dirty="0"/>
              <a:t>计数法 （</a:t>
            </a:r>
            <a:r>
              <a:rPr lang="en-US" altLang="zh-CN" dirty="0"/>
              <a:t>%a</a:t>
            </a:r>
            <a:r>
              <a:rPr lang="zh-CN" altLang="en-US" dirty="0"/>
              <a:t>）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5CFB8906-3ACE-4890-B01F-D8C3030785A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342900" indent="-342900">
                  <a:buFont typeface="Wingdings" panose="05000000000000000000" pitchFamily="2" charset="2"/>
                  <a:buChar char="l"/>
                </a:pPr>
                <a:r>
                  <a:rPr lang="zh-CN" altLang="en-US" sz="1800" dirty="0"/>
                  <a:t>对比</a:t>
                </a:r>
                <a:endParaRPr lang="en-US" altLang="zh-CN" sz="1800" dirty="0"/>
              </a:p>
              <a:p>
                <a:pPr marL="971550" lvl="1"/>
                <a:r>
                  <a:rPr lang="en-US" altLang="zh-CN" sz="1600" dirty="0"/>
                  <a:t>float x=-2e10</a:t>
                </a:r>
                <a:r>
                  <a:rPr lang="zh-CN" altLang="en-US" sz="1600" dirty="0"/>
                  <a:t>，按照</a:t>
                </a:r>
                <a:r>
                  <a:rPr lang="en-US" altLang="zh-CN" sz="1600" dirty="0"/>
                  <a:t>16</a:t>
                </a:r>
                <a:r>
                  <a:rPr lang="zh-CN" altLang="en-US" sz="1600" dirty="0"/>
                  <a:t>进制输出其</a:t>
                </a:r>
                <a:r>
                  <a:rPr lang="en-US" altLang="zh-CN" sz="1600" dirty="0">
                    <a:solidFill>
                      <a:srgbClr val="C00000"/>
                    </a:solidFill>
                  </a:rPr>
                  <a:t>IEEE 754</a:t>
                </a:r>
                <a:r>
                  <a:rPr lang="zh-CN" altLang="en-US" sz="1600" dirty="0"/>
                  <a:t>标准的机器数形式是</a:t>
                </a:r>
                <a:r>
                  <a:rPr lang="en-US" altLang="zh-CN" sz="1600" dirty="0">
                    <a:solidFill>
                      <a:srgbClr val="C00000"/>
                    </a:solidFill>
                  </a:rPr>
                  <a:t>d09502f9</a:t>
                </a:r>
                <a:r>
                  <a:rPr lang="zh-CN" altLang="en-US" sz="1600" dirty="0"/>
                  <a:t>；</a:t>
                </a:r>
                <a:endParaRPr lang="en-US" altLang="zh-CN" sz="1600" dirty="0"/>
              </a:p>
              <a:p>
                <a:pPr marL="971550" lvl="1"/>
                <a:r>
                  <a:rPr lang="zh-CN" altLang="en-US" sz="1600" dirty="0"/>
                  <a:t>对应二进制：</a:t>
                </a:r>
                <a:r>
                  <a:rPr lang="en-US" altLang="zh-CN" sz="1600" dirty="0">
                    <a:solidFill>
                      <a:srgbClr val="C00000"/>
                    </a:solidFill>
                  </a:rPr>
                  <a:t>1</a:t>
                </a:r>
                <a:r>
                  <a:rPr lang="en-US" altLang="zh-CN" sz="1600" dirty="0">
                    <a:solidFill>
                      <a:srgbClr val="0303DF"/>
                    </a:solidFill>
                  </a:rPr>
                  <a:t>101 0000 1</a:t>
                </a:r>
                <a:r>
                  <a:rPr lang="en-US" altLang="zh-CN" sz="1600" dirty="0">
                    <a:solidFill>
                      <a:srgbClr val="006600"/>
                    </a:solidFill>
                  </a:rPr>
                  <a:t>001 0101 0000 0010 1111 1001</a:t>
                </a:r>
                <a:r>
                  <a:rPr lang="zh-CN" altLang="en-US" sz="1600" dirty="0">
                    <a:solidFill>
                      <a:srgbClr val="006600"/>
                    </a:solidFill>
                  </a:rPr>
                  <a:t>；</a:t>
                </a:r>
                <a:endParaRPr lang="en-US" altLang="zh-CN" sz="1600" dirty="0"/>
              </a:p>
              <a:p>
                <a:pPr marL="342900" indent="-342900">
                  <a:buFont typeface="Wingdings" panose="05000000000000000000" pitchFamily="2" charset="2"/>
                  <a:buChar char="l"/>
                </a:pPr>
                <a:r>
                  <a:rPr lang="zh-CN" altLang="en-US" sz="1800" dirty="0"/>
                  <a:t>按照</a:t>
                </a:r>
                <a:r>
                  <a:rPr lang="en-US" altLang="zh-CN" sz="1800" dirty="0"/>
                  <a:t>IEEE 754</a:t>
                </a:r>
                <a:r>
                  <a:rPr lang="zh-CN" altLang="en-US" sz="1800" dirty="0"/>
                  <a:t>标准，浮点数</a:t>
                </a:r>
                <a:r>
                  <a:rPr lang="en-US" altLang="zh-CN" sz="1800" dirty="0"/>
                  <a:t>float x=-2e10</a:t>
                </a:r>
                <a:r>
                  <a:rPr lang="zh-CN" altLang="en-US" sz="1800" dirty="0"/>
                  <a:t>在机器内</a:t>
                </a:r>
                <a:r>
                  <a:rPr lang="en-US" altLang="zh-CN" sz="1800" dirty="0"/>
                  <a:t>4</a:t>
                </a:r>
                <a:r>
                  <a:rPr lang="zh-CN" altLang="en-US" sz="1800" dirty="0"/>
                  <a:t>字节的内容的含义：</a:t>
                </a:r>
                <a:endParaRPr lang="en-US" altLang="zh-CN" sz="1800" dirty="0"/>
              </a:p>
              <a:p>
                <a:pPr marL="971550" lvl="1"/>
                <a:r>
                  <a:rPr lang="zh-CN" altLang="en-US" sz="1600" dirty="0"/>
                  <a:t>最高位</a:t>
                </a:r>
                <a:r>
                  <a:rPr lang="en-US" altLang="zh-CN" sz="1600" dirty="0">
                    <a:solidFill>
                      <a:srgbClr val="C00000"/>
                    </a:solidFill>
                  </a:rPr>
                  <a:t>1</a:t>
                </a:r>
                <a:r>
                  <a:rPr lang="zh-CN" altLang="en-US" sz="1600" dirty="0"/>
                  <a:t>是分浮点数的符号位；（该浮点数是负数）</a:t>
                </a:r>
                <a:endParaRPr lang="en-US" altLang="zh-CN" sz="1600" dirty="0"/>
              </a:p>
              <a:p>
                <a:pPr marL="971550" lvl="1"/>
                <a:r>
                  <a:rPr lang="zh-CN" altLang="en-US" sz="1600" dirty="0"/>
                  <a:t>其后的</a:t>
                </a:r>
                <a:r>
                  <a:rPr lang="en-US" altLang="zh-CN" sz="1600" dirty="0"/>
                  <a:t>8</a:t>
                </a:r>
                <a:r>
                  <a:rPr lang="zh-CN" altLang="en-US" sz="1600" dirty="0"/>
                  <a:t>位是移码表示的阶码：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altLang="zh-CN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en-US" altLang="zh-CN" sz="1600" dirty="0">
                                <a:solidFill>
                                  <a:srgbClr val="C00000"/>
                                </a:solidFill>
                              </a:rPr>
                              <m:t>101 0000 1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161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</m:oMath>
                </a14:m>
                <a:r>
                  <a:rPr lang="zh-CN" altLang="en-US" sz="1600" dirty="0"/>
                  <a:t>；真值：</a:t>
                </a:r>
                <a:r>
                  <a:rPr lang="en-US" altLang="zh-CN" sz="1600" dirty="0"/>
                  <a:t>161-127=</a:t>
                </a:r>
                <a:r>
                  <a:rPr lang="en-US" altLang="zh-CN" sz="1600" dirty="0">
                    <a:solidFill>
                      <a:srgbClr val="0303DF"/>
                    </a:solidFill>
                  </a:rPr>
                  <a:t>34</a:t>
                </a:r>
              </a:p>
              <a:p>
                <a:pPr marL="971550" lvl="1"/>
                <a:r>
                  <a:rPr lang="zh-CN" altLang="en-US" sz="1600" dirty="0"/>
                  <a:t>其余的</a:t>
                </a:r>
                <a:r>
                  <a:rPr lang="en-US" altLang="zh-CN" sz="1600" dirty="0"/>
                  <a:t>001 0101 0000 0010 1111 1001</a:t>
                </a:r>
                <a:r>
                  <a:rPr lang="zh-CN" altLang="en-US" sz="1600" dirty="0"/>
                  <a:t>是尾数的小数部分，即</a:t>
                </a:r>
                <a:r>
                  <a:rPr lang="en-US" altLang="zh-CN" sz="1600" dirty="0"/>
                  <a:t>0x2a05f2</a:t>
                </a:r>
              </a:p>
              <a:p>
                <a:pPr marL="971550" lvl="1"/>
                <a:r>
                  <a:rPr lang="zh-CN" altLang="en-US" sz="1600" dirty="0"/>
                  <a:t>尾数的整数部分</a:t>
                </a:r>
                <a:r>
                  <a:rPr lang="en-US" altLang="zh-CN" sz="1600" dirty="0"/>
                  <a:t>1</a:t>
                </a:r>
                <a:r>
                  <a:rPr lang="zh-CN" altLang="en-US" sz="1600" dirty="0"/>
                  <a:t>隐含存储，因此尾数的机器数为：</a:t>
                </a:r>
                <a:r>
                  <a:rPr lang="en-US" altLang="zh-CN" sz="1600" dirty="0"/>
                  <a:t>0x1.2a05f2</a:t>
                </a:r>
                <a:r>
                  <a:rPr lang="zh-CN" altLang="en-US" sz="1600" dirty="0"/>
                  <a:t>；</a:t>
                </a:r>
                <a:endParaRPr lang="en-US" altLang="zh-CN" sz="1600" dirty="0"/>
              </a:p>
              <a:p>
                <a:pPr marL="971550" lvl="1"/>
                <a:r>
                  <a:rPr lang="zh-CN" altLang="en-US" sz="1600" dirty="0"/>
                  <a:t>综上所述，</a:t>
                </a:r>
                <a:r>
                  <a:rPr lang="en-US" altLang="zh-CN" sz="1600" dirty="0"/>
                  <a:t> </a:t>
                </a:r>
                <a:r>
                  <a:rPr lang="en-US" altLang="zh-CN" sz="1600" dirty="0">
                    <a:solidFill>
                      <a:srgbClr val="0303DF"/>
                    </a:solidFill>
                  </a:rPr>
                  <a:t>float x=-2e10</a:t>
                </a:r>
                <a:r>
                  <a:rPr lang="zh-CN" altLang="en-US" sz="1600" dirty="0">
                    <a:solidFill>
                      <a:srgbClr val="0303DF"/>
                    </a:solidFill>
                  </a:rPr>
                  <a:t>对应的机器数可表示为</a:t>
                </a:r>
                <a:r>
                  <a:rPr lang="zh-CN" altLang="en-US" sz="1600" dirty="0"/>
                  <a:t>：</a:t>
                </a:r>
                <a:r>
                  <a:rPr lang="en-US" altLang="zh-CN" sz="1600" dirty="0">
                    <a:solidFill>
                      <a:srgbClr val="C00000"/>
                    </a:solidFill>
                  </a:rPr>
                  <a:t> -0x1.2a05f2</a:t>
                </a:r>
                <a14:m>
                  <m:oMath xmlns:m="http://schemas.openxmlformats.org/officeDocument/2006/math">
                    <m:r>
                      <a:rPr lang="en-US" altLang="zh-CN" sz="16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altLang="zh-CN" sz="1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CN" sz="1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34</m:t>
                        </m:r>
                      </m:sup>
                    </m:sSup>
                    <m:r>
                      <a:rPr lang="zh-CN" altLang="en-US" sz="16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；</m:t>
                    </m:r>
                  </m:oMath>
                </a14:m>
                <a:endParaRPr lang="en-US" altLang="zh-CN" sz="1600" dirty="0"/>
              </a:p>
              <a:p>
                <a:pPr marL="342900" indent="-342900">
                  <a:buFont typeface="Wingdings" panose="05000000000000000000" pitchFamily="2" charset="2"/>
                  <a:buChar char="l"/>
                </a:pPr>
                <a:r>
                  <a:rPr lang="en-US" altLang="zh-CN" sz="1800" dirty="0" smtClean="0"/>
                  <a:t>%e</a:t>
                </a:r>
                <a:r>
                  <a:rPr lang="zh-CN" altLang="en-US" sz="1800" dirty="0" smtClean="0"/>
                  <a:t>与</a:t>
                </a:r>
                <a:r>
                  <a:rPr lang="en-US" altLang="zh-CN" sz="1800" dirty="0"/>
                  <a:t>p</a:t>
                </a:r>
                <a:r>
                  <a:rPr lang="zh-CN" altLang="en-US" sz="1800" dirty="0"/>
                  <a:t>计数法比较</a:t>
                </a:r>
                <a:endParaRPr lang="en-US" altLang="zh-CN" sz="1800" dirty="0"/>
              </a:p>
              <a:p>
                <a:pPr marL="971550" lvl="1"/>
                <a:r>
                  <a:rPr lang="zh-CN" altLang="en-US" sz="1600" dirty="0"/>
                  <a:t>浮点数</a:t>
                </a:r>
                <a:r>
                  <a:rPr lang="en-US" altLang="zh-CN" sz="1600" dirty="0"/>
                  <a:t> </a:t>
                </a:r>
                <a:r>
                  <a:rPr lang="en-US" altLang="zh-CN" sz="1600" dirty="0">
                    <a:solidFill>
                      <a:srgbClr val="0303DF"/>
                    </a:solidFill>
                  </a:rPr>
                  <a:t>float x=-</a:t>
                </a:r>
                <a:r>
                  <a:rPr lang="en-US" altLang="zh-CN" sz="1600" dirty="0" smtClean="0">
                    <a:solidFill>
                      <a:srgbClr val="0303DF"/>
                    </a:solidFill>
                  </a:rPr>
                  <a:t>2e10</a:t>
                </a:r>
                <a:r>
                  <a:rPr lang="zh-CN" altLang="en-US" sz="1600" dirty="0"/>
                  <a:t>采用</a:t>
                </a:r>
                <a:r>
                  <a:rPr lang="en-US" altLang="zh-CN" sz="1600" dirty="0" smtClean="0">
                    <a:solidFill>
                      <a:srgbClr val="0303DF"/>
                    </a:solidFill>
                  </a:rPr>
                  <a:t>%e</a:t>
                </a:r>
                <a:r>
                  <a:rPr lang="zh-CN" altLang="en-US" sz="1600" dirty="0" smtClean="0"/>
                  <a:t>输出</a:t>
                </a:r>
                <a:r>
                  <a:rPr lang="zh-CN" altLang="en-US" sz="1600" dirty="0" smtClean="0">
                    <a:solidFill>
                      <a:srgbClr val="0303DF"/>
                    </a:solidFill>
                  </a:rPr>
                  <a:t>，</a:t>
                </a:r>
                <a:r>
                  <a:rPr lang="zh-CN" altLang="en-US" sz="1600" dirty="0"/>
                  <a:t>结果</a:t>
                </a:r>
                <a:r>
                  <a:rPr lang="zh-CN" altLang="en-US" sz="1600" dirty="0" smtClean="0"/>
                  <a:t>为</a:t>
                </a:r>
                <a:r>
                  <a:rPr lang="en-US" altLang="zh-CN" sz="1600" dirty="0" smtClean="0">
                    <a:solidFill>
                      <a:srgbClr val="7030A0"/>
                    </a:solidFill>
                  </a:rPr>
                  <a:t>-2.000000e+010</a:t>
                </a:r>
                <a:endParaRPr lang="en-US" altLang="zh-CN" sz="1600" dirty="0">
                  <a:solidFill>
                    <a:srgbClr val="7030A0"/>
                  </a:solidFill>
                </a:endParaRPr>
              </a:p>
              <a:p>
                <a:pPr marL="971550" lvl="1"/>
                <a:r>
                  <a:rPr lang="zh-CN" altLang="en-US" sz="1600" dirty="0" smtClean="0"/>
                  <a:t>采用</a:t>
                </a:r>
                <a:r>
                  <a:rPr lang="en-US" altLang="zh-CN" sz="1600" dirty="0">
                    <a:solidFill>
                      <a:srgbClr val="0303DF"/>
                    </a:solidFill>
                  </a:rPr>
                  <a:t>%a</a:t>
                </a:r>
                <a:r>
                  <a:rPr lang="zh-CN" altLang="en-US" sz="1600" dirty="0"/>
                  <a:t>输出</a:t>
                </a:r>
                <a:r>
                  <a:rPr lang="zh-CN" altLang="en-US" sz="1600" dirty="0">
                    <a:solidFill>
                      <a:srgbClr val="0303DF"/>
                    </a:solidFill>
                  </a:rPr>
                  <a:t>，</a:t>
                </a:r>
                <a:r>
                  <a:rPr lang="zh-CN" altLang="en-US" sz="1600" dirty="0"/>
                  <a:t>对应的</a:t>
                </a:r>
                <a:r>
                  <a:rPr lang="en-US" altLang="zh-CN" sz="1600" dirty="0">
                    <a:solidFill>
                      <a:srgbClr val="0303DF"/>
                    </a:solidFill>
                  </a:rPr>
                  <a:t>p</a:t>
                </a:r>
                <a:r>
                  <a:rPr lang="zh-CN" altLang="en-US" sz="1600" dirty="0">
                    <a:solidFill>
                      <a:srgbClr val="0303DF"/>
                    </a:solidFill>
                  </a:rPr>
                  <a:t>计数法</a:t>
                </a:r>
                <a:r>
                  <a:rPr lang="zh-CN" altLang="en-US" sz="1600" dirty="0"/>
                  <a:t>即为</a:t>
                </a:r>
                <a:r>
                  <a:rPr lang="en-US" altLang="zh-CN" sz="1600" dirty="0">
                    <a:solidFill>
                      <a:srgbClr val="C00000"/>
                    </a:solidFill>
                  </a:rPr>
                  <a:t>-0x1.2a05f2p+34</a:t>
                </a:r>
                <a:r>
                  <a:rPr lang="zh-CN" altLang="en-US" sz="1600" dirty="0">
                    <a:solidFill>
                      <a:srgbClr val="C00000"/>
                    </a:solidFill>
                  </a:rPr>
                  <a:t>；</a:t>
                </a:r>
                <a:endParaRPr lang="en-US" altLang="zh-CN" sz="1600" dirty="0"/>
              </a:p>
              <a:p>
                <a:pPr marL="342900" indent="-342900">
                  <a:buFont typeface="Wingdings" panose="05000000000000000000" pitchFamily="2" charset="2"/>
                  <a:buChar char="l"/>
                </a:pPr>
                <a:r>
                  <a:rPr lang="zh-CN" altLang="en-US" sz="1800" dirty="0"/>
                  <a:t>从中可以理解</a:t>
                </a:r>
                <a:r>
                  <a:rPr lang="en-US" altLang="zh-CN" sz="1800" dirty="0"/>
                  <a:t>p</a:t>
                </a:r>
                <a:r>
                  <a:rPr lang="zh-CN" altLang="en-US" sz="1800" dirty="0"/>
                  <a:t>计数法的含义，以及浮点数的机内表示。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5CFB8906-3ACE-4890-B01F-D8C3030785A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136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24617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rgbClr val="7030A0"/>
                </a:solidFill>
                <a:sym typeface="Arial" panose="020B0604020202020204" pitchFamily="34" charset="0"/>
              </a:rPr>
              <a:t>课后练习</a:t>
            </a:r>
            <a:endParaRPr lang="zh-CN" altLang="en-US" dirty="0">
              <a:solidFill>
                <a:srgbClr val="7030A0"/>
              </a:solidFill>
              <a:sym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342900" indent="-342900">
                  <a:spcBef>
                    <a:spcPts val="1200"/>
                  </a:spcBef>
                  <a:buFont typeface="Wingdings" panose="05000000000000000000" pitchFamily="2" charset="2"/>
                  <a:buChar char="l"/>
                </a:pPr>
                <a:r>
                  <a:rPr lang="zh-CN" altLang="en-US" dirty="0"/>
                  <a:t>输入一个指数为</a:t>
                </a:r>
                <a:r>
                  <a:rPr lang="en-US" altLang="zh-CN" dirty="0"/>
                  <a:t>128</a:t>
                </a:r>
                <a:r>
                  <a:rPr lang="zh-CN" altLang="en-US" dirty="0"/>
                  <a:t>的</a:t>
                </a:r>
                <a:r>
                  <a:rPr lang="zh-CN" altLang="en-US" dirty="0">
                    <a:solidFill>
                      <a:srgbClr val="0000CC"/>
                    </a:solidFill>
                  </a:rPr>
                  <a:t>单精度</a:t>
                </a:r>
                <a:r>
                  <a:rPr lang="zh-CN" altLang="en-US" dirty="0"/>
                  <a:t>正浮点数数与负浮点数，利用</a:t>
                </a:r>
                <a:r>
                  <a:rPr lang="en-US" altLang="zh-CN" dirty="0"/>
                  <a:t>16</a:t>
                </a:r>
                <a:r>
                  <a:rPr lang="zh-CN" altLang="en-US" dirty="0"/>
                  <a:t>进制输出该浮点数的机器数，根据</a:t>
                </a:r>
                <a:r>
                  <a:rPr lang="en-US" altLang="zh-CN" dirty="0"/>
                  <a:t>IEEE 754</a:t>
                </a:r>
                <a:r>
                  <a:rPr lang="zh-CN" altLang="en-US" dirty="0"/>
                  <a:t>标准，分析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∞</m:t>
                    </m:r>
                    <m:r>
                      <a:rPr lang="zh-CN" altLang="en-US" b="0" i="1" smtClean="0">
                        <a:latin typeface="Cambria Math" panose="02040503050406030204" pitchFamily="18" charset="0"/>
                      </a:rPr>
                      <m:t>与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∞</m:t>
                    </m:r>
                    <m:r>
                      <a:rPr lang="zh-CN" altLang="en-US" b="0" i="1" smtClean="0">
                        <a:latin typeface="Cambria Math" panose="02040503050406030204" pitchFamily="18" charset="0"/>
                      </a:rPr>
                      <m:t>的</m:t>
                    </m:r>
                  </m:oMath>
                </a14:m>
                <a:r>
                  <a:rPr lang="zh-CN" altLang="en-US" dirty="0"/>
                  <a:t>机内格式；</a:t>
                </a:r>
                <a:endParaRPr lang="en-US" altLang="zh-CN" dirty="0"/>
              </a:p>
              <a:p>
                <a:pPr marL="342900" indent="-342900">
                  <a:spcBef>
                    <a:spcPts val="1200"/>
                  </a:spcBef>
                  <a:buFont typeface="Wingdings" panose="05000000000000000000" pitchFamily="2" charset="2"/>
                  <a:buChar char="l"/>
                </a:pPr>
                <a:endParaRPr lang="en-US" altLang="zh-CN" dirty="0"/>
              </a:p>
              <a:p>
                <a:pPr marL="342900" indent="-342900">
                  <a:spcBef>
                    <a:spcPts val="1200"/>
                  </a:spcBef>
                  <a:buFont typeface="Wingdings" panose="05000000000000000000" pitchFamily="2" charset="2"/>
                  <a:buChar char="l"/>
                </a:pP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51" t="-19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05482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基本数据类型</a:t>
            </a:r>
            <a:r>
              <a:rPr lang="en-US" altLang="zh-CN" dirty="0"/>
              <a:t>—</a:t>
            </a:r>
            <a:r>
              <a:rPr lang="zh-CN" altLang="en-US" dirty="0">
                <a:solidFill>
                  <a:srgbClr val="7030A0"/>
                </a:solidFill>
              </a:rPr>
              <a:t>字符型数据 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lang="zh-CN" altLang="en-US" sz="2000" dirty="0">
                <a:solidFill>
                  <a:srgbClr val="000000"/>
                </a:solidFill>
              </a:rPr>
              <a:t>用一对</a:t>
            </a:r>
            <a:r>
              <a:rPr lang="zh-CN" altLang="en-US" sz="2000" b="1" dirty="0">
                <a:solidFill>
                  <a:srgbClr val="0000CC"/>
                </a:solidFill>
              </a:rPr>
              <a:t>单引号</a:t>
            </a:r>
            <a:r>
              <a:rPr lang="zh-CN" altLang="en-US" sz="2000" dirty="0">
                <a:solidFill>
                  <a:srgbClr val="000000"/>
                </a:solidFill>
              </a:rPr>
              <a:t>括起来的</a:t>
            </a:r>
            <a:r>
              <a:rPr lang="zh-CN" altLang="en-US" sz="2000" b="1" dirty="0">
                <a:solidFill>
                  <a:srgbClr val="0000CC"/>
                </a:solidFill>
              </a:rPr>
              <a:t>单个字符</a:t>
            </a:r>
            <a:r>
              <a:rPr lang="zh-CN" altLang="en-US" sz="2000" dirty="0">
                <a:solidFill>
                  <a:srgbClr val="000000"/>
                </a:solidFill>
              </a:rPr>
              <a:t>，称为</a:t>
            </a:r>
            <a:r>
              <a:rPr lang="zh-CN" altLang="en-US" sz="2000" b="1" dirty="0">
                <a:solidFill>
                  <a:srgbClr val="0000CC"/>
                </a:solidFill>
              </a:rPr>
              <a:t>字符</a:t>
            </a:r>
            <a:r>
              <a:rPr lang="zh-CN" altLang="en-US" sz="2000" b="1" dirty="0" smtClean="0">
                <a:solidFill>
                  <a:srgbClr val="0000CC"/>
                </a:solidFill>
              </a:rPr>
              <a:t>常量</a:t>
            </a:r>
            <a:endParaRPr lang="en-US" altLang="zh-CN" sz="2000" b="1" dirty="0" smtClean="0">
              <a:solidFill>
                <a:srgbClr val="0000CC"/>
              </a:solidFill>
            </a:endParaRPr>
          </a:p>
          <a:p>
            <a:pPr marL="971550" lvl="1">
              <a:buFont typeface="Wingdings" panose="05000000000000000000" pitchFamily="2" charset="2"/>
              <a:buChar char="l"/>
            </a:pPr>
            <a:r>
              <a:rPr lang="zh-CN" altLang="en-US" sz="1800" dirty="0" smtClean="0">
                <a:solidFill>
                  <a:srgbClr val="000000"/>
                </a:solidFill>
              </a:rPr>
              <a:t>如 </a:t>
            </a:r>
            <a:r>
              <a:rPr lang="en-US" altLang="zh-CN" sz="1800" dirty="0" smtClean="0"/>
              <a:t>'6', '</a:t>
            </a:r>
            <a:r>
              <a:rPr lang="en-US" altLang="zh-CN" sz="1800" dirty="0"/>
              <a:t>M ' </a:t>
            </a:r>
            <a:r>
              <a:rPr lang="en-US" altLang="zh-CN" sz="1800" dirty="0">
                <a:solidFill>
                  <a:srgbClr val="000000"/>
                </a:solidFill>
              </a:rPr>
              <a:t>,</a:t>
            </a:r>
            <a:r>
              <a:rPr lang="zh-CN" altLang="en-US" sz="1800" dirty="0" smtClean="0">
                <a:solidFill>
                  <a:srgbClr val="000000"/>
                </a:solidFill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</a:rPr>
              <a:t>'\n'</a:t>
            </a:r>
            <a:endParaRPr lang="zh-CN" altLang="en-US" sz="1800" dirty="0">
              <a:solidFill>
                <a:srgbClr val="0000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n"/>
            </a:pPr>
            <a:r>
              <a:rPr lang="zh-CN" altLang="en-US" sz="2000" dirty="0">
                <a:solidFill>
                  <a:srgbClr val="FF0000"/>
                </a:solidFill>
              </a:rPr>
              <a:t>字符变量</a:t>
            </a:r>
            <a:r>
              <a:rPr lang="zh-CN" altLang="en-US" sz="2000" dirty="0"/>
              <a:t>的类型关键字为</a:t>
            </a:r>
            <a:r>
              <a:rPr lang="en-US" altLang="zh-CN" sz="2000" dirty="0">
                <a:solidFill>
                  <a:srgbClr val="FF0000"/>
                </a:solidFill>
              </a:rPr>
              <a:t>char</a:t>
            </a:r>
            <a:r>
              <a:rPr lang="zh-CN" altLang="en-US" sz="2000" dirty="0"/>
              <a:t>，</a:t>
            </a:r>
            <a:r>
              <a:rPr lang="zh-CN" altLang="en-US" sz="2000" b="1" dirty="0">
                <a:solidFill>
                  <a:srgbClr val="0000CC"/>
                </a:solidFill>
              </a:rPr>
              <a:t>占用</a:t>
            </a:r>
            <a:r>
              <a:rPr lang="en-US" altLang="zh-CN" sz="2000" b="1" dirty="0">
                <a:solidFill>
                  <a:srgbClr val="0000CC"/>
                </a:solidFill>
              </a:rPr>
              <a:t>1</a:t>
            </a:r>
            <a:r>
              <a:rPr lang="zh-CN" altLang="en-US" sz="2000" b="1" dirty="0">
                <a:solidFill>
                  <a:srgbClr val="0000CC"/>
                </a:solidFill>
              </a:rPr>
              <a:t>字节内存单元</a:t>
            </a:r>
            <a:r>
              <a:rPr lang="zh-CN" altLang="en-US" sz="2000" dirty="0"/>
              <a:t>。</a:t>
            </a:r>
          </a:p>
          <a:p>
            <a:pPr marL="342900" indent="-342900">
              <a:buFont typeface="Wingdings" panose="05000000000000000000" pitchFamily="2" charset="2"/>
              <a:buChar char="n"/>
            </a:pPr>
            <a:r>
              <a:rPr lang="zh-CN" altLang="en-US" sz="2000" dirty="0"/>
              <a:t>Ｃ语言还允许使用一种特殊形式的字符常量，就是以</a:t>
            </a:r>
            <a:r>
              <a:rPr lang="zh-CN" altLang="en-US" sz="2000" dirty="0">
                <a:solidFill>
                  <a:srgbClr val="7030A0"/>
                </a:solidFill>
              </a:rPr>
              <a:t>反斜</a:t>
            </a:r>
            <a:r>
              <a:rPr lang="zh-CN" altLang="en-US" sz="2000" dirty="0" smtClean="0">
                <a:solidFill>
                  <a:srgbClr val="7030A0"/>
                </a:solidFill>
              </a:rPr>
              <a:t>杠</a:t>
            </a:r>
            <a:r>
              <a:rPr lang="en-US" altLang="zh-CN" sz="2000" dirty="0" smtClean="0">
                <a:solidFill>
                  <a:srgbClr val="7030A0"/>
                </a:solidFill>
              </a:rPr>
              <a:t>"\ "</a:t>
            </a:r>
            <a:r>
              <a:rPr lang="zh-CN" altLang="en-US" sz="2000" dirty="0" smtClean="0"/>
              <a:t>开头</a:t>
            </a:r>
            <a:r>
              <a:rPr lang="zh-CN" altLang="en-US" sz="2000" dirty="0"/>
              <a:t>的</a:t>
            </a:r>
            <a:r>
              <a:rPr lang="zh-CN" altLang="en-US" sz="2000" b="1" u="sng" dirty="0">
                <a:solidFill>
                  <a:srgbClr val="FF0000"/>
                </a:solidFill>
              </a:rPr>
              <a:t>转义字符</a:t>
            </a:r>
            <a:r>
              <a:rPr lang="zh-CN" altLang="en-US" sz="2000" dirty="0">
                <a:solidFill>
                  <a:srgbClr val="FF0000"/>
                </a:solidFill>
              </a:rPr>
              <a:t>。</a:t>
            </a:r>
            <a:endParaRPr lang="en-US" altLang="zh-CN" sz="2000" dirty="0">
              <a:solidFill>
                <a:srgbClr val="FF00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n"/>
            </a:pPr>
            <a:r>
              <a:rPr lang="zh-CN" altLang="en-US" sz="2000" b="1" u="sng" dirty="0">
                <a:solidFill>
                  <a:srgbClr val="7030A0"/>
                </a:solidFill>
              </a:rPr>
              <a:t>字符变量用来存储字符常量。</a:t>
            </a:r>
            <a:endParaRPr lang="en-US" altLang="zh-CN" sz="2000" b="1" u="sng" dirty="0">
              <a:solidFill>
                <a:srgbClr val="7030A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n"/>
            </a:pPr>
            <a:r>
              <a:rPr lang="zh-CN" altLang="en-US" sz="2000" u="sng" dirty="0">
                <a:solidFill>
                  <a:srgbClr val="0303DF"/>
                </a:solidFill>
              </a:rPr>
              <a:t>字符可以是字符集</a:t>
            </a:r>
            <a:r>
              <a:rPr lang="zh-CN" altLang="en-US" sz="2000" u="sng" dirty="0" smtClean="0">
                <a:solidFill>
                  <a:srgbClr val="0303DF"/>
                </a:solidFill>
              </a:rPr>
              <a:t>中的</a:t>
            </a:r>
            <a:r>
              <a:rPr lang="zh-CN" altLang="en-US" sz="2000" u="sng" dirty="0">
                <a:solidFill>
                  <a:srgbClr val="0303DF"/>
                </a:solidFill>
              </a:rPr>
              <a:t>任意字符。</a:t>
            </a:r>
            <a:endParaRPr lang="en-US" altLang="zh-CN" sz="2000" u="sng" dirty="0">
              <a:solidFill>
                <a:srgbClr val="0303DF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68325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514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450706" y="181264"/>
            <a:ext cx="8101012" cy="692150"/>
          </a:xfrm>
        </p:spPr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</a:rPr>
              <a:t>ASCII</a:t>
            </a:r>
            <a:r>
              <a:rPr lang="zh-CN" altLang="en-US" dirty="0">
                <a:latin typeface="Times New Roman" panose="02020603050405020304" pitchFamily="18" charset="0"/>
              </a:rPr>
              <a:t>码表</a:t>
            </a:r>
          </a:p>
        </p:txBody>
      </p:sp>
      <p:sp>
        <p:nvSpPr>
          <p:cNvPr id="704515" name="Rectangle 3"/>
          <p:cNvSpPr>
            <a:spLocks noGrp="1" noRot="1" noChangeArrowheads="1"/>
          </p:cNvSpPr>
          <p:nvPr>
            <p:ph type="body" idx="1"/>
          </p:nvPr>
        </p:nvSpPr>
        <p:spPr>
          <a:xfrm>
            <a:off x="6953628" y="1045447"/>
            <a:ext cx="1981200" cy="5040312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en-US" altLang="zh-CN" sz="1600" dirty="0">
                <a:solidFill>
                  <a:srgbClr val="7030A0"/>
                </a:solidFill>
              </a:rPr>
              <a:t>ASCII</a:t>
            </a:r>
            <a:r>
              <a:rPr lang="zh-CN" altLang="en-US" sz="1600" dirty="0">
                <a:solidFill>
                  <a:srgbClr val="7030A0"/>
                </a:solidFill>
              </a:rPr>
              <a:t>码</a:t>
            </a:r>
            <a:r>
              <a:rPr lang="zh-CN" altLang="en-US" sz="1600" dirty="0">
                <a:solidFill>
                  <a:srgbClr val="006600"/>
                </a:solidFill>
              </a:rPr>
              <a:t>（</a:t>
            </a:r>
            <a:r>
              <a:rPr lang="en-US" altLang="zh-CN" sz="1600" dirty="0">
                <a:solidFill>
                  <a:srgbClr val="006600"/>
                </a:solidFill>
              </a:rPr>
              <a:t>American national Standard Code for Information Interchange</a:t>
            </a:r>
            <a:r>
              <a:rPr lang="zh-CN" altLang="en-US" sz="1600" dirty="0">
                <a:solidFill>
                  <a:srgbClr val="006600"/>
                </a:solidFill>
              </a:rPr>
              <a:t>，美国信息交换标准码）</a:t>
            </a:r>
          </a:p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rgbClr val="006600"/>
                </a:solidFill>
              </a:rPr>
              <a:t>在</a:t>
            </a:r>
            <a:r>
              <a:rPr lang="en-US" altLang="zh-CN" sz="1600" dirty="0">
                <a:solidFill>
                  <a:srgbClr val="006600"/>
                </a:solidFill>
              </a:rPr>
              <a:t>ASCII</a:t>
            </a:r>
            <a:r>
              <a:rPr lang="zh-CN" altLang="en-US" sz="1600" dirty="0">
                <a:solidFill>
                  <a:srgbClr val="006600"/>
                </a:solidFill>
              </a:rPr>
              <a:t>中，用</a:t>
            </a:r>
            <a:r>
              <a:rPr lang="en-US" altLang="zh-CN" sz="1600" dirty="0">
                <a:solidFill>
                  <a:srgbClr val="006600"/>
                </a:solidFill>
              </a:rPr>
              <a:t>7 </a:t>
            </a:r>
            <a:r>
              <a:rPr lang="zh-CN" altLang="en-US" sz="1600" dirty="0">
                <a:solidFill>
                  <a:srgbClr val="006600"/>
                </a:solidFill>
              </a:rPr>
              <a:t>个二进制位表示</a:t>
            </a:r>
            <a:r>
              <a:rPr lang="en-US" altLang="zh-CN" sz="1600" dirty="0">
                <a:solidFill>
                  <a:srgbClr val="006600"/>
                </a:solidFill>
              </a:rPr>
              <a:t>1</a:t>
            </a:r>
            <a:r>
              <a:rPr lang="zh-CN" altLang="en-US" sz="1600" dirty="0">
                <a:solidFill>
                  <a:srgbClr val="006600"/>
                </a:solidFill>
              </a:rPr>
              <a:t>个字符，共可编码</a:t>
            </a:r>
            <a:r>
              <a:rPr lang="en-US" altLang="zh-CN" sz="1600" dirty="0">
                <a:solidFill>
                  <a:srgbClr val="006600"/>
                </a:solidFill>
              </a:rPr>
              <a:t>128</a:t>
            </a:r>
            <a:r>
              <a:rPr lang="zh-CN" altLang="en-US" sz="1600" dirty="0">
                <a:solidFill>
                  <a:srgbClr val="006600"/>
                </a:solidFill>
              </a:rPr>
              <a:t>个字符，</a:t>
            </a:r>
            <a:r>
              <a:rPr lang="zh-CN" altLang="en-US" sz="1600" dirty="0">
                <a:solidFill>
                  <a:srgbClr val="0303DF"/>
                </a:solidFill>
              </a:rPr>
              <a:t>其中</a:t>
            </a:r>
            <a:r>
              <a:rPr lang="en-US" altLang="zh-CN" sz="1600" dirty="0">
                <a:solidFill>
                  <a:srgbClr val="0303DF"/>
                </a:solidFill>
              </a:rPr>
              <a:t>95</a:t>
            </a:r>
            <a:r>
              <a:rPr lang="zh-CN" altLang="en-US" sz="1600" dirty="0">
                <a:solidFill>
                  <a:srgbClr val="0303DF"/>
                </a:solidFill>
              </a:rPr>
              <a:t>个可打印或显示的字符 （包括空格）</a:t>
            </a:r>
          </a:p>
        </p:txBody>
      </p:sp>
      <p:pic>
        <p:nvPicPr>
          <p:cNvPr id="70451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5" y="982471"/>
            <a:ext cx="6479598" cy="5392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4270739"/>
      </p:ext>
    </p:extLst>
  </p:cSld>
  <p:clrMapOvr>
    <a:masterClrMapping/>
  </p:clrMapOvr>
  <p:transition>
    <p:pull dir="lu"/>
  </p:transition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字符型变量与字符型数据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字符型      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//ASCII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表中的字符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71550" lvl="1"/>
            <a:r>
              <a:rPr lang="en-US" altLang="zh-CN" sz="18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CN" sz="18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har </a:t>
            </a:r>
            <a:r>
              <a:rPr lang="zh-CN" altLang="en-US" sz="18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变量名</a:t>
            </a:r>
            <a:r>
              <a:rPr lang="en-US" altLang="zh-CN" sz="18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1200150" lvl="2"/>
            <a:r>
              <a:rPr lang="zh-CN" altLang="en-US" sz="1600" dirty="0" smtClean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占用</a:t>
            </a:r>
            <a:r>
              <a:rPr lang="zh-CN" altLang="en-US" sz="1600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一个</a:t>
            </a:r>
            <a:r>
              <a:rPr lang="zh-CN" altLang="en-US" sz="1600" dirty="0" smtClean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字节，即系统为其分配一个字节的存储空间</a:t>
            </a:r>
            <a:endParaRPr lang="en-US" altLang="zh-CN" sz="1600" dirty="0">
              <a:solidFill>
                <a:srgbClr val="0000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71550" lvl="1"/>
            <a:r>
              <a:rPr lang="en-US" altLang="zh-CN" sz="1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char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c= 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'A';   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//</a:t>
            </a:r>
            <a:r>
              <a:rPr lang="zh-CN" altLang="en-US" sz="1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利用单引号括起来的一个</a:t>
            </a:r>
            <a:r>
              <a:rPr lang="zh-CN" altLang="en-US" sz="1800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字符</a:t>
            </a:r>
            <a:endParaRPr lang="en-US" altLang="zh-CN" sz="1800" b="1" dirty="0" smtClean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71550" lvl="1"/>
            <a:r>
              <a:rPr lang="en-US" altLang="zh-CN" sz="18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char </a:t>
            </a:r>
            <a:r>
              <a:rPr lang="en-US" altLang="zh-CN" sz="18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c=0x41;   //</a:t>
            </a:r>
            <a:r>
              <a:rPr lang="zh-CN" altLang="en-US" sz="18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等价于</a:t>
            </a:r>
            <a:r>
              <a:rPr lang="en-US" altLang="zh-CN" sz="18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c=‘A’;</a:t>
            </a:r>
            <a:endParaRPr lang="en-US" altLang="zh-CN" sz="1800" b="1" dirty="0" smtClean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71550" lvl="1"/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char 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c= 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'0'  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 c</a:t>
            </a:r>
            <a:r>
              <a:rPr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的值即为字符对应的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ASCII</a:t>
            </a:r>
            <a:r>
              <a:rPr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值， 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'0' =0x30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C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71550" lvl="1"/>
            <a:r>
              <a:rPr lang="en-US" altLang="zh-CN" sz="1800" b="1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char c</a:t>
            </a:r>
            <a:r>
              <a:rPr lang="en-US" altLang="zh-CN" sz="1800" b="1" dirty="0" smtClean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en-US" altLang="zh-CN" sz="1800" b="1" dirty="0" smtClean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\n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en-US" altLang="zh-CN" sz="1800" b="1" dirty="0" smtClean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//</a:t>
            </a:r>
            <a:r>
              <a:rPr lang="zh-CN" altLang="en-US" sz="1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转义符</a:t>
            </a:r>
            <a:r>
              <a:rPr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zh-CN" alt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视为一个字符，其</a:t>
            </a:r>
            <a:r>
              <a:rPr lang="en-US" altLang="zh-C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ASCII</a:t>
            </a:r>
            <a:r>
              <a:rPr lang="zh-CN" alt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码为</a:t>
            </a:r>
            <a:r>
              <a:rPr lang="en-US" altLang="zh-C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endParaRPr lang="en-US" altLang="zh-CN" sz="1800" b="1" dirty="0">
              <a:solidFill>
                <a:srgbClr val="0000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71550" lvl="1"/>
            <a:r>
              <a:rPr lang="en-US" altLang="zh-CN" sz="1800" b="1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char d</a:t>
            </a:r>
            <a:r>
              <a:rPr lang="en-US" altLang="zh-CN" sz="1800" b="1" dirty="0" smtClean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en-US" altLang="zh-CN" sz="1800" b="1" dirty="0" smtClean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\0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en-US" altLang="zh-CN" sz="1800" b="1" dirty="0" smtClean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r>
              <a:rPr lang="en-US" altLang="zh-CN" sz="1800" b="1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d=0; d=NULL</a:t>
            </a:r>
            <a:r>
              <a:rPr lang="zh-CN" altLang="en-US" sz="1800" b="1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；</a:t>
            </a:r>
            <a:r>
              <a:rPr lang="en-US" altLang="zh-CN" sz="1800" b="1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//</a:t>
            </a:r>
            <a:r>
              <a:rPr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三条语句等价，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ASCII</a:t>
            </a:r>
            <a:r>
              <a:rPr lang="zh-CN" alt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值为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；</a:t>
            </a:r>
            <a:endParaRPr lang="en-US" altLang="zh-C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71550" lvl="1"/>
            <a:r>
              <a:rPr lang="en-US" altLang="zh-CN" sz="1800" b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printf</a:t>
            </a:r>
            <a:r>
              <a:rPr lang="en-US" altLang="zh-CN" sz="1800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en-US" altLang="zh-CN" sz="1800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\a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en-US" altLang="zh-CN" sz="1800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);  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//</a:t>
            </a:r>
            <a:r>
              <a:rPr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打开机器喇叭，测试运行结果；</a:t>
            </a:r>
            <a:endParaRPr lang="en-US" altLang="zh-C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71550" lvl="1"/>
            <a:r>
              <a:rPr lang="en-US" altLang="zh-CN" sz="1800" b="1" dirty="0" err="1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printf</a:t>
            </a:r>
            <a:r>
              <a:rPr lang="en-US" altLang="zh-CN" sz="1800" b="1" dirty="0" smtClean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("</a:t>
            </a:r>
            <a:r>
              <a:rPr lang="en-US" altLang="zh-CN" sz="1800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\</a:t>
            </a:r>
            <a:r>
              <a:rPr lang="en-US" altLang="zh-CN" sz="1800" b="1" dirty="0" err="1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CN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name</a:t>
            </a:r>
            <a:r>
              <a:rPr lang="en-US" altLang="zh-CN" sz="1800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\</a:t>
            </a:r>
            <a:r>
              <a:rPr lang="en-US" altLang="zh-CN" sz="1800" b="1" dirty="0" err="1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CN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sex</a:t>
            </a:r>
            <a:r>
              <a:rPr lang="en-US" altLang="zh-CN" sz="1800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\</a:t>
            </a:r>
            <a:r>
              <a:rPr lang="en-US" altLang="zh-CN" sz="1800" b="1" dirty="0" err="1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CN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age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\n</a:t>
            </a:r>
            <a:r>
              <a:rPr lang="en-US" altLang="zh-CN" sz="1800" b="1" dirty="0" smtClean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");  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//</a:t>
            </a:r>
            <a:r>
              <a:rPr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制表符，相当于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tab</a:t>
            </a:r>
            <a:r>
              <a:rPr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键；</a:t>
            </a:r>
            <a:endParaRPr lang="en-US" altLang="zh-C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71550" lvl="1"/>
            <a:endParaRPr lang="en-US" altLang="zh-C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71550" lvl="1"/>
            <a:r>
              <a:rPr lang="en-US" altLang="zh-CN" sz="18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char c</a:t>
            </a:r>
            <a:r>
              <a:rPr lang="en-US" altLang="zh-CN" sz="18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="a";   </a:t>
            </a:r>
            <a:r>
              <a:rPr lang="zh-CN" altLang="en-US" sz="18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char c</a:t>
            </a:r>
            <a:r>
              <a:rPr lang="en-US" altLang="zh-CN" sz="18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="</a:t>
            </a:r>
            <a:r>
              <a:rPr lang="en-US" altLang="zh-CN" sz="1800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abc</a:t>
            </a:r>
            <a:r>
              <a:rPr lang="en-US" altLang="zh-CN" sz="18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";    </a:t>
            </a:r>
            <a:r>
              <a:rPr lang="en-US" altLang="zh-CN" sz="18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char </a:t>
            </a:r>
            <a:r>
              <a:rPr lang="en-US" altLang="zh-CN" sz="18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c=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en-US" altLang="zh-CN" sz="1800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abc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en-US" altLang="zh-CN" sz="18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     </a:t>
            </a:r>
            <a:r>
              <a:rPr lang="en-US" altLang="zh-CN" sz="18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</a:t>
            </a:r>
            <a:r>
              <a:rPr lang="zh-CN" altLang="en-US" sz="18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错误</a:t>
            </a:r>
            <a:endParaRPr lang="en-US" altLang="zh-CN" sz="1800" dirty="0" smtClean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00150" lvl="2"/>
            <a:r>
              <a:rPr lang="zh-CN" altLang="en-US" sz="1600" dirty="0" smtClean="0">
                <a:solidFill>
                  <a:srgbClr val="0303D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这三个变量的赋值都是字符串，不是字符</a:t>
            </a:r>
            <a:r>
              <a:rPr lang="en-US" altLang="zh-CN" sz="1600" dirty="0" smtClean="0">
                <a:solidFill>
                  <a:srgbClr val="0303D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CN" sz="1600" dirty="0">
              <a:solidFill>
                <a:srgbClr val="0303D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zh-CN" sz="1800" dirty="0"/>
          </a:p>
        </p:txBody>
      </p:sp>
    </p:spTree>
    <p:extLst>
      <p:ext uri="{BB962C8B-B14F-4D97-AF65-F5344CB8AC3E}">
        <p14:creationId xmlns:p14="http://schemas.microsoft.com/office/powerpoint/2010/main" val="760149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字符数据的</a:t>
            </a:r>
            <a:r>
              <a:rPr lang="zh-CN" altLang="en-US" dirty="0">
                <a:solidFill>
                  <a:srgbClr val="7030A0"/>
                </a:solidFill>
              </a:rPr>
              <a:t>两种解读形式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l"/>
            </a:pPr>
            <a:r>
              <a:rPr lang="zh-CN" altLang="en-US" sz="2000" b="1" u="sng" dirty="0"/>
              <a:t>将一个字符常量存储到一个字符变量中，实际上是将该字符的</a:t>
            </a:r>
            <a:r>
              <a:rPr lang="en-US" altLang="zh-CN" sz="2000" b="1" u="sng" dirty="0">
                <a:solidFill>
                  <a:srgbClr val="FF0000"/>
                </a:solidFill>
              </a:rPr>
              <a:t>ASCII</a:t>
            </a:r>
            <a:r>
              <a:rPr lang="zh-CN" altLang="en-US" sz="2000" b="1" u="sng" dirty="0">
                <a:solidFill>
                  <a:srgbClr val="FF0000"/>
                </a:solidFill>
              </a:rPr>
              <a:t>码值</a:t>
            </a:r>
            <a:r>
              <a:rPr lang="zh-CN" altLang="en-US" sz="2000" b="1" u="sng" dirty="0">
                <a:solidFill>
                  <a:srgbClr val="7030A0"/>
                </a:solidFill>
              </a:rPr>
              <a:t>存储到内存单元中</a:t>
            </a:r>
            <a:r>
              <a:rPr lang="zh-CN" altLang="en-US" sz="2000" b="1" u="sng" dirty="0"/>
              <a:t>；（</a:t>
            </a:r>
            <a:r>
              <a:rPr lang="zh-CN" altLang="en-US" sz="2000" b="1" u="sng" dirty="0" smtClean="0"/>
              <a:t>字符变量值的</a:t>
            </a:r>
            <a:r>
              <a:rPr lang="zh-CN" altLang="en-US" sz="2000" b="1" u="sng" dirty="0"/>
              <a:t>机器数）</a:t>
            </a:r>
            <a:endParaRPr lang="en-US" altLang="zh-CN" sz="2000" b="1" u="sng" dirty="0"/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dirty="0" smtClean="0"/>
              <a:t>输入</a:t>
            </a:r>
            <a:r>
              <a:rPr lang="en-US" altLang="zh-CN" sz="2000" dirty="0" smtClean="0"/>
              <a:t>/</a:t>
            </a:r>
            <a:r>
              <a:rPr lang="zh-CN" altLang="en-US" sz="2000" dirty="0" smtClean="0"/>
              <a:t>输出一个字符</a:t>
            </a:r>
            <a:endParaRPr lang="en-US" altLang="zh-CN" sz="2000" dirty="0" smtClean="0"/>
          </a:p>
          <a:p>
            <a:pPr marL="971550" lvl="1"/>
            <a:r>
              <a:rPr lang="zh-CN" altLang="en-US" sz="1800" dirty="0" smtClean="0"/>
              <a:t>均采用</a:t>
            </a:r>
            <a:r>
              <a:rPr lang="en-US" altLang="zh-CN" sz="1800" dirty="0" smtClean="0">
                <a:solidFill>
                  <a:srgbClr val="7030A0"/>
                </a:solidFill>
              </a:rPr>
              <a:t>%c</a:t>
            </a:r>
            <a:r>
              <a:rPr lang="zh-CN" altLang="en-US" sz="1800" dirty="0" smtClean="0"/>
              <a:t>格式</a:t>
            </a:r>
            <a:endParaRPr lang="en-US" altLang="zh-CN" sz="1800" dirty="0" smtClean="0"/>
          </a:p>
          <a:p>
            <a:pPr marL="971550" lvl="1"/>
            <a:r>
              <a:rPr lang="en-US" altLang="zh-CN" sz="1800" dirty="0" smtClean="0"/>
              <a:t>char c=‘A’; </a:t>
            </a:r>
            <a:r>
              <a:rPr lang="en-US" altLang="zh-CN" sz="1800" dirty="0" err="1" smtClean="0"/>
              <a:t>printf</a:t>
            </a:r>
            <a:r>
              <a:rPr lang="en-US" altLang="zh-CN" sz="1800" dirty="0" smtClean="0"/>
              <a:t>("c=%c\</a:t>
            </a:r>
            <a:r>
              <a:rPr lang="en-US" altLang="zh-CN" sz="1800" dirty="0" err="1" smtClean="0"/>
              <a:t>n",c</a:t>
            </a:r>
            <a:r>
              <a:rPr lang="en-US" altLang="zh-CN" sz="1800" dirty="0" smtClean="0"/>
              <a:t>);  //</a:t>
            </a:r>
            <a:r>
              <a:rPr lang="zh-CN" altLang="en-US" sz="1800" dirty="0" smtClean="0"/>
              <a:t>输出字符 </a:t>
            </a:r>
            <a:r>
              <a:rPr lang="en-US" altLang="zh-CN" sz="1800" dirty="0" smtClean="0"/>
              <a:t>A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b="1" dirty="0" smtClean="0"/>
              <a:t>字符型</a:t>
            </a:r>
            <a:r>
              <a:rPr lang="zh-CN" altLang="en-US" sz="2000" b="1" dirty="0"/>
              <a:t>数据可作为</a:t>
            </a:r>
            <a:r>
              <a:rPr lang="zh-CN" altLang="en-US" sz="2000" b="1" dirty="0">
                <a:solidFill>
                  <a:srgbClr val="0000CC"/>
                </a:solidFill>
              </a:rPr>
              <a:t>字符</a:t>
            </a:r>
            <a:r>
              <a:rPr lang="zh-CN" altLang="en-US" sz="2000" b="1" dirty="0"/>
              <a:t>和</a:t>
            </a:r>
            <a:r>
              <a:rPr lang="zh-CN" altLang="en-US" sz="2000" b="1" dirty="0">
                <a:solidFill>
                  <a:srgbClr val="0000CC"/>
                </a:solidFill>
              </a:rPr>
              <a:t>整数</a:t>
            </a:r>
            <a:r>
              <a:rPr lang="zh-CN" altLang="en-US" sz="2000" b="1" dirty="0"/>
              <a:t>两种形式输出；</a:t>
            </a:r>
            <a:endParaRPr lang="en-US" altLang="zh-CN" sz="2000" b="1" dirty="0"/>
          </a:p>
          <a:p>
            <a:pPr marL="971550" lvl="1"/>
            <a:r>
              <a:rPr lang="en-US" altLang="zh-CN" sz="1800" dirty="0"/>
              <a:t>char c;</a:t>
            </a:r>
            <a:r>
              <a:rPr lang="zh-CN" altLang="en-US" sz="1800" dirty="0"/>
              <a:t>   </a:t>
            </a:r>
            <a:r>
              <a:rPr lang="en-US" altLang="zh-CN" sz="1800" dirty="0" smtClean="0"/>
              <a:t>c=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en-US" altLang="zh-CN" sz="1800" dirty="0" smtClean="0"/>
              <a:t>A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en-US" altLang="zh-CN" sz="1800" dirty="0" smtClean="0"/>
              <a:t>;   </a:t>
            </a:r>
            <a:endParaRPr lang="en-US" altLang="zh-CN" sz="1800" dirty="0"/>
          </a:p>
          <a:p>
            <a:pPr marL="971550" lvl="1"/>
            <a:r>
              <a:rPr lang="en-US" altLang="zh-CN" sz="1800" dirty="0" err="1" smtClean="0"/>
              <a:t>printf</a:t>
            </a:r>
            <a:r>
              <a:rPr lang="en-US" altLang="zh-CN" sz="1800" dirty="0"/>
              <a:t>("c=</a:t>
            </a:r>
            <a:r>
              <a:rPr lang="en-US" altLang="zh-CN" sz="1800" dirty="0">
                <a:solidFill>
                  <a:srgbClr val="0000CC"/>
                </a:solidFill>
              </a:rPr>
              <a:t>%</a:t>
            </a:r>
            <a:r>
              <a:rPr lang="en-US" altLang="zh-CN" sz="1800" dirty="0" smtClean="0">
                <a:solidFill>
                  <a:srgbClr val="0000CC"/>
                </a:solidFill>
              </a:rPr>
              <a:t>c</a:t>
            </a:r>
            <a:r>
              <a:rPr lang="en-US" altLang="zh-CN" sz="1800" dirty="0"/>
              <a:t>\</a:t>
            </a:r>
            <a:r>
              <a:rPr lang="en-US" altLang="zh-CN" sz="1800" dirty="0" err="1"/>
              <a:t>n"</a:t>
            </a:r>
            <a:r>
              <a:rPr lang="en-US" altLang="zh-CN" sz="1800" dirty="0" err="1" smtClean="0"/>
              <a:t>,c</a:t>
            </a:r>
            <a:r>
              <a:rPr lang="en-US" altLang="zh-CN" sz="1800" dirty="0" smtClean="0"/>
              <a:t>);   </a:t>
            </a:r>
            <a:r>
              <a:rPr lang="en-US" altLang="zh-CN" sz="1800" dirty="0"/>
              <a:t>//</a:t>
            </a:r>
            <a:r>
              <a:rPr lang="zh-CN" altLang="en-US" sz="1800" dirty="0"/>
              <a:t>输出：</a:t>
            </a:r>
            <a:r>
              <a:rPr lang="en-US" altLang="zh-CN" sz="1800" dirty="0"/>
              <a:t>A</a:t>
            </a:r>
          </a:p>
          <a:p>
            <a:pPr marL="971550" lvl="1"/>
            <a:r>
              <a:rPr lang="en-US" altLang="zh-CN" sz="1800" dirty="0" err="1"/>
              <a:t>printf</a:t>
            </a:r>
            <a:r>
              <a:rPr lang="en-US" altLang="zh-CN" sz="1800" dirty="0" smtClean="0"/>
              <a:t>("c</a:t>
            </a:r>
            <a:r>
              <a:rPr lang="en-US" altLang="zh-CN" sz="1800" dirty="0"/>
              <a:t>=</a:t>
            </a:r>
            <a:r>
              <a:rPr lang="en-US" altLang="zh-CN" sz="1800" dirty="0">
                <a:solidFill>
                  <a:srgbClr val="0000CC"/>
                </a:solidFill>
              </a:rPr>
              <a:t>%d</a:t>
            </a:r>
            <a:r>
              <a:rPr lang="zh-CN" altLang="en-US" sz="1800" dirty="0">
                <a:solidFill>
                  <a:srgbClr val="0000CC"/>
                </a:solidFill>
              </a:rPr>
              <a:t>，</a:t>
            </a:r>
            <a:r>
              <a:rPr lang="en-US" altLang="zh-CN" sz="1800" dirty="0" smtClean="0">
                <a:solidFill>
                  <a:srgbClr val="0000CC"/>
                </a:solidFill>
              </a:rPr>
              <a:t>0x%x</a:t>
            </a:r>
            <a:r>
              <a:rPr lang="en-US" altLang="zh-CN" sz="1800" dirty="0" smtClean="0"/>
              <a:t>\n“,</a:t>
            </a:r>
            <a:r>
              <a:rPr lang="en-US" altLang="zh-CN" sz="1800" dirty="0" err="1" smtClean="0"/>
              <a:t>c,c</a:t>
            </a:r>
            <a:r>
              <a:rPr lang="en-US" altLang="zh-CN" sz="1800" dirty="0" smtClean="0"/>
              <a:t>);   </a:t>
            </a:r>
            <a:r>
              <a:rPr lang="en-US" altLang="zh-CN" sz="1800" dirty="0"/>
              <a:t>//</a:t>
            </a:r>
            <a:r>
              <a:rPr lang="zh-CN" altLang="en-US" sz="1800" dirty="0"/>
              <a:t>输出：</a:t>
            </a:r>
            <a:r>
              <a:rPr lang="en-US" altLang="zh-CN" sz="1800" dirty="0"/>
              <a:t>65</a:t>
            </a:r>
            <a:r>
              <a:rPr lang="zh-CN" altLang="en-US" sz="1800" dirty="0"/>
              <a:t>，</a:t>
            </a:r>
            <a:r>
              <a:rPr lang="en-US" altLang="zh-CN" sz="1800" dirty="0"/>
              <a:t>0x41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b="1" u="sng" dirty="0">
                <a:solidFill>
                  <a:srgbClr val="C00000"/>
                </a:solidFill>
              </a:rPr>
              <a:t>可将一个字符变量中保存的</a:t>
            </a:r>
            <a:r>
              <a:rPr lang="zh-CN" altLang="en-US" sz="2000" b="1" u="sng" dirty="0">
                <a:solidFill>
                  <a:srgbClr val="0000CC"/>
                </a:solidFill>
              </a:rPr>
              <a:t>字符的</a:t>
            </a:r>
            <a:r>
              <a:rPr lang="en-US" altLang="zh-CN" sz="2000" b="1" u="sng" dirty="0">
                <a:solidFill>
                  <a:srgbClr val="0000CC"/>
                </a:solidFill>
              </a:rPr>
              <a:t>ASCII</a:t>
            </a:r>
            <a:r>
              <a:rPr lang="zh-CN" altLang="en-US" sz="2000" b="1" u="sng" dirty="0">
                <a:solidFill>
                  <a:srgbClr val="0000CC"/>
                </a:solidFill>
              </a:rPr>
              <a:t>编码值</a:t>
            </a:r>
            <a:r>
              <a:rPr lang="zh-CN" altLang="en-US" sz="2000" b="1" u="sng" dirty="0"/>
              <a:t>，</a:t>
            </a:r>
            <a:r>
              <a:rPr lang="zh-CN" altLang="en-US" sz="2000" b="1" u="sng" dirty="0">
                <a:solidFill>
                  <a:srgbClr val="C00000"/>
                </a:solidFill>
              </a:rPr>
              <a:t>视为一个</a:t>
            </a:r>
            <a:r>
              <a:rPr lang="zh-CN" altLang="en-US" sz="2000" b="1" u="sng" dirty="0">
                <a:solidFill>
                  <a:srgbClr val="7030A0"/>
                </a:solidFill>
              </a:rPr>
              <a:t>单字节整数</a:t>
            </a:r>
            <a:r>
              <a:rPr lang="zh-CN" altLang="en-US" sz="2000" b="1" u="sng" dirty="0">
                <a:solidFill>
                  <a:srgbClr val="0000CC"/>
                </a:solidFill>
              </a:rPr>
              <a:t>，像整数一样参加运算</a:t>
            </a:r>
            <a:r>
              <a:rPr lang="zh-CN" altLang="en-US" sz="2000" b="1" u="sng" dirty="0"/>
              <a:t>；</a:t>
            </a:r>
            <a:endParaRPr lang="en-US" altLang="zh-CN" sz="2000" b="1" u="sng" dirty="0"/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zh-CN" sz="2000" dirty="0" smtClean="0"/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zh-CN" sz="2000" dirty="0"/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zh-CN" sz="2000" dirty="0" smtClean="0"/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zh-CN" sz="2000" dirty="0"/>
          </a:p>
          <a:p>
            <a:pPr marL="342900"/>
            <a:endParaRPr lang="en-US" altLang="zh-CN" sz="2200" dirty="0"/>
          </a:p>
        </p:txBody>
      </p:sp>
    </p:spTree>
    <p:extLst>
      <p:ext uri="{BB962C8B-B14F-4D97-AF65-F5344CB8AC3E}">
        <p14:creationId xmlns:p14="http://schemas.microsoft.com/office/powerpoint/2010/main" val="3946655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rgbClr val="7030A0"/>
                </a:solidFill>
              </a:rPr>
              <a:t>课后练习：</a:t>
            </a:r>
            <a:r>
              <a:rPr lang="zh-CN" altLang="en-US" dirty="0" smtClean="0"/>
              <a:t>测试</a:t>
            </a:r>
            <a:r>
              <a:rPr lang="zh-CN" altLang="en-US" dirty="0"/>
              <a:t>字符的值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zh-CN" sz="1800" dirty="0">
                <a:solidFill>
                  <a:srgbClr val="080808"/>
                </a:solidFill>
              </a:rPr>
              <a:t>#include &lt;</a:t>
            </a:r>
            <a:r>
              <a:rPr lang="en-US" altLang="zh-CN" sz="1800" dirty="0" err="1">
                <a:solidFill>
                  <a:srgbClr val="080808"/>
                </a:solidFill>
              </a:rPr>
              <a:t>stdio.h</a:t>
            </a:r>
            <a:r>
              <a:rPr lang="en-US" altLang="zh-CN" sz="1800" dirty="0">
                <a:solidFill>
                  <a:srgbClr val="080808"/>
                </a:solidFill>
              </a:rPr>
              <a:t>&gt;</a:t>
            </a:r>
          </a:p>
          <a:p>
            <a:pPr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zh-CN" sz="1800" dirty="0">
                <a:solidFill>
                  <a:srgbClr val="080808"/>
                </a:solidFill>
              </a:rPr>
              <a:t>//#include &lt;iostream&gt;</a:t>
            </a:r>
          </a:p>
          <a:p>
            <a:pPr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zh-CN" sz="1800" dirty="0">
                <a:solidFill>
                  <a:srgbClr val="080808"/>
                </a:solidFill>
              </a:rPr>
              <a:t>int  main</a:t>
            </a:r>
            <a:r>
              <a:rPr lang="zh-CN" altLang="en-US" sz="1800" dirty="0">
                <a:solidFill>
                  <a:srgbClr val="080808"/>
                </a:solidFill>
              </a:rPr>
              <a:t>（）</a:t>
            </a:r>
            <a:br>
              <a:rPr lang="zh-CN" altLang="en-US" sz="1800" dirty="0">
                <a:solidFill>
                  <a:srgbClr val="080808"/>
                </a:solidFill>
              </a:rPr>
            </a:br>
            <a:r>
              <a:rPr lang="zh-CN" altLang="en-US" sz="1800" dirty="0">
                <a:solidFill>
                  <a:srgbClr val="080808"/>
                </a:solidFill>
              </a:rPr>
              <a:t> </a:t>
            </a:r>
            <a:r>
              <a:rPr lang="en-US" altLang="zh-CN" sz="1800" dirty="0">
                <a:solidFill>
                  <a:srgbClr val="080808"/>
                </a:solidFill>
              </a:rPr>
              <a:t>{</a:t>
            </a:r>
          </a:p>
          <a:p>
            <a:pPr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zh-CN" sz="1800" dirty="0">
                <a:solidFill>
                  <a:srgbClr val="080808"/>
                </a:solidFill>
              </a:rPr>
              <a:t>      char c=‘0’;   //c=0x30=48</a:t>
            </a:r>
          </a:p>
          <a:p>
            <a:pPr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zh-CN" sz="1800" dirty="0">
                <a:solidFill>
                  <a:srgbClr val="080808"/>
                </a:solidFill>
              </a:rPr>
              <a:t>      </a:t>
            </a:r>
            <a:r>
              <a:rPr lang="en-US" altLang="zh-CN" sz="1800" dirty="0" err="1">
                <a:solidFill>
                  <a:srgbClr val="7030A0"/>
                </a:solidFill>
              </a:rPr>
              <a:t>int</a:t>
            </a:r>
            <a:r>
              <a:rPr lang="en-US" altLang="zh-CN" sz="1800" dirty="0">
                <a:solidFill>
                  <a:srgbClr val="7030A0"/>
                </a:solidFill>
              </a:rPr>
              <a:t> </a:t>
            </a:r>
            <a:r>
              <a:rPr lang="en-US" altLang="zh-CN" sz="1800" dirty="0" smtClean="0">
                <a:solidFill>
                  <a:srgbClr val="7030A0"/>
                </a:solidFill>
              </a:rPr>
              <a:t>a=6, b;</a:t>
            </a:r>
            <a:endParaRPr lang="en-US" altLang="zh-CN" sz="1800" dirty="0">
              <a:solidFill>
                <a:srgbClr val="7030A0"/>
              </a:solidFill>
            </a:endParaRPr>
          </a:p>
          <a:p>
            <a:pPr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zh-CN" sz="1800" dirty="0">
                <a:solidFill>
                  <a:srgbClr val="0000CC"/>
                </a:solidFill>
              </a:rPr>
              <a:t>      c=c+1;   //c</a:t>
            </a:r>
            <a:r>
              <a:rPr lang="zh-CN" altLang="en-US" sz="1800" dirty="0">
                <a:solidFill>
                  <a:srgbClr val="0000CC"/>
                </a:solidFill>
              </a:rPr>
              <a:t>中的</a:t>
            </a:r>
            <a:r>
              <a:rPr lang="en-US" altLang="zh-CN" sz="1800" dirty="0">
                <a:solidFill>
                  <a:srgbClr val="0000CC"/>
                </a:solidFill>
              </a:rPr>
              <a:t>ASCII</a:t>
            </a:r>
            <a:r>
              <a:rPr lang="zh-CN" altLang="en-US" sz="1800" dirty="0">
                <a:solidFill>
                  <a:srgbClr val="0000CC"/>
                </a:solidFill>
              </a:rPr>
              <a:t>当做数值运算，</a:t>
            </a:r>
            <a:r>
              <a:rPr lang="en-US" altLang="zh-CN" sz="1800" dirty="0">
                <a:solidFill>
                  <a:srgbClr val="0000CC"/>
                </a:solidFill>
              </a:rPr>
              <a:t>c=0x31=49, </a:t>
            </a:r>
            <a:r>
              <a:rPr lang="zh-CN" altLang="en-US" sz="1800" dirty="0">
                <a:solidFill>
                  <a:srgbClr val="0000CC"/>
                </a:solidFill>
              </a:rPr>
              <a:t>字符</a:t>
            </a:r>
            <a:r>
              <a:rPr lang="en-US" altLang="zh-CN" sz="1800" dirty="0">
                <a:solidFill>
                  <a:srgbClr val="0000CC"/>
                </a:solidFill>
              </a:rPr>
              <a:t>’1’</a:t>
            </a:r>
            <a:r>
              <a:rPr lang="zh-CN" altLang="en-US" sz="1800" dirty="0">
                <a:solidFill>
                  <a:srgbClr val="0000CC"/>
                </a:solidFill>
              </a:rPr>
              <a:t>的</a:t>
            </a:r>
            <a:r>
              <a:rPr lang="en-US" altLang="zh-CN" sz="1800" dirty="0">
                <a:solidFill>
                  <a:srgbClr val="0000CC"/>
                </a:solidFill>
              </a:rPr>
              <a:t>ASCII</a:t>
            </a:r>
            <a:r>
              <a:rPr lang="zh-CN" altLang="en-US" sz="1800" dirty="0">
                <a:solidFill>
                  <a:srgbClr val="0000CC"/>
                </a:solidFill>
              </a:rPr>
              <a:t>码</a:t>
            </a:r>
            <a:endParaRPr lang="en-US" altLang="zh-CN" sz="1800" dirty="0">
              <a:solidFill>
                <a:srgbClr val="0000CC"/>
              </a:solidFill>
            </a:endParaRPr>
          </a:p>
          <a:p>
            <a:pPr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zh-CN" sz="1800" dirty="0">
                <a:solidFill>
                  <a:srgbClr val="080808"/>
                </a:solidFill>
              </a:rPr>
              <a:t>      </a:t>
            </a:r>
            <a:r>
              <a:rPr lang="en-US" altLang="zh-CN" sz="1800" dirty="0" err="1">
                <a:solidFill>
                  <a:srgbClr val="080808"/>
                </a:solidFill>
              </a:rPr>
              <a:t>printf</a:t>
            </a:r>
            <a:r>
              <a:rPr lang="en-US" altLang="zh-CN" sz="1800" dirty="0" smtClean="0">
                <a:solidFill>
                  <a:srgbClr val="080808"/>
                </a:solidFill>
              </a:rPr>
              <a:t>("c</a:t>
            </a:r>
            <a:r>
              <a:rPr lang="en-US" altLang="zh-CN" sz="1800" dirty="0">
                <a:solidFill>
                  <a:srgbClr val="080808"/>
                </a:solidFill>
              </a:rPr>
              <a:t>=%</a:t>
            </a:r>
            <a:r>
              <a:rPr lang="en-US" altLang="zh-CN" sz="1800" dirty="0" smtClean="0">
                <a:solidFill>
                  <a:srgbClr val="080808"/>
                </a:solidFill>
              </a:rPr>
              <a:t>c\</a:t>
            </a:r>
            <a:r>
              <a:rPr lang="en-US" altLang="zh-CN" sz="1800" dirty="0" err="1" smtClean="0">
                <a:solidFill>
                  <a:srgbClr val="080808"/>
                </a:solidFill>
              </a:rPr>
              <a:t>n",</a:t>
            </a:r>
            <a:r>
              <a:rPr lang="en-US" altLang="zh-CN" sz="1800" dirty="0" err="1">
                <a:solidFill>
                  <a:srgbClr val="080808"/>
                </a:solidFill>
              </a:rPr>
              <a:t>c</a:t>
            </a:r>
            <a:r>
              <a:rPr lang="en-US" altLang="zh-CN" sz="1800" dirty="0">
                <a:solidFill>
                  <a:srgbClr val="080808"/>
                </a:solidFill>
              </a:rPr>
              <a:t>);   // c=1, </a:t>
            </a:r>
            <a:r>
              <a:rPr lang="zh-CN" altLang="en-US" sz="1800" dirty="0">
                <a:solidFill>
                  <a:srgbClr val="080808"/>
                </a:solidFill>
              </a:rPr>
              <a:t>字符</a:t>
            </a:r>
            <a:r>
              <a:rPr lang="en-US" altLang="zh-CN" sz="1800" dirty="0">
                <a:solidFill>
                  <a:srgbClr val="080808"/>
                </a:solidFill>
              </a:rPr>
              <a:t>’1’</a:t>
            </a:r>
            <a:r>
              <a:rPr lang="zh-CN" altLang="en-US" sz="1800" dirty="0">
                <a:solidFill>
                  <a:srgbClr val="080808"/>
                </a:solidFill>
              </a:rPr>
              <a:t>的</a:t>
            </a:r>
            <a:r>
              <a:rPr lang="en-US" altLang="zh-CN" sz="1800" dirty="0">
                <a:solidFill>
                  <a:srgbClr val="080808"/>
                </a:solidFill>
              </a:rPr>
              <a:t>ASCII</a:t>
            </a:r>
            <a:r>
              <a:rPr lang="zh-CN" altLang="en-US" sz="1800" dirty="0">
                <a:solidFill>
                  <a:srgbClr val="080808"/>
                </a:solidFill>
              </a:rPr>
              <a:t>是</a:t>
            </a:r>
            <a:r>
              <a:rPr lang="en-US" altLang="zh-CN" sz="1800" dirty="0">
                <a:solidFill>
                  <a:srgbClr val="080808"/>
                </a:solidFill>
              </a:rPr>
              <a:t>0x31;</a:t>
            </a:r>
          </a:p>
          <a:p>
            <a:pPr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zh-CN" sz="1800" dirty="0">
                <a:solidFill>
                  <a:srgbClr val="080808"/>
                </a:solidFill>
              </a:rPr>
              <a:t>      </a:t>
            </a:r>
            <a:r>
              <a:rPr lang="en-US" altLang="zh-CN" sz="1800" dirty="0">
                <a:solidFill>
                  <a:srgbClr val="0000CC"/>
                </a:solidFill>
              </a:rPr>
              <a:t>c = c+6;   //c=0x37=55, </a:t>
            </a:r>
            <a:r>
              <a:rPr lang="zh-CN" altLang="en-US" sz="1800" dirty="0">
                <a:solidFill>
                  <a:srgbClr val="0000CC"/>
                </a:solidFill>
              </a:rPr>
              <a:t>字符</a:t>
            </a:r>
            <a:r>
              <a:rPr lang="en-US" altLang="zh-CN" sz="1800" dirty="0">
                <a:solidFill>
                  <a:srgbClr val="0000CC"/>
                </a:solidFill>
              </a:rPr>
              <a:t>’7’</a:t>
            </a:r>
            <a:r>
              <a:rPr lang="zh-CN" altLang="en-US" sz="1800" dirty="0">
                <a:solidFill>
                  <a:srgbClr val="0000CC"/>
                </a:solidFill>
              </a:rPr>
              <a:t>的</a:t>
            </a:r>
            <a:r>
              <a:rPr lang="en-US" altLang="zh-CN" sz="1800" dirty="0">
                <a:solidFill>
                  <a:srgbClr val="0000CC"/>
                </a:solidFill>
              </a:rPr>
              <a:t>ASCII</a:t>
            </a:r>
            <a:r>
              <a:rPr lang="zh-CN" altLang="en-US" sz="1800" dirty="0">
                <a:solidFill>
                  <a:srgbClr val="0000CC"/>
                </a:solidFill>
              </a:rPr>
              <a:t>码</a:t>
            </a:r>
            <a:endParaRPr lang="en-US" altLang="zh-CN" sz="1800" dirty="0">
              <a:solidFill>
                <a:srgbClr val="0000CC"/>
              </a:solidFill>
            </a:endParaRPr>
          </a:p>
          <a:p>
            <a:pPr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zh-CN" sz="1800" dirty="0">
                <a:solidFill>
                  <a:srgbClr val="080808"/>
                </a:solidFill>
              </a:rPr>
              <a:t>      </a:t>
            </a:r>
            <a:r>
              <a:rPr lang="en-US" altLang="zh-CN" sz="1800" dirty="0" err="1">
                <a:solidFill>
                  <a:srgbClr val="080808"/>
                </a:solidFill>
              </a:rPr>
              <a:t>printf</a:t>
            </a:r>
            <a:r>
              <a:rPr lang="en-US" altLang="zh-CN" sz="1800" dirty="0" smtClean="0">
                <a:solidFill>
                  <a:srgbClr val="080808"/>
                </a:solidFill>
              </a:rPr>
              <a:t>("c</a:t>
            </a:r>
            <a:r>
              <a:rPr lang="en-US" altLang="zh-CN" sz="1800" dirty="0">
                <a:solidFill>
                  <a:srgbClr val="080808"/>
                </a:solidFill>
              </a:rPr>
              <a:t>=%c,</a:t>
            </a:r>
            <a:r>
              <a:rPr lang="zh-CN" altLang="en-US" sz="1800" dirty="0">
                <a:solidFill>
                  <a:srgbClr val="080808"/>
                </a:solidFill>
              </a:rPr>
              <a:t> </a:t>
            </a:r>
            <a:r>
              <a:rPr lang="en-US" altLang="zh-CN" sz="1800" dirty="0">
                <a:solidFill>
                  <a:srgbClr val="080808"/>
                </a:solidFill>
              </a:rPr>
              <a:t>%</a:t>
            </a:r>
            <a:r>
              <a:rPr lang="en-US" altLang="zh-CN" sz="1800" dirty="0" smtClean="0">
                <a:solidFill>
                  <a:srgbClr val="080808"/>
                </a:solidFill>
              </a:rPr>
              <a:t>X\n",</a:t>
            </a:r>
            <a:r>
              <a:rPr lang="en-US" altLang="zh-CN" sz="1800" dirty="0" err="1">
                <a:solidFill>
                  <a:srgbClr val="080808"/>
                </a:solidFill>
              </a:rPr>
              <a:t>c,c</a:t>
            </a:r>
            <a:r>
              <a:rPr lang="en-US" altLang="zh-CN" sz="1800" dirty="0">
                <a:solidFill>
                  <a:srgbClr val="080808"/>
                </a:solidFill>
              </a:rPr>
              <a:t>);   // </a:t>
            </a:r>
            <a:r>
              <a:rPr lang="zh-CN" altLang="en-US" sz="1800" dirty="0">
                <a:solidFill>
                  <a:srgbClr val="080808"/>
                </a:solidFill>
              </a:rPr>
              <a:t>输出什么</a:t>
            </a:r>
            <a:r>
              <a:rPr lang="zh-CN" altLang="en-US" sz="1800" dirty="0" smtClean="0">
                <a:solidFill>
                  <a:srgbClr val="080808"/>
                </a:solidFill>
              </a:rPr>
              <a:t>？</a:t>
            </a:r>
            <a:endParaRPr lang="en-US" altLang="zh-CN" sz="1800" dirty="0" smtClean="0">
              <a:solidFill>
                <a:srgbClr val="080808"/>
              </a:solidFill>
            </a:endParaRPr>
          </a:p>
          <a:p>
            <a:pPr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zh-CN" sz="1800" dirty="0" smtClean="0">
                <a:solidFill>
                  <a:srgbClr val="080808"/>
                </a:solidFill>
              </a:rPr>
              <a:t>      </a:t>
            </a:r>
            <a:r>
              <a:rPr lang="en-US" altLang="zh-CN" sz="1800" dirty="0" smtClean="0">
                <a:solidFill>
                  <a:srgbClr val="7030A0"/>
                </a:solidFill>
              </a:rPr>
              <a:t>b=</a:t>
            </a:r>
            <a:r>
              <a:rPr lang="en-US" altLang="zh-CN" sz="1800" dirty="0" err="1" smtClean="0">
                <a:solidFill>
                  <a:srgbClr val="7030A0"/>
                </a:solidFill>
              </a:rPr>
              <a:t>a+c</a:t>
            </a:r>
            <a:r>
              <a:rPr lang="en-US" altLang="zh-CN" sz="1800" dirty="0" smtClean="0">
                <a:solidFill>
                  <a:srgbClr val="7030A0"/>
                </a:solidFill>
              </a:rPr>
              <a:t>;   </a:t>
            </a:r>
            <a:endParaRPr lang="en-US" altLang="zh-CN" sz="1800" dirty="0">
              <a:solidFill>
                <a:srgbClr val="7030A0"/>
              </a:solidFill>
            </a:endParaRPr>
          </a:p>
          <a:p>
            <a:pPr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zh-CN" sz="1800" dirty="0">
                <a:solidFill>
                  <a:srgbClr val="080808"/>
                </a:solidFill>
              </a:rPr>
              <a:t>      return 0;</a:t>
            </a:r>
          </a:p>
          <a:p>
            <a:pPr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zh-CN" sz="1800" dirty="0">
                <a:solidFill>
                  <a:srgbClr val="080808"/>
                </a:solidFill>
              </a:rPr>
              <a:t> }</a:t>
            </a:r>
            <a:br>
              <a:rPr lang="en-US" altLang="zh-CN" sz="1800" dirty="0">
                <a:solidFill>
                  <a:srgbClr val="080808"/>
                </a:solidFill>
              </a:rPr>
            </a:br>
            <a:endParaRPr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966548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字符型数据的理解与使用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 sz="2000" b="1" u="sng" dirty="0" smtClean="0">
                <a:solidFill>
                  <a:srgbClr val="FF0000"/>
                </a:solidFill>
              </a:rPr>
              <a:t>为</a:t>
            </a:r>
            <a:r>
              <a:rPr lang="zh-CN" altLang="en-US" sz="2000" b="1" u="sng" dirty="0">
                <a:solidFill>
                  <a:srgbClr val="FF0000"/>
                </a:solidFill>
              </a:rPr>
              <a:t>节省存储空间，当一个整数值比较小的时候，可以使用字符型变量来存储并参与数值运算；</a:t>
            </a:r>
            <a:endParaRPr lang="en-US" altLang="zh-CN" sz="2000" b="1" u="sng" dirty="0">
              <a:solidFill>
                <a:srgbClr val="FF0000"/>
              </a:solidFill>
            </a:endParaRPr>
          </a:p>
          <a:p>
            <a:pPr marL="971550" lvl="1">
              <a:lnSpc>
                <a:spcPct val="100000"/>
              </a:lnSpc>
              <a:spcBef>
                <a:spcPts val="600"/>
              </a:spcBef>
            </a:pPr>
            <a:r>
              <a:rPr lang="en-US" altLang="zh-CN" sz="1800" b="1" dirty="0" smtClean="0">
                <a:solidFill>
                  <a:srgbClr val="7030A0"/>
                </a:solidFill>
              </a:rPr>
              <a:t>char</a:t>
            </a:r>
            <a:r>
              <a:rPr lang="zh-CN" altLang="en-US" sz="1800" b="1" dirty="0">
                <a:solidFill>
                  <a:srgbClr val="7030A0"/>
                </a:solidFill>
              </a:rPr>
              <a:t>仅占用</a:t>
            </a:r>
            <a:r>
              <a:rPr lang="en-US" altLang="zh-CN" sz="1800" b="1" dirty="0">
                <a:solidFill>
                  <a:srgbClr val="7030A0"/>
                </a:solidFill>
              </a:rPr>
              <a:t>1</a:t>
            </a:r>
            <a:r>
              <a:rPr lang="zh-CN" altLang="en-US" sz="1800" b="1" dirty="0">
                <a:solidFill>
                  <a:srgbClr val="7030A0"/>
                </a:solidFill>
              </a:rPr>
              <a:t>字节；</a:t>
            </a:r>
            <a:endParaRPr lang="en-US" altLang="zh-CN" sz="1800" b="1" dirty="0">
              <a:solidFill>
                <a:srgbClr val="7030A0"/>
              </a:solidFill>
            </a:endParaRPr>
          </a:p>
          <a:p>
            <a:pPr marL="971550" lvl="1">
              <a:lnSpc>
                <a:spcPct val="100000"/>
              </a:lnSpc>
              <a:spcBef>
                <a:spcPts val="600"/>
              </a:spcBef>
            </a:pPr>
            <a:r>
              <a:rPr lang="en-US" altLang="zh-CN" sz="1800" b="1" dirty="0">
                <a:solidFill>
                  <a:srgbClr val="0000CC"/>
                </a:solidFill>
              </a:rPr>
              <a:t>char c=127;                       //</a:t>
            </a:r>
            <a:r>
              <a:rPr lang="zh-CN" altLang="en-US" sz="1800" b="1" dirty="0">
                <a:solidFill>
                  <a:srgbClr val="0000CC"/>
                </a:solidFill>
              </a:rPr>
              <a:t>有符号单字节整数，</a:t>
            </a:r>
            <a:r>
              <a:rPr lang="zh-CN" altLang="en-US" sz="1800" b="1" dirty="0">
                <a:solidFill>
                  <a:srgbClr val="FF0000"/>
                </a:solidFill>
              </a:rPr>
              <a:t>范围：</a:t>
            </a:r>
            <a:r>
              <a:rPr lang="en-US" altLang="zh-CN" sz="1800" b="1" dirty="0">
                <a:solidFill>
                  <a:srgbClr val="FF0000"/>
                </a:solidFill>
              </a:rPr>
              <a:t>-128~+127</a:t>
            </a:r>
          </a:p>
          <a:p>
            <a:pPr marL="971550" lvl="1">
              <a:lnSpc>
                <a:spcPct val="100000"/>
              </a:lnSpc>
              <a:spcBef>
                <a:spcPts val="600"/>
              </a:spcBef>
            </a:pPr>
            <a:r>
              <a:rPr lang="en-US" altLang="zh-CN" sz="1800" b="1" dirty="0">
                <a:solidFill>
                  <a:srgbClr val="0000CC"/>
                </a:solidFill>
              </a:rPr>
              <a:t>unsigned char</a:t>
            </a:r>
            <a:r>
              <a:rPr lang="zh-CN" altLang="en-US" sz="1800" b="1" dirty="0">
                <a:solidFill>
                  <a:srgbClr val="0000CC"/>
                </a:solidFill>
              </a:rPr>
              <a:t> </a:t>
            </a:r>
            <a:r>
              <a:rPr lang="en-US" altLang="zh-CN" sz="1800" b="1" dirty="0">
                <a:solidFill>
                  <a:srgbClr val="0000CC"/>
                </a:solidFill>
              </a:rPr>
              <a:t>c=0xFF;   //</a:t>
            </a:r>
            <a:r>
              <a:rPr lang="zh-CN" altLang="en-US" sz="1800" b="1" dirty="0">
                <a:solidFill>
                  <a:srgbClr val="0000CC"/>
                </a:solidFill>
              </a:rPr>
              <a:t>无符号单字节整数，</a:t>
            </a:r>
            <a:r>
              <a:rPr lang="zh-CN" altLang="en-US" sz="1800" b="1" dirty="0">
                <a:solidFill>
                  <a:srgbClr val="FF0000"/>
                </a:solidFill>
              </a:rPr>
              <a:t>范围：</a:t>
            </a:r>
            <a:r>
              <a:rPr lang="en-US" altLang="zh-CN" sz="1800" b="1" dirty="0">
                <a:solidFill>
                  <a:srgbClr val="FF0000"/>
                </a:solidFill>
              </a:rPr>
              <a:t>0~255</a:t>
            </a:r>
          </a:p>
          <a:p>
            <a:pPr marL="342900" indent="-3429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 sz="2000" dirty="0" smtClean="0"/>
              <a:t>如：</a:t>
            </a:r>
            <a:endParaRPr lang="en-US" altLang="zh-CN" sz="2000" dirty="0" smtClean="0"/>
          </a:p>
          <a:p>
            <a:pPr lvl="1" indent="0">
              <a:lnSpc>
                <a:spcPct val="100000"/>
              </a:lnSpc>
              <a:buNone/>
            </a:pPr>
            <a:r>
              <a:rPr lang="en-US" altLang="zh-CN" sz="1800" b="1" dirty="0">
                <a:solidFill>
                  <a:srgbClr val="C00000"/>
                </a:solidFill>
              </a:rPr>
              <a:t>c</a:t>
            </a:r>
            <a:r>
              <a:rPr lang="en-US" altLang="zh-CN" sz="1800" b="1" dirty="0" smtClean="0">
                <a:solidFill>
                  <a:srgbClr val="C00000"/>
                </a:solidFill>
              </a:rPr>
              <a:t>har c1= </a:t>
            </a:r>
            <a:r>
              <a:rPr lang="en-US" altLang="zh-CN" sz="1800" b="1" dirty="0">
                <a:solidFill>
                  <a:srgbClr val="C00000"/>
                </a:solidFill>
              </a:rPr>
              <a:t>-1</a:t>
            </a:r>
            <a:r>
              <a:rPr lang="en-US" altLang="zh-CN" sz="1800" dirty="0">
                <a:solidFill>
                  <a:srgbClr val="7030A0"/>
                </a:solidFill>
              </a:rPr>
              <a:t>;  </a:t>
            </a:r>
            <a:r>
              <a:rPr lang="en-US" altLang="zh-CN" sz="1800" dirty="0"/>
              <a:t>//c=0xFF,</a:t>
            </a:r>
          </a:p>
          <a:p>
            <a:pPr lvl="1" indent="0">
              <a:lnSpc>
                <a:spcPct val="100000"/>
              </a:lnSpc>
              <a:buNone/>
            </a:pPr>
            <a:r>
              <a:rPr lang="en-US" altLang="zh-CN" sz="1800" dirty="0" smtClean="0">
                <a:solidFill>
                  <a:srgbClr val="006600"/>
                </a:solidFill>
              </a:rPr>
              <a:t>c1=c1+10</a:t>
            </a:r>
            <a:r>
              <a:rPr lang="en-US" altLang="zh-CN" sz="1800" dirty="0" smtClean="0"/>
              <a:t>; </a:t>
            </a:r>
          </a:p>
          <a:p>
            <a:pPr lvl="1" indent="0">
              <a:lnSpc>
                <a:spcPct val="100000"/>
              </a:lnSpc>
              <a:buNone/>
            </a:pPr>
            <a:r>
              <a:rPr lang="en-US" altLang="zh-CN" sz="1800" dirty="0" err="1" smtClean="0"/>
              <a:t>printf</a:t>
            </a:r>
            <a:r>
              <a:rPr lang="en-US" altLang="zh-CN" sz="1800" dirty="0" smtClean="0"/>
              <a:t>("%</a:t>
            </a:r>
            <a:r>
              <a:rPr lang="en-US" altLang="zh-CN" sz="1800" dirty="0"/>
              <a:t>c, %d, %</a:t>
            </a:r>
            <a:r>
              <a:rPr lang="en-US" altLang="zh-CN" sz="1800" dirty="0" smtClean="0"/>
              <a:t>x\n",</a:t>
            </a:r>
            <a:r>
              <a:rPr lang="en-US" altLang="zh-CN" sz="1800" dirty="0" err="1"/>
              <a:t>a,a,a</a:t>
            </a:r>
            <a:r>
              <a:rPr lang="en-US" altLang="zh-CN" sz="1800" dirty="0"/>
              <a:t>); //</a:t>
            </a:r>
            <a:r>
              <a:rPr lang="zh-CN" altLang="en-US" sz="1800" dirty="0"/>
              <a:t>输出：</a:t>
            </a:r>
            <a:r>
              <a:rPr lang="en-US" altLang="zh-CN" sz="1800" dirty="0"/>
              <a:t>C,</a:t>
            </a:r>
            <a:r>
              <a:rPr lang="zh-CN" altLang="en-US" sz="1800" dirty="0"/>
              <a:t> </a:t>
            </a:r>
            <a:r>
              <a:rPr lang="en-US" altLang="zh-CN" sz="1800" dirty="0"/>
              <a:t>67, 43</a:t>
            </a:r>
          </a:p>
          <a:p>
            <a:pPr lvl="1" indent="0">
              <a:buNone/>
            </a:pPr>
            <a:endParaRPr lang="en-US" altLang="zh-CN" sz="1800" dirty="0"/>
          </a:p>
          <a:p>
            <a:pPr lvl="1" indent="0">
              <a:lnSpc>
                <a:spcPct val="100000"/>
              </a:lnSpc>
              <a:buNone/>
            </a:pPr>
            <a:r>
              <a:rPr lang="en-US" altLang="zh-CN" sz="1800" dirty="0">
                <a:solidFill>
                  <a:srgbClr val="C00000"/>
                </a:solidFill>
              </a:rPr>
              <a:t>unsigned char </a:t>
            </a:r>
            <a:r>
              <a:rPr lang="en-US" altLang="zh-CN" sz="1800" dirty="0" smtClean="0">
                <a:solidFill>
                  <a:srgbClr val="0000CC"/>
                </a:solidFill>
              </a:rPr>
              <a:t>c2</a:t>
            </a:r>
            <a:r>
              <a:rPr lang="en-US" altLang="zh-CN" sz="1800" dirty="0" smtClean="0"/>
              <a:t>= 254, </a:t>
            </a:r>
            <a:r>
              <a:rPr lang="en-US" altLang="zh-CN" sz="1800" dirty="0" smtClean="0">
                <a:solidFill>
                  <a:srgbClr val="0000CC"/>
                </a:solidFill>
              </a:rPr>
              <a:t>c3</a:t>
            </a:r>
            <a:r>
              <a:rPr lang="en-US" altLang="zh-CN" sz="1800" dirty="0" smtClean="0"/>
              <a:t>=1;</a:t>
            </a:r>
          </a:p>
          <a:p>
            <a:pPr lvl="1" indent="0">
              <a:lnSpc>
                <a:spcPct val="100000"/>
              </a:lnSpc>
              <a:buNone/>
            </a:pPr>
            <a:r>
              <a:rPr lang="en-US" altLang="zh-CN" sz="1800" dirty="0" smtClean="0"/>
              <a:t> </a:t>
            </a:r>
            <a:r>
              <a:rPr lang="en-US" altLang="zh-CN" sz="1800" dirty="0" smtClean="0">
                <a:solidFill>
                  <a:srgbClr val="006600"/>
                </a:solidFill>
              </a:rPr>
              <a:t>c1=c2+c3;</a:t>
            </a:r>
            <a:endParaRPr lang="en-US" altLang="zh-CN" sz="1800" dirty="0">
              <a:solidFill>
                <a:srgbClr val="006600"/>
              </a:solidFill>
            </a:endParaRPr>
          </a:p>
          <a:p>
            <a:pPr lvl="1" indent="0">
              <a:lnSpc>
                <a:spcPct val="100000"/>
              </a:lnSpc>
              <a:buNone/>
            </a:pPr>
            <a:r>
              <a:rPr lang="en-US" altLang="zh-CN" sz="1800" dirty="0" err="1"/>
              <a:t>printf</a:t>
            </a:r>
            <a:r>
              <a:rPr lang="en-US" altLang="zh-CN" sz="1800" dirty="0" smtClean="0"/>
              <a:t>("%d</a:t>
            </a:r>
            <a:r>
              <a:rPr lang="en-US" altLang="zh-CN" sz="1800" dirty="0"/>
              <a:t>, %u, %</a:t>
            </a:r>
            <a:r>
              <a:rPr lang="en-US" altLang="zh-CN" sz="1800" dirty="0" smtClean="0"/>
              <a:t>X\n",</a:t>
            </a:r>
            <a:r>
              <a:rPr lang="en-US" altLang="zh-CN" sz="1800" dirty="0"/>
              <a:t>c1,c1,c1); //</a:t>
            </a:r>
            <a:r>
              <a:rPr lang="zh-CN" altLang="en-US" sz="1800" dirty="0"/>
              <a:t>输出</a:t>
            </a:r>
            <a:r>
              <a:rPr lang="zh-CN" altLang="en-US" sz="1800" dirty="0" smtClean="0"/>
              <a:t>：</a:t>
            </a:r>
            <a:r>
              <a:rPr lang="en-US" altLang="zh-CN" sz="1800" dirty="0" smtClean="0"/>
              <a:t>255</a:t>
            </a:r>
            <a:r>
              <a:rPr lang="en-US" altLang="zh-CN" sz="1800" dirty="0"/>
              <a:t>, 255,FF</a:t>
            </a:r>
          </a:p>
          <a:p>
            <a:pPr marL="342900" indent="-3429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endParaRPr lang="en-US" altLang="zh-CN" sz="2000" dirty="0"/>
          </a:p>
          <a:p>
            <a:pPr marL="342900" indent="-3429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endParaRPr lang="en-US" altLang="zh-CN" sz="2000" dirty="0" smtClean="0"/>
          </a:p>
          <a:p>
            <a:pPr marL="342900" indent="-3429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endParaRPr lang="en-US" altLang="zh-CN" sz="2000" dirty="0"/>
          </a:p>
          <a:p>
            <a:pPr lvl="1" indent="0">
              <a:lnSpc>
                <a:spcPct val="100000"/>
              </a:lnSpc>
              <a:spcBef>
                <a:spcPts val="600"/>
              </a:spcBef>
              <a:buNone/>
            </a:pPr>
            <a:endParaRPr lang="en-US" altLang="zh-CN" sz="1800" dirty="0"/>
          </a:p>
          <a:p>
            <a:pPr marL="342900" indent="-3429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endParaRPr lang="en-US" altLang="zh-CN" sz="2000" dirty="0"/>
          </a:p>
          <a:p>
            <a:pPr marL="971550" lvl="1"/>
            <a:endParaRPr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855227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程序说明与预编译命令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lang="zh-CN" altLang="en-US" sz="2000" dirty="0" smtClean="0"/>
              <a:t>程序说明与注释</a:t>
            </a:r>
            <a:endParaRPr lang="en-US" altLang="zh-CN" sz="2000" dirty="0" smtClean="0"/>
          </a:p>
          <a:p>
            <a:pPr marL="971550" lvl="1">
              <a:buFont typeface="Wingdings" panose="05000000000000000000" pitchFamily="2" charset="2"/>
              <a:buChar char="l"/>
            </a:pPr>
            <a:r>
              <a:rPr lang="zh-CN" altLang="en-US" sz="1800" dirty="0" smtClean="0"/>
              <a:t>用于</a:t>
            </a:r>
            <a:r>
              <a:rPr lang="zh-CN" altLang="en-US" sz="1800" dirty="0"/>
              <a:t>功能说明或调试时使用，以提高程序的可读性（</a:t>
            </a:r>
            <a:r>
              <a:rPr lang="en-US" altLang="zh-CN" sz="1800" dirty="0">
                <a:solidFill>
                  <a:srgbClr val="C00000"/>
                </a:solidFill>
              </a:rPr>
              <a:t>readable</a:t>
            </a:r>
            <a:r>
              <a:rPr lang="zh-CN" altLang="en-US" sz="1800" dirty="0" smtClean="0"/>
              <a:t>）</a:t>
            </a:r>
            <a:endParaRPr lang="en-US" altLang="zh-CN" sz="1800" dirty="0" smtClean="0"/>
          </a:p>
          <a:p>
            <a:pPr marL="971550" lvl="1">
              <a:buFont typeface="Wingdings" panose="05000000000000000000" pitchFamily="2" charset="2"/>
              <a:buChar char="l"/>
            </a:pPr>
            <a:r>
              <a:rPr lang="zh-CN" altLang="en-US" sz="1800" dirty="0"/>
              <a:t>编译程序忽略被注释的</a:t>
            </a:r>
            <a:r>
              <a:rPr lang="zh-CN" altLang="en-US" sz="1800" dirty="0" smtClean="0"/>
              <a:t>内容</a:t>
            </a:r>
            <a:endParaRPr lang="en-US" altLang="zh-CN" sz="1800" dirty="0"/>
          </a:p>
          <a:p>
            <a:pPr marL="342900" indent="-342900">
              <a:buFont typeface="Wingdings" panose="05000000000000000000" pitchFamily="2" charset="2"/>
              <a:buChar char="n"/>
            </a:pPr>
            <a:r>
              <a:rPr lang="zh-CN" altLang="en-US" sz="2000" dirty="0" smtClean="0"/>
              <a:t>预编译命令</a:t>
            </a:r>
            <a:endParaRPr lang="en-US" altLang="zh-CN" sz="2000" dirty="0" smtClean="0"/>
          </a:p>
          <a:p>
            <a:pPr marL="971550" lvl="1">
              <a:buFont typeface="Wingdings" panose="05000000000000000000" pitchFamily="2" charset="2"/>
              <a:buChar char="l"/>
            </a:pPr>
            <a:r>
              <a:rPr lang="zh-CN" altLang="en-US" sz="1800" dirty="0" smtClean="0"/>
              <a:t>头文件（</a:t>
            </a:r>
            <a:r>
              <a:rPr lang="en-US" altLang="zh-CN" sz="1800" dirty="0" smtClean="0"/>
              <a:t>.h</a:t>
            </a:r>
            <a:r>
              <a:rPr lang="zh-CN" altLang="en-US" sz="1800" dirty="0" smtClean="0"/>
              <a:t>）中，给出了程序中所</a:t>
            </a:r>
            <a:r>
              <a:rPr lang="zh-CN" altLang="en-US" sz="1800" dirty="0"/>
              <a:t>使用的</a:t>
            </a:r>
            <a:r>
              <a:rPr lang="zh-CN" altLang="en-US" sz="1800" dirty="0" smtClean="0">
                <a:solidFill>
                  <a:srgbClr val="0303DF"/>
                </a:solidFill>
              </a:rPr>
              <a:t>数据类型</a:t>
            </a:r>
            <a:r>
              <a:rPr lang="zh-CN" altLang="en-US" sz="1800" dirty="0" smtClean="0"/>
              <a:t>和</a:t>
            </a:r>
            <a:r>
              <a:rPr lang="zh-CN" altLang="en-US" sz="1800" dirty="0" smtClean="0">
                <a:solidFill>
                  <a:srgbClr val="7030A0"/>
                </a:solidFill>
              </a:rPr>
              <a:t>函数原型</a:t>
            </a:r>
            <a:endParaRPr lang="en-US" altLang="zh-CN" sz="1800" dirty="0" smtClean="0">
              <a:solidFill>
                <a:srgbClr val="7030A0"/>
              </a:solidFill>
            </a:endParaRPr>
          </a:p>
          <a:p>
            <a:pPr marL="971550" lvl="1">
              <a:buFont typeface="Wingdings" panose="05000000000000000000" pitchFamily="2" charset="2"/>
              <a:buChar char="l"/>
            </a:pPr>
            <a:r>
              <a:rPr lang="zh-CN" altLang="en-US" sz="1800" dirty="0" smtClean="0">
                <a:solidFill>
                  <a:srgbClr val="0070C0"/>
                </a:solidFill>
              </a:rPr>
              <a:t>利用</a:t>
            </a:r>
            <a:r>
              <a:rPr lang="en-US" altLang="zh-CN" sz="1800" dirty="0" smtClean="0">
                <a:solidFill>
                  <a:srgbClr val="0070C0"/>
                </a:solidFill>
              </a:rPr>
              <a:t>#include</a:t>
            </a:r>
            <a:r>
              <a:rPr lang="zh-CN" altLang="en-US" sz="1800" dirty="0" smtClean="0">
                <a:solidFill>
                  <a:srgbClr val="0070C0"/>
                </a:solidFill>
              </a:rPr>
              <a:t>命令将头文件包含到程序文件中</a:t>
            </a:r>
            <a:endParaRPr lang="en-US" altLang="zh-CN" sz="1800" dirty="0" smtClean="0">
              <a:solidFill>
                <a:srgbClr val="0070C0"/>
              </a:solidFill>
            </a:endParaRPr>
          </a:p>
          <a:p>
            <a:pPr marL="971550" lvl="1">
              <a:buFont typeface="Wingdings" panose="05000000000000000000" pitchFamily="2" charset="2"/>
              <a:buChar char="l"/>
            </a:pPr>
            <a:r>
              <a:rPr lang="zh-CN" altLang="en-US" sz="1800" dirty="0" smtClean="0"/>
              <a:t>预编译命令还包括宏定义等，后续将会介绍</a:t>
            </a:r>
            <a:endParaRPr lang="en-US" altLang="zh-CN" sz="1800" dirty="0" smtClean="0"/>
          </a:p>
          <a:p>
            <a:pPr marL="971550" lvl="1">
              <a:lnSpc>
                <a:spcPct val="100000"/>
              </a:lnSpc>
              <a:buFont typeface="Wingdings" panose="05000000000000000000" pitchFamily="2" charset="2"/>
              <a:buChar char="Ø"/>
            </a:pPr>
            <a:endParaRPr lang="en-US" altLang="zh-CN" sz="1800" dirty="0"/>
          </a:p>
          <a:p>
            <a:pPr marL="342900" indent="-342900">
              <a:buFont typeface="Wingdings" panose="05000000000000000000" pitchFamily="2" charset="2"/>
              <a:buChar char="l"/>
            </a:pPr>
            <a:endParaRPr lang="zh-CN" altLang="en-US" sz="2000" dirty="0"/>
          </a:p>
          <a:p>
            <a:pPr marL="342900" indent="-342900">
              <a:buFont typeface="Wingdings" panose="05000000000000000000" pitchFamily="2" charset="2"/>
              <a:buChar char="l"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68367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31" name="Rectangle 31"/>
          <p:cNvSpPr>
            <a:spLocks noChangeArrowheads="1"/>
          </p:cNvSpPr>
          <p:nvPr/>
        </p:nvSpPr>
        <p:spPr bwMode="auto">
          <a:xfrm>
            <a:off x="10156825" y="5372100"/>
            <a:ext cx="1841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zh-CN" altLang="zh-CN" sz="2800"/>
          </a:p>
        </p:txBody>
      </p:sp>
      <p:sp>
        <p:nvSpPr>
          <p:cNvPr id="49" name="标题 1"/>
          <p:cNvSpPr txBox="1">
            <a:spLocks/>
          </p:cNvSpPr>
          <p:nvPr/>
        </p:nvSpPr>
        <p:spPr>
          <a:xfrm>
            <a:off x="485775" y="255588"/>
            <a:ext cx="8089900" cy="584200"/>
          </a:xfrm>
          <a:prstGeom prst="rect">
            <a:avLst/>
          </a:prstGeom>
        </p:spPr>
        <p:txBody>
          <a:bodyPr/>
          <a:lstStyle>
            <a:lvl1pPr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kern="1200">
                <a:solidFill>
                  <a:srgbClr val="1A93C8"/>
                </a:solidFill>
                <a:latin typeface="+mj-lt"/>
                <a:ea typeface="+mj-ea"/>
                <a:cs typeface="+mj-cs"/>
              </a:defRPr>
            </a:lvl1pPr>
            <a:lvl2pPr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1A93C8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1A93C8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1A93C8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1A93C8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4572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1A93C8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9144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1A93C8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13716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1A93C8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18288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1A93C8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>
              <a:buFontTx/>
            </a:pPr>
            <a:r>
              <a:rPr lang="zh-CN" altLang="en-US" dirty="0"/>
              <a:t>常见的</a:t>
            </a:r>
            <a:r>
              <a:rPr lang="zh-CN" altLang="en-US" dirty="0">
                <a:solidFill>
                  <a:srgbClr val="7030A0"/>
                </a:solidFill>
              </a:rPr>
              <a:t>转义符</a:t>
            </a: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4788226"/>
              </p:ext>
            </p:extLst>
          </p:nvPr>
        </p:nvGraphicFramePr>
        <p:xfrm>
          <a:off x="765047" y="994664"/>
          <a:ext cx="7501128" cy="4942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1225">
                  <a:extLst>
                    <a:ext uri="{9D8B030D-6E8A-4147-A177-3AD203B41FA5}">
                      <a16:colId xmlns:a16="http://schemas.microsoft.com/office/drawing/2014/main" val="2050667800"/>
                    </a:ext>
                  </a:extLst>
                </a:gridCol>
                <a:gridCol w="4099268">
                  <a:extLst>
                    <a:ext uri="{9D8B030D-6E8A-4147-A177-3AD203B41FA5}">
                      <a16:colId xmlns:a16="http://schemas.microsoft.com/office/drawing/2014/main" val="3602731345"/>
                    </a:ext>
                  </a:extLst>
                </a:gridCol>
                <a:gridCol w="1990635">
                  <a:extLst>
                    <a:ext uri="{9D8B030D-6E8A-4147-A177-3AD203B41FA5}">
                      <a16:colId xmlns:a16="http://schemas.microsoft.com/office/drawing/2014/main" val="23185995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solidFill>
                            <a:srgbClr val="000000"/>
                          </a:solidFill>
                        </a:rPr>
                        <a:t>字符形式</a:t>
                      </a:r>
                      <a:endParaRPr lang="zh-CN" altLang="en-US" sz="16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solidFill>
                            <a:srgbClr val="000000"/>
                          </a:solidFill>
                        </a:rPr>
                        <a:t>功能说明</a:t>
                      </a:r>
                      <a:endParaRPr lang="zh-CN" altLang="en-US" sz="16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solidFill>
                            <a:srgbClr val="000000"/>
                          </a:solidFill>
                        </a:rPr>
                        <a:t>ASCII（</a:t>
                      </a:r>
                      <a:r>
                        <a:rPr lang="zh-CN" altLang="en-US" sz="1600" dirty="0" smtClean="0">
                          <a:solidFill>
                            <a:srgbClr val="000000"/>
                          </a:solidFill>
                        </a:rPr>
                        <a:t>十进制</a:t>
                      </a:r>
                      <a:r>
                        <a:rPr lang="en-US" altLang="zh-CN" sz="1600" dirty="0" smtClean="0">
                          <a:solidFill>
                            <a:srgbClr val="000000"/>
                          </a:solidFill>
                        </a:rPr>
                        <a:t>）</a:t>
                      </a:r>
                      <a:endParaRPr lang="zh-CN" altLang="en-US" sz="16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788703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 smtClean="0">
                          <a:solidFill>
                            <a:srgbClr val="000000"/>
                          </a:solidFill>
                          <a:latin typeface="+mn-lt"/>
                          <a:ea typeface="+mn-ea"/>
                        </a:rPr>
                        <a:t>\a</a:t>
                      </a:r>
                      <a:endParaRPr lang="zh-CN" altLang="en-US" sz="1400" dirty="0" smtClean="0">
                        <a:solidFill>
                          <a:srgbClr val="000000"/>
                        </a:solidFill>
                        <a:latin typeface="+mn-lt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dirty="0" smtClean="0">
                          <a:solidFill>
                            <a:srgbClr val="000000"/>
                          </a:solidFill>
                          <a:latin typeface="+mn-lt"/>
                          <a:ea typeface="+mn-ea"/>
                        </a:rPr>
                        <a:t>响铃</a:t>
                      </a:r>
                      <a:r>
                        <a:rPr lang="en-US" altLang="zh-CN" sz="1400" dirty="0" smtClean="0">
                          <a:solidFill>
                            <a:srgbClr val="000000"/>
                          </a:solidFill>
                          <a:latin typeface="+mn-lt"/>
                          <a:ea typeface="+mn-ea"/>
                        </a:rPr>
                        <a:t>(BEL)</a:t>
                      </a:r>
                      <a:endParaRPr lang="zh-CN" altLang="en-US" sz="1400" dirty="0" smtClean="0">
                        <a:solidFill>
                          <a:srgbClr val="000000"/>
                        </a:solidFill>
                        <a:latin typeface="+mn-lt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 smtClean="0">
                          <a:solidFill>
                            <a:srgbClr val="000000"/>
                          </a:solidFill>
                          <a:latin typeface="+mn-lt"/>
                          <a:ea typeface="+mn-ea"/>
                        </a:rPr>
                        <a:t>007</a:t>
                      </a:r>
                      <a:endParaRPr lang="zh-CN" altLang="en-US" sz="1400" dirty="0" smtClean="0">
                        <a:solidFill>
                          <a:srgbClr val="000000"/>
                        </a:solidFill>
                        <a:latin typeface="+mn-lt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8776276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 smtClean="0">
                          <a:solidFill>
                            <a:srgbClr val="000000"/>
                          </a:solidFill>
                          <a:latin typeface="+mn-lt"/>
                          <a:ea typeface="+mn-ea"/>
                        </a:rPr>
                        <a:t>\b</a:t>
                      </a:r>
                      <a:endParaRPr lang="zh-CN" altLang="en-US" sz="1400" dirty="0" smtClean="0">
                        <a:solidFill>
                          <a:srgbClr val="000000"/>
                        </a:solidFill>
                        <a:latin typeface="+mn-lt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dirty="0" smtClean="0">
                          <a:solidFill>
                            <a:srgbClr val="000000"/>
                          </a:solidFill>
                          <a:latin typeface="+mn-lt"/>
                          <a:ea typeface="+mn-ea"/>
                        </a:rPr>
                        <a:t>退格</a:t>
                      </a:r>
                      <a:r>
                        <a:rPr lang="en-US" altLang="zh-CN" sz="1400" dirty="0" smtClean="0">
                          <a:solidFill>
                            <a:srgbClr val="000000"/>
                          </a:solidFill>
                          <a:latin typeface="+mn-lt"/>
                          <a:ea typeface="+mn-ea"/>
                        </a:rPr>
                        <a:t>(BS)</a:t>
                      </a:r>
                      <a:r>
                        <a:rPr lang="zh-CN" altLang="en-US" sz="1400" dirty="0" smtClean="0">
                          <a:solidFill>
                            <a:srgbClr val="000000"/>
                          </a:solidFill>
                          <a:latin typeface="+mn-lt"/>
                          <a:ea typeface="+mn-ea"/>
                        </a:rPr>
                        <a:t>，光标退回一列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 smtClean="0">
                          <a:solidFill>
                            <a:srgbClr val="000000"/>
                          </a:solidFill>
                          <a:latin typeface="+mn-lt"/>
                          <a:ea typeface="+mn-ea"/>
                        </a:rPr>
                        <a:t>008</a:t>
                      </a:r>
                      <a:endParaRPr lang="zh-CN" altLang="en-US" sz="1400" dirty="0" smtClean="0">
                        <a:solidFill>
                          <a:srgbClr val="000000"/>
                        </a:solidFill>
                        <a:latin typeface="+mn-lt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606389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 smtClean="0">
                          <a:solidFill>
                            <a:srgbClr val="000000"/>
                          </a:solidFill>
                          <a:latin typeface="+mn-lt"/>
                          <a:ea typeface="+mn-ea"/>
                        </a:rPr>
                        <a:t>\f</a:t>
                      </a:r>
                      <a:endParaRPr lang="zh-CN" altLang="en-US" sz="1400" dirty="0" smtClean="0">
                        <a:solidFill>
                          <a:srgbClr val="000000"/>
                        </a:solidFill>
                        <a:latin typeface="+mn-lt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dirty="0" smtClean="0">
                          <a:solidFill>
                            <a:srgbClr val="000000"/>
                          </a:solidFill>
                          <a:latin typeface="+mn-lt"/>
                          <a:ea typeface="+mn-ea"/>
                        </a:rPr>
                        <a:t>换页</a:t>
                      </a:r>
                      <a:r>
                        <a:rPr lang="en-US" altLang="zh-CN" sz="1400" dirty="0" smtClean="0">
                          <a:solidFill>
                            <a:srgbClr val="000000"/>
                          </a:solidFill>
                          <a:latin typeface="+mn-lt"/>
                          <a:ea typeface="+mn-ea"/>
                        </a:rPr>
                        <a:t>(FF)</a:t>
                      </a:r>
                      <a:r>
                        <a:rPr lang="zh-CN" altLang="en-US" sz="1400" dirty="0" smtClean="0">
                          <a:solidFill>
                            <a:srgbClr val="000000"/>
                          </a:solidFill>
                          <a:latin typeface="+mn-lt"/>
                          <a:ea typeface="+mn-ea"/>
                        </a:rPr>
                        <a:t>，移到下页开头，</a:t>
                      </a:r>
                      <a:r>
                        <a:rPr lang="zh-CN" altLang="zh-CN" sz="1400" dirty="0" smtClean="0">
                          <a:solidFill>
                            <a:srgbClr val="000000"/>
                          </a:solidFill>
                          <a:latin typeface="+mn-lt"/>
                          <a:ea typeface="+mn-ea"/>
                        </a:rPr>
                        <a:t>走纸换页</a:t>
                      </a:r>
                      <a:endParaRPr lang="zh-CN" altLang="en-US" sz="1400" dirty="0" smtClean="0">
                        <a:solidFill>
                          <a:srgbClr val="000000"/>
                        </a:solidFill>
                        <a:latin typeface="+mn-lt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 smtClean="0">
                          <a:solidFill>
                            <a:srgbClr val="000000"/>
                          </a:solidFill>
                          <a:latin typeface="+mn-lt"/>
                          <a:ea typeface="+mn-ea"/>
                        </a:rPr>
                        <a:t>012</a:t>
                      </a:r>
                      <a:endParaRPr lang="zh-CN" altLang="en-US" sz="1400" dirty="0" smtClean="0">
                        <a:solidFill>
                          <a:srgbClr val="000000"/>
                        </a:solidFill>
                        <a:latin typeface="+mn-lt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3372016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 smtClean="0">
                          <a:solidFill>
                            <a:srgbClr val="000000"/>
                          </a:solidFill>
                          <a:latin typeface="+mn-lt"/>
                          <a:ea typeface="+mn-ea"/>
                        </a:rPr>
                        <a:t>\n</a:t>
                      </a:r>
                      <a:endParaRPr lang="zh-CN" altLang="en-US" sz="1400" dirty="0" smtClean="0">
                        <a:solidFill>
                          <a:srgbClr val="000000"/>
                        </a:solidFill>
                        <a:latin typeface="+mn-lt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zh-CN" sz="1400" dirty="0" smtClean="0">
                          <a:solidFill>
                            <a:srgbClr val="000000"/>
                          </a:solidFill>
                          <a:latin typeface="+mn-lt"/>
                          <a:ea typeface="+mn-ea"/>
                        </a:rPr>
                        <a:t>换行</a:t>
                      </a:r>
                      <a:r>
                        <a:rPr lang="en-US" altLang="zh-CN" sz="1400" dirty="0" smtClean="0">
                          <a:solidFill>
                            <a:srgbClr val="000000"/>
                          </a:solidFill>
                          <a:latin typeface="+mn-lt"/>
                          <a:ea typeface="+mn-ea"/>
                        </a:rPr>
                        <a:t>(LF)</a:t>
                      </a:r>
                      <a:r>
                        <a:rPr lang="zh-CN" altLang="en-US" sz="1400" dirty="0" smtClean="0">
                          <a:solidFill>
                            <a:srgbClr val="000000"/>
                          </a:solidFill>
                          <a:latin typeface="+mn-lt"/>
                          <a:ea typeface="+mn-ea"/>
                        </a:rPr>
                        <a:t>，光标下移一行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 smtClean="0">
                          <a:solidFill>
                            <a:srgbClr val="000000"/>
                          </a:solidFill>
                          <a:latin typeface="+mn-lt"/>
                          <a:ea typeface="+mn-ea"/>
                        </a:rPr>
                        <a:t>010</a:t>
                      </a:r>
                      <a:endParaRPr lang="zh-CN" altLang="en-US" sz="1400" dirty="0" smtClean="0">
                        <a:solidFill>
                          <a:srgbClr val="000000"/>
                        </a:solidFill>
                        <a:latin typeface="+mn-lt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6728279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solidFill>
                            <a:srgbClr val="000000"/>
                          </a:solidFill>
                        </a:rPr>
                        <a:t>\r</a:t>
                      </a:r>
                      <a:endParaRPr lang="zh-CN" alt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400" dirty="0" smtClean="0">
                          <a:solidFill>
                            <a:srgbClr val="000000"/>
                          </a:solidFill>
                        </a:rPr>
                        <a:t>回车</a:t>
                      </a:r>
                      <a:r>
                        <a:rPr lang="en-US" altLang="zh-CN" sz="1400" dirty="0" smtClean="0">
                          <a:solidFill>
                            <a:srgbClr val="000000"/>
                          </a:solidFill>
                        </a:rPr>
                        <a:t>(CR)</a:t>
                      </a:r>
                      <a:r>
                        <a:rPr lang="zh-CN" altLang="en-US" sz="1400" dirty="0" smtClean="0">
                          <a:solidFill>
                            <a:srgbClr val="000000"/>
                          </a:solidFill>
                        </a:rPr>
                        <a:t>，光标回到本行行首</a:t>
                      </a:r>
                      <a:endParaRPr lang="zh-CN" alt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solidFill>
                            <a:srgbClr val="000000"/>
                          </a:solidFill>
                        </a:rPr>
                        <a:t>013</a:t>
                      </a:r>
                      <a:endParaRPr lang="zh-CN" alt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442261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solidFill>
                            <a:srgbClr val="000000"/>
                          </a:solidFill>
                        </a:rPr>
                        <a:t>\t</a:t>
                      </a:r>
                      <a:endParaRPr lang="zh-CN" alt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400" dirty="0" smtClean="0">
                          <a:solidFill>
                            <a:srgbClr val="000000"/>
                          </a:solidFill>
                        </a:rPr>
                        <a:t>水平制表</a:t>
                      </a:r>
                      <a:r>
                        <a:rPr lang="en-US" altLang="zh-CN" sz="1400" dirty="0" smtClean="0">
                          <a:solidFill>
                            <a:srgbClr val="000000"/>
                          </a:solidFill>
                        </a:rPr>
                        <a:t>(HT)</a:t>
                      </a:r>
                      <a:r>
                        <a:rPr lang="zh-CN" altLang="en-US" sz="1400" dirty="0" smtClean="0">
                          <a:solidFill>
                            <a:srgbClr val="000000"/>
                          </a:solidFill>
                        </a:rPr>
                        <a:t>，光标跳到下一个</a:t>
                      </a:r>
                      <a:r>
                        <a:rPr lang="en-US" altLang="zh-CN" sz="1400" dirty="0" smtClean="0">
                          <a:solidFill>
                            <a:srgbClr val="000000"/>
                          </a:solidFill>
                        </a:rPr>
                        <a:t>TAB</a:t>
                      </a:r>
                      <a:r>
                        <a:rPr lang="zh-CN" altLang="en-US" sz="1400" dirty="0" smtClean="0">
                          <a:solidFill>
                            <a:srgbClr val="000000"/>
                          </a:solidFill>
                        </a:rPr>
                        <a:t>位置</a:t>
                      </a:r>
                      <a:endParaRPr lang="zh-CN" alt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solidFill>
                            <a:srgbClr val="000000"/>
                          </a:solidFill>
                        </a:rPr>
                        <a:t>009</a:t>
                      </a:r>
                      <a:endParaRPr lang="zh-CN" alt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5667848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solidFill>
                            <a:srgbClr val="000000"/>
                          </a:solidFill>
                        </a:rPr>
                        <a:t>\v</a:t>
                      </a:r>
                      <a:endParaRPr lang="zh-CN" alt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400" dirty="0" smtClean="0">
                          <a:solidFill>
                            <a:srgbClr val="000000"/>
                          </a:solidFill>
                        </a:rPr>
                        <a:t>垂直制表</a:t>
                      </a:r>
                      <a:r>
                        <a:rPr lang="en-US" altLang="zh-CN" sz="1400" dirty="0" smtClean="0">
                          <a:solidFill>
                            <a:srgbClr val="000000"/>
                          </a:solidFill>
                        </a:rPr>
                        <a:t>(VT)</a:t>
                      </a:r>
                      <a:endParaRPr lang="zh-CN" alt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solidFill>
                            <a:srgbClr val="000000"/>
                          </a:solidFill>
                        </a:rPr>
                        <a:t>011</a:t>
                      </a:r>
                      <a:endParaRPr lang="zh-CN" alt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837569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solidFill>
                            <a:srgbClr val="000000"/>
                          </a:solidFill>
                        </a:rPr>
                        <a:t>\\</a:t>
                      </a:r>
                      <a:endParaRPr lang="zh-CN" alt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400" dirty="0" smtClean="0">
                          <a:solidFill>
                            <a:srgbClr val="000000"/>
                          </a:solidFill>
                        </a:rPr>
                        <a:t>代表一个</a:t>
                      </a:r>
                      <a:r>
                        <a:rPr lang="en-US" altLang="zh-CN" sz="1400" dirty="0" smtClean="0">
                          <a:solidFill>
                            <a:srgbClr val="000000"/>
                          </a:solidFill>
                        </a:rPr>
                        <a:t>\（</a:t>
                      </a:r>
                      <a:r>
                        <a:rPr lang="zh-CN" altLang="en-US" sz="1400" dirty="0" smtClean="0">
                          <a:solidFill>
                            <a:srgbClr val="000000"/>
                          </a:solidFill>
                        </a:rPr>
                        <a:t>反斜杠</a:t>
                      </a:r>
                      <a:r>
                        <a:rPr lang="en-US" altLang="zh-CN" sz="1400" dirty="0" smtClean="0">
                          <a:solidFill>
                            <a:srgbClr val="000000"/>
                          </a:solidFill>
                        </a:rPr>
                        <a:t>）</a:t>
                      </a:r>
                      <a:r>
                        <a:rPr lang="zh-CN" altLang="en-US" sz="1400" dirty="0" smtClean="0">
                          <a:solidFill>
                            <a:srgbClr val="000000"/>
                          </a:solidFill>
                        </a:rPr>
                        <a:t>字符</a:t>
                      </a:r>
                      <a:endParaRPr lang="zh-CN" alt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solidFill>
                            <a:srgbClr val="000000"/>
                          </a:solidFill>
                        </a:rPr>
                        <a:t>092</a:t>
                      </a:r>
                      <a:endParaRPr lang="zh-CN" alt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4869976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solidFill>
                            <a:srgbClr val="000000"/>
                          </a:solidFill>
                        </a:rPr>
                        <a:t>\'</a:t>
                      </a:r>
                      <a:endParaRPr lang="zh-CN" alt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dirty="0" smtClean="0">
                          <a:solidFill>
                            <a:srgbClr val="000000"/>
                          </a:solidFill>
                        </a:rPr>
                        <a:t>代表一个单引号</a:t>
                      </a:r>
                      <a:r>
                        <a:rPr lang="en-US" altLang="zh-CN" sz="1400" dirty="0" smtClean="0">
                          <a:solidFill>
                            <a:srgbClr val="000000"/>
                          </a:solidFill>
                          <a:latin typeface="+mn-lt"/>
                          <a:ea typeface="+mn-ea"/>
                        </a:rPr>
                        <a:t>(</a:t>
                      </a:r>
                      <a:r>
                        <a:rPr lang="zh-CN" altLang="en-US" sz="1400" dirty="0" smtClean="0">
                          <a:solidFill>
                            <a:srgbClr val="000000"/>
                          </a:solidFill>
                          <a:latin typeface="+mn-lt"/>
                          <a:ea typeface="+mn-ea"/>
                        </a:rPr>
                        <a:t>撇号</a:t>
                      </a:r>
                      <a:r>
                        <a:rPr lang="en-US" altLang="zh-CN" sz="1400" dirty="0" smtClean="0">
                          <a:solidFill>
                            <a:srgbClr val="000000"/>
                          </a:solidFill>
                          <a:latin typeface="+mn-lt"/>
                          <a:ea typeface="+mn-ea"/>
                        </a:rPr>
                        <a:t>)</a:t>
                      </a:r>
                      <a:r>
                        <a:rPr lang="zh-CN" altLang="en-US" sz="1400" dirty="0" smtClean="0">
                          <a:solidFill>
                            <a:srgbClr val="000000"/>
                          </a:solidFill>
                          <a:latin typeface="+mn-lt"/>
                          <a:ea typeface="+mn-ea"/>
                        </a:rPr>
                        <a:t>字符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solidFill>
                            <a:srgbClr val="000000"/>
                          </a:solidFill>
                        </a:rPr>
                        <a:t>039</a:t>
                      </a:r>
                      <a:endParaRPr lang="zh-CN" alt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110530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solidFill>
                            <a:srgbClr val="000000"/>
                          </a:solidFill>
                        </a:rPr>
                        <a:t>\"</a:t>
                      </a:r>
                      <a:endParaRPr lang="zh-CN" alt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400" dirty="0" smtClean="0">
                          <a:solidFill>
                            <a:srgbClr val="000000"/>
                          </a:solidFill>
                        </a:rPr>
                        <a:t>代表一个双引号字符</a:t>
                      </a:r>
                      <a:endParaRPr lang="zh-CN" alt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solidFill>
                            <a:srgbClr val="000000"/>
                          </a:solidFill>
                        </a:rPr>
                        <a:t>034</a:t>
                      </a:r>
                      <a:endParaRPr lang="zh-CN" alt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134388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solidFill>
                            <a:srgbClr val="000000"/>
                          </a:solidFill>
                        </a:rPr>
                        <a:t>\?</a:t>
                      </a:r>
                      <a:endParaRPr lang="zh-CN" alt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400" dirty="0" smtClean="0">
                          <a:solidFill>
                            <a:srgbClr val="000000"/>
                          </a:solidFill>
                        </a:rPr>
                        <a:t>代表一个问号</a:t>
                      </a:r>
                      <a:endParaRPr lang="zh-CN" alt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solidFill>
                            <a:srgbClr val="000000"/>
                          </a:solidFill>
                        </a:rPr>
                        <a:t>063</a:t>
                      </a:r>
                      <a:endParaRPr lang="zh-CN" alt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9385966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solidFill>
                            <a:srgbClr val="000000"/>
                          </a:solidFill>
                        </a:rPr>
                        <a:t>\0</a:t>
                      </a:r>
                      <a:endParaRPr lang="zh-CN" alt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400" dirty="0" smtClean="0">
                          <a:solidFill>
                            <a:srgbClr val="000000"/>
                          </a:solidFill>
                        </a:rPr>
                        <a:t>空字符</a:t>
                      </a:r>
                      <a:r>
                        <a:rPr lang="en-US" altLang="zh-CN" sz="1400" dirty="0" smtClean="0">
                          <a:solidFill>
                            <a:srgbClr val="000000"/>
                          </a:solidFill>
                        </a:rPr>
                        <a:t>(NULL)</a:t>
                      </a:r>
                      <a:r>
                        <a:rPr lang="zh-CN" altLang="en-US" sz="1400" dirty="0" smtClean="0">
                          <a:solidFill>
                            <a:srgbClr val="000000"/>
                          </a:solidFill>
                        </a:rPr>
                        <a:t>，常用于字符串的结尾标记</a:t>
                      </a:r>
                      <a:endParaRPr lang="zh-CN" alt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solidFill>
                            <a:srgbClr val="000000"/>
                          </a:solidFill>
                        </a:rPr>
                        <a:t>000</a:t>
                      </a:r>
                      <a:endParaRPr lang="zh-CN" alt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5103736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solidFill>
                            <a:srgbClr val="000000"/>
                          </a:solidFill>
                        </a:rPr>
                        <a:t>\</a:t>
                      </a:r>
                      <a:r>
                        <a:rPr lang="en-US" altLang="zh-CN" sz="1400" dirty="0" err="1" smtClean="0">
                          <a:solidFill>
                            <a:srgbClr val="000000"/>
                          </a:solidFill>
                        </a:rPr>
                        <a:t>ddd</a:t>
                      </a:r>
                      <a:endParaRPr lang="zh-CN" alt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400" dirty="0" smtClean="0">
                          <a:solidFill>
                            <a:srgbClr val="000000"/>
                          </a:solidFill>
                        </a:rPr>
                        <a:t>1</a:t>
                      </a:r>
                      <a:r>
                        <a:rPr lang="zh-CN" altLang="en-US" sz="1400" dirty="0" smtClean="0">
                          <a:solidFill>
                            <a:srgbClr val="000000"/>
                          </a:solidFill>
                        </a:rPr>
                        <a:t>到</a:t>
                      </a:r>
                      <a:r>
                        <a:rPr lang="en-US" altLang="zh-CN" sz="1400" dirty="0" smtClean="0">
                          <a:solidFill>
                            <a:srgbClr val="000000"/>
                          </a:solidFill>
                        </a:rPr>
                        <a:t>3</a:t>
                      </a:r>
                      <a:r>
                        <a:rPr lang="zh-CN" altLang="en-US" sz="1400" dirty="0" smtClean="0">
                          <a:solidFill>
                            <a:srgbClr val="000000"/>
                          </a:solidFill>
                        </a:rPr>
                        <a:t>位</a:t>
                      </a:r>
                      <a:r>
                        <a:rPr lang="en-US" altLang="zh-CN" sz="1400" dirty="0" smtClean="0">
                          <a:solidFill>
                            <a:srgbClr val="000000"/>
                          </a:solidFill>
                        </a:rPr>
                        <a:t>8</a:t>
                      </a:r>
                      <a:r>
                        <a:rPr lang="zh-CN" altLang="en-US" sz="1400" dirty="0" smtClean="0">
                          <a:solidFill>
                            <a:srgbClr val="000000"/>
                          </a:solidFill>
                        </a:rPr>
                        <a:t>进制数所代表的字符（</a:t>
                      </a:r>
                      <a:r>
                        <a:rPr lang="zh-CN" altLang="en-US" sz="1400" dirty="0" smtClean="0">
                          <a:solidFill>
                            <a:srgbClr val="000000"/>
                          </a:solidFill>
                          <a:latin typeface="+mn-lt"/>
                          <a:ea typeface="+mn-ea"/>
                        </a:rPr>
                        <a:t>对数字转义</a:t>
                      </a:r>
                      <a:r>
                        <a:rPr lang="zh-CN" altLang="en-US" sz="1400" dirty="0" smtClean="0">
                          <a:solidFill>
                            <a:srgbClr val="000000"/>
                          </a:solidFill>
                        </a:rPr>
                        <a:t>）</a:t>
                      </a:r>
                      <a:endParaRPr lang="zh-CN" alt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>
                          <a:solidFill>
                            <a:srgbClr val="000000"/>
                          </a:solidFill>
                        </a:rPr>
                        <a:t>三位</a:t>
                      </a:r>
                      <a:r>
                        <a:rPr lang="en-US" altLang="zh-CN" sz="1400" dirty="0" smtClean="0">
                          <a:solidFill>
                            <a:srgbClr val="000000"/>
                          </a:solidFill>
                        </a:rPr>
                        <a:t>8</a:t>
                      </a:r>
                      <a:r>
                        <a:rPr lang="zh-CN" altLang="en-US" sz="1400" dirty="0" smtClean="0">
                          <a:solidFill>
                            <a:srgbClr val="000000"/>
                          </a:solidFill>
                        </a:rPr>
                        <a:t>进制</a:t>
                      </a:r>
                      <a:endParaRPr lang="zh-CN" alt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0328330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solidFill>
                            <a:srgbClr val="000000"/>
                          </a:solidFill>
                        </a:rPr>
                        <a:t>\</a:t>
                      </a:r>
                      <a:r>
                        <a:rPr lang="en-US" altLang="zh-CN" sz="1400" dirty="0" err="1" smtClean="0">
                          <a:solidFill>
                            <a:srgbClr val="000000"/>
                          </a:solidFill>
                        </a:rPr>
                        <a:t>xdd</a:t>
                      </a:r>
                      <a:endParaRPr lang="zh-CN" alt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400" dirty="0" smtClean="0">
                          <a:solidFill>
                            <a:srgbClr val="000000"/>
                          </a:solidFill>
                        </a:rPr>
                        <a:t>1</a:t>
                      </a:r>
                      <a:r>
                        <a:rPr lang="zh-CN" altLang="en-US" sz="1400" dirty="0" smtClean="0">
                          <a:solidFill>
                            <a:srgbClr val="000000"/>
                          </a:solidFill>
                        </a:rPr>
                        <a:t>到</a:t>
                      </a:r>
                      <a:r>
                        <a:rPr lang="en-US" altLang="zh-CN" sz="1400" dirty="0" smtClean="0">
                          <a:solidFill>
                            <a:srgbClr val="000000"/>
                          </a:solidFill>
                        </a:rPr>
                        <a:t>2</a:t>
                      </a:r>
                      <a:r>
                        <a:rPr lang="zh-CN" altLang="en-US" sz="1400" dirty="0" smtClean="0">
                          <a:solidFill>
                            <a:srgbClr val="000000"/>
                          </a:solidFill>
                        </a:rPr>
                        <a:t>位</a:t>
                      </a:r>
                      <a:r>
                        <a:rPr lang="en-US" altLang="zh-CN" sz="1400" dirty="0" smtClean="0">
                          <a:solidFill>
                            <a:srgbClr val="000000"/>
                          </a:solidFill>
                        </a:rPr>
                        <a:t>16</a:t>
                      </a:r>
                      <a:r>
                        <a:rPr lang="zh-CN" altLang="en-US" sz="1400" dirty="0" smtClean="0">
                          <a:solidFill>
                            <a:srgbClr val="000000"/>
                          </a:solidFill>
                        </a:rPr>
                        <a:t>进制数所代表的字符（</a:t>
                      </a:r>
                      <a:r>
                        <a:rPr lang="zh-CN" altLang="en-US" sz="1400" dirty="0" smtClean="0">
                          <a:solidFill>
                            <a:srgbClr val="000000"/>
                          </a:solidFill>
                          <a:latin typeface="+mn-lt"/>
                          <a:ea typeface="+mn-ea"/>
                        </a:rPr>
                        <a:t>对数字转义</a:t>
                      </a:r>
                      <a:r>
                        <a:rPr lang="zh-CN" altLang="en-US" sz="1400" dirty="0" smtClean="0">
                          <a:solidFill>
                            <a:srgbClr val="000000"/>
                          </a:solidFill>
                        </a:rPr>
                        <a:t>）</a:t>
                      </a:r>
                      <a:endParaRPr lang="zh-CN" alt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>
                          <a:solidFill>
                            <a:srgbClr val="000000"/>
                          </a:solidFill>
                        </a:rPr>
                        <a:t>两位</a:t>
                      </a:r>
                      <a:r>
                        <a:rPr lang="en-US" altLang="zh-CN" sz="1400" dirty="0" smtClean="0">
                          <a:solidFill>
                            <a:srgbClr val="000000"/>
                          </a:solidFill>
                        </a:rPr>
                        <a:t>16</a:t>
                      </a:r>
                      <a:r>
                        <a:rPr lang="zh-CN" altLang="en-US" sz="1400" dirty="0" smtClean="0">
                          <a:solidFill>
                            <a:srgbClr val="000000"/>
                          </a:solidFill>
                        </a:rPr>
                        <a:t>进制</a:t>
                      </a:r>
                      <a:endParaRPr lang="zh-CN" alt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971084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strike="noStrike" baseline="0" dirty="0" smtClean="0">
                          <a:solidFill>
                            <a:srgbClr val="000000"/>
                          </a:solidFill>
                        </a:rPr>
                        <a:t>\%</a:t>
                      </a:r>
                      <a:endParaRPr lang="zh-CN" altLang="en-US" sz="1400" b="1" strike="noStrike" baseline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1" strike="noStrike" baseline="0" dirty="0" smtClean="0">
                          <a:solidFill>
                            <a:srgbClr val="000000"/>
                          </a:solidFill>
                        </a:rPr>
                        <a:t>代表一个</a:t>
                      </a:r>
                      <a:r>
                        <a:rPr lang="en-US" altLang="zh-CN" sz="1400" b="1" strike="noStrike" baseline="0" dirty="0" smtClean="0">
                          <a:solidFill>
                            <a:srgbClr val="000000"/>
                          </a:solidFill>
                        </a:rPr>
                        <a:t>%</a:t>
                      </a:r>
                      <a:r>
                        <a:rPr lang="zh-CN" altLang="en-US" sz="1400" b="1" strike="noStrike" baseline="0" dirty="0" smtClean="0">
                          <a:solidFill>
                            <a:srgbClr val="000000"/>
                          </a:solidFill>
                        </a:rPr>
                        <a:t>字符</a:t>
                      </a:r>
                      <a:r>
                        <a:rPr lang="en-US" altLang="zh-CN" sz="1400" b="1" strike="noStrike" baseline="0" dirty="0" smtClean="0">
                          <a:solidFill>
                            <a:srgbClr val="000000"/>
                          </a:solidFill>
                        </a:rPr>
                        <a:t>(</a:t>
                      </a:r>
                      <a:r>
                        <a:rPr lang="en-US" altLang="zh-CN" sz="1400" b="1" strike="noStrike" baseline="0" dirty="0" smtClean="0">
                          <a:solidFill>
                            <a:srgbClr val="0000CC"/>
                          </a:solidFill>
                        </a:rPr>
                        <a:t>\%\%</a:t>
                      </a:r>
                      <a:r>
                        <a:rPr lang="en-US" altLang="zh-CN" sz="1400" b="1" strike="noStrike" baseline="0" dirty="0" smtClean="0">
                          <a:solidFill>
                            <a:srgbClr val="0000CC"/>
                          </a:solidFill>
                          <a:sym typeface="Wingdings" panose="05000000000000000000" pitchFamily="2" charset="2"/>
                        </a:rPr>
                        <a:t>%%</a:t>
                      </a:r>
                      <a:r>
                        <a:rPr lang="en-US" altLang="zh-CN" sz="1400" b="1" strike="noStrike" baseline="0" dirty="0" smtClean="0">
                          <a:solidFill>
                            <a:srgbClr val="000000"/>
                          </a:solidFill>
                          <a:sym typeface="Wingdings" panose="05000000000000000000" pitchFamily="2" charset="2"/>
                        </a:rPr>
                        <a:t>), </a:t>
                      </a:r>
                      <a:r>
                        <a:rPr lang="en-US" altLang="zh-CN" sz="1400" b="1" strike="noStrike" baseline="0" dirty="0" smtClean="0">
                          <a:solidFill>
                            <a:srgbClr val="000000"/>
                          </a:solidFill>
                        </a:rPr>
                        <a:t>%%: </a:t>
                      </a:r>
                      <a:r>
                        <a:rPr lang="zh-CN" altLang="en-US" sz="1400" b="1" strike="noStrike" baseline="0" dirty="0" smtClean="0">
                          <a:solidFill>
                            <a:srgbClr val="000000"/>
                          </a:solidFill>
                        </a:rPr>
                        <a:t>输入</a:t>
                      </a:r>
                      <a:r>
                        <a:rPr lang="en-US" altLang="zh-CN" sz="1400" b="1" strike="noStrike" baseline="0" dirty="0" smtClean="0">
                          <a:solidFill>
                            <a:srgbClr val="000000"/>
                          </a:solidFill>
                        </a:rPr>
                        <a:t>/</a:t>
                      </a:r>
                      <a:r>
                        <a:rPr lang="zh-CN" altLang="en-US" sz="1400" b="1" strike="noStrike" baseline="0" dirty="0" smtClean="0">
                          <a:solidFill>
                            <a:srgbClr val="000000"/>
                          </a:solidFill>
                        </a:rPr>
                        <a:t>输出</a:t>
                      </a:r>
                      <a:r>
                        <a:rPr lang="en-US" altLang="zh-CN" sz="1400" b="1" strike="noStrike" baseline="0" dirty="0" smtClean="0">
                          <a:solidFill>
                            <a:srgbClr val="000000"/>
                          </a:solidFill>
                        </a:rPr>
                        <a:t>%</a:t>
                      </a:r>
                      <a:endParaRPr lang="zh-CN" altLang="en-US" sz="1400" b="1" strike="noStrike" baseline="0" dirty="0" smtClean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76836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31412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rgbClr val="7030A0"/>
                </a:solidFill>
              </a:rPr>
              <a:t>课后练习：</a:t>
            </a:r>
            <a:r>
              <a:rPr lang="zh-CN" altLang="en-US" dirty="0" smtClean="0"/>
              <a:t>测试</a:t>
            </a:r>
            <a:r>
              <a:rPr lang="zh-CN" altLang="en-US" dirty="0"/>
              <a:t>转义</a:t>
            </a:r>
            <a:r>
              <a:rPr lang="zh-CN" altLang="en-US" dirty="0" smtClean="0"/>
              <a:t>符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5775" y="1010372"/>
            <a:ext cx="8210169" cy="5345112"/>
          </a:xfrm>
        </p:spPr>
        <p:txBody>
          <a:bodyPr/>
          <a:lstStyle/>
          <a:p>
            <a:pPr marL="285750" lvl="1" indent="0">
              <a:lnSpc>
                <a:spcPct val="110000"/>
              </a:lnSpc>
              <a:buNone/>
            </a:pPr>
            <a:r>
              <a:rPr lang="en-US" altLang="zh-CN" sz="1600" dirty="0"/>
              <a:t>#include &lt;</a:t>
            </a:r>
            <a:r>
              <a:rPr lang="en-US" altLang="zh-CN" sz="1600" dirty="0" err="1"/>
              <a:t>stdio.h</a:t>
            </a:r>
            <a:r>
              <a:rPr lang="en-US" altLang="zh-CN" sz="1600" dirty="0"/>
              <a:t>&gt;</a:t>
            </a:r>
          </a:p>
          <a:p>
            <a:pPr marL="285750" lvl="1" indent="0">
              <a:lnSpc>
                <a:spcPct val="110000"/>
              </a:lnSpc>
              <a:buNone/>
            </a:pPr>
            <a:r>
              <a:rPr lang="en-US" altLang="zh-CN" sz="1600" dirty="0" err="1"/>
              <a:t>int</a:t>
            </a:r>
            <a:r>
              <a:rPr lang="en-US" altLang="zh-CN" sz="1600" dirty="0"/>
              <a:t> main(</a:t>
            </a:r>
            <a:r>
              <a:rPr lang="en-US" altLang="zh-CN" sz="1600" dirty="0" err="1"/>
              <a:t>int</a:t>
            </a:r>
            <a:r>
              <a:rPr lang="en-US" altLang="zh-CN" sz="1600" dirty="0"/>
              <a:t> </a:t>
            </a:r>
            <a:r>
              <a:rPr lang="en-US" altLang="zh-CN" sz="1600" dirty="0" err="1"/>
              <a:t>argc</a:t>
            </a:r>
            <a:r>
              <a:rPr lang="en-US" altLang="zh-CN" sz="1600" dirty="0"/>
              <a:t>, char* </a:t>
            </a:r>
            <a:r>
              <a:rPr lang="en-US" altLang="zh-CN" sz="1600" dirty="0" err="1"/>
              <a:t>argv</a:t>
            </a:r>
            <a:r>
              <a:rPr lang="en-US" altLang="zh-CN" sz="1600" dirty="0"/>
              <a:t>[])</a:t>
            </a:r>
          </a:p>
          <a:p>
            <a:pPr marL="285750" lvl="1" indent="0">
              <a:lnSpc>
                <a:spcPct val="110000"/>
              </a:lnSpc>
              <a:buNone/>
            </a:pPr>
            <a:r>
              <a:rPr lang="en-US" altLang="zh-CN" sz="1600" dirty="0"/>
              <a:t>{	</a:t>
            </a:r>
          </a:p>
          <a:p>
            <a:pPr marL="285750" lvl="1" indent="0">
              <a:lnSpc>
                <a:spcPct val="110000"/>
              </a:lnSpc>
              <a:buNone/>
            </a:pPr>
            <a:r>
              <a:rPr lang="en-US" altLang="zh-CN" sz="1600" dirty="0"/>
              <a:t>      </a:t>
            </a:r>
            <a:r>
              <a:rPr lang="en-US" altLang="zh-CN" sz="1600" dirty="0" err="1">
                <a:solidFill>
                  <a:srgbClr val="0070C0"/>
                </a:solidFill>
              </a:rPr>
              <a:t>int</a:t>
            </a:r>
            <a:r>
              <a:rPr lang="en-US" altLang="zh-CN" sz="1600" dirty="0">
                <a:solidFill>
                  <a:srgbClr val="0070C0"/>
                </a:solidFill>
              </a:rPr>
              <a:t> </a:t>
            </a:r>
            <a:r>
              <a:rPr lang="en-US" altLang="zh-CN" sz="1600" dirty="0" err="1">
                <a:solidFill>
                  <a:srgbClr val="0070C0"/>
                </a:solidFill>
              </a:rPr>
              <a:t>i</a:t>
            </a:r>
            <a:r>
              <a:rPr lang="en-US" altLang="zh-CN" sz="1600" dirty="0">
                <a:solidFill>
                  <a:srgbClr val="0070C0"/>
                </a:solidFill>
              </a:rPr>
              <a:t>=5</a:t>
            </a:r>
            <a:r>
              <a:rPr lang="en-US" altLang="zh-CN" sz="1600" dirty="0"/>
              <a:t>;</a:t>
            </a:r>
          </a:p>
          <a:p>
            <a:pPr marL="285750" lvl="1" indent="0">
              <a:lnSpc>
                <a:spcPct val="110000"/>
              </a:lnSpc>
              <a:buNone/>
            </a:pPr>
            <a:r>
              <a:rPr lang="en-US" altLang="zh-CN" sz="1600" dirty="0"/>
              <a:t>      </a:t>
            </a:r>
            <a:r>
              <a:rPr lang="en-US" altLang="zh-CN" sz="1600" dirty="0">
                <a:solidFill>
                  <a:srgbClr val="0070C0"/>
                </a:solidFill>
              </a:rPr>
              <a:t>char c</a:t>
            </a:r>
            <a:r>
              <a:rPr lang="en-US" altLang="zh-CN" sz="1600" dirty="0" smtClean="0"/>
              <a:t>=</a:t>
            </a:r>
            <a:r>
              <a:rPr lang="en-US" altLang="zh-CN" sz="1600" dirty="0" smtClean="0">
                <a:solidFill>
                  <a:srgbClr val="C00000"/>
                </a:solidFill>
              </a:rPr>
              <a:t>‘\101’</a:t>
            </a:r>
            <a:r>
              <a:rPr lang="en-US" altLang="zh-CN" sz="1600" dirty="0" smtClean="0"/>
              <a:t>;                </a:t>
            </a:r>
            <a:r>
              <a:rPr lang="en-US" altLang="zh-CN" sz="1600" dirty="0" smtClean="0"/>
              <a:t>//</a:t>
            </a:r>
            <a:r>
              <a:rPr lang="zh-CN" altLang="en-US" sz="1600" dirty="0"/>
              <a:t>等价于 </a:t>
            </a:r>
            <a:r>
              <a:rPr lang="en-US" altLang="zh-CN" sz="1600" b="1" dirty="0">
                <a:solidFill>
                  <a:srgbClr val="C00000"/>
                </a:solidFill>
              </a:rPr>
              <a:t>c</a:t>
            </a:r>
            <a:r>
              <a:rPr lang="en-US" altLang="zh-CN" sz="1600" b="1" dirty="0" smtClean="0">
                <a:solidFill>
                  <a:srgbClr val="C00000"/>
                </a:solidFill>
              </a:rPr>
              <a:t>=‘\x41’</a:t>
            </a:r>
            <a:r>
              <a:rPr lang="zh-CN" altLang="en-US" sz="1600" dirty="0" smtClean="0"/>
              <a:t>，</a:t>
            </a:r>
            <a:r>
              <a:rPr lang="zh-CN" altLang="en-US" sz="1600" dirty="0"/>
              <a:t>或</a:t>
            </a:r>
            <a:r>
              <a:rPr lang="en-US" altLang="zh-CN" sz="1600" dirty="0"/>
              <a:t>c</a:t>
            </a:r>
            <a:r>
              <a:rPr lang="en-US" altLang="zh-CN" sz="1600" dirty="0" smtClean="0"/>
              <a:t>=‘A’;  </a:t>
            </a:r>
            <a:r>
              <a:rPr lang="en-US" altLang="zh-CN" sz="1600" dirty="0" smtClean="0">
                <a:solidFill>
                  <a:srgbClr val="0000CC"/>
                </a:solidFill>
              </a:rPr>
              <a:t>8</a:t>
            </a:r>
            <a:r>
              <a:rPr lang="zh-CN" altLang="en-US" sz="1600" dirty="0" smtClean="0">
                <a:solidFill>
                  <a:srgbClr val="0000CC"/>
                </a:solidFill>
              </a:rPr>
              <a:t>进制</a:t>
            </a:r>
            <a:r>
              <a:rPr lang="en-US" altLang="zh-CN" sz="1600" dirty="0" smtClean="0">
                <a:solidFill>
                  <a:srgbClr val="0000CC"/>
                </a:solidFill>
              </a:rPr>
              <a:t>101=0x41=65</a:t>
            </a:r>
            <a:r>
              <a:rPr lang="en-US" altLang="zh-CN" sz="1600" baseline="-25000" dirty="0" smtClean="0">
                <a:solidFill>
                  <a:srgbClr val="0000CC"/>
                </a:solidFill>
              </a:rPr>
              <a:t>10</a:t>
            </a:r>
            <a:r>
              <a:rPr lang="en-US" altLang="zh-CN" sz="1600" dirty="0" smtClean="0">
                <a:solidFill>
                  <a:srgbClr val="0000CC"/>
                </a:solidFill>
              </a:rPr>
              <a:t>=‘A’</a:t>
            </a:r>
            <a:endParaRPr lang="en-US" altLang="zh-CN" sz="1600" dirty="0">
              <a:solidFill>
                <a:srgbClr val="0000CC"/>
              </a:solidFill>
            </a:endParaRPr>
          </a:p>
          <a:p>
            <a:pPr marL="285750" lvl="1" indent="0">
              <a:lnSpc>
                <a:spcPct val="110000"/>
              </a:lnSpc>
              <a:buNone/>
            </a:pPr>
            <a:r>
              <a:rPr lang="en-US" altLang="zh-CN" sz="1600" dirty="0"/>
              <a:t>      </a:t>
            </a:r>
            <a:r>
              <a:rPr lang="en-US" altLang="zh-CN" sz="1600" strike="sngStrike" dirty="0" smtClean="0"/>
              <a:t>char b=</a:t>
            </a:r>
            <a:r>
              <a:rPr lang="en-US" altLang="zh-CN" sz="1600" strike="sngStrike" dirty="0" smtClean="0">
                <a:solidFill>
                  <a:srgbClr val="7030A0"/>
                </a:solidFill>
              </a:rPr>
              <a:t>‘\12’</a:t>
            </a:r>
            <a:r>
              <a:rPr lang="en-US" altLang="zh-CN" sz="1600" strike="sngStrike" dirty="0" smtClean="0"/>
              <a:t>;</a:t>
            </a:r>
            <a:r>
              <a:rPr lang="en-US" altLang="zh-CN" sz="1600" dirty="0" smtClean="0"/>
              <a:t>                  </a:t>
            </a:r>
            <a:r>
              <a:rPr lang="en-US" altLang="zh-CN" sz="1600" strike="sngStrike" dirty="0" smtClean="0"/>
              <a:t>//</a:t>
            </a:r>
            <a:r>
              <a:rPr lang="zh-CN" altLang="en-US" sz="1600" strike="sngStrike" dirty="0" smtClean="0"/>
              <a:t>等价于</a:t>
            </a:r>
            <a:r>
              <a:rPr lang="en-US" altLang="zh-CN" sz="1600" strike="sngStrike" dirty="0" smtClean="0"/>
              <a:t>b=10, b=‘</a:t>
            </a:r>
            <a:r>
              <a:rPr lang="en-US" altLang="zh-CN" sz="1600" strike="sngStrike" dirty="0" err="1" smtClean="0"/>
              <a:t>xA</a:t>
            </a:r>
            <a:r>
              <a:rPr lang="en-US" altLang="zh-CN" sz="1600" strike="sngStrike" dirty="0" smtClean="0"/>
              <a:t>’ ; </a:t>
            </a:r>
            <a:r>
              <a:rPr lang="zh-CN" altLang="en-US" sz="1600" strike="sngStrike" dirty="0" smtClean="0"/>
              <a:t>注：可以用，但一般不这样用</a:t>
            </a:r>
            <a:r>
              <a:rPr lang="en-US" altLang="zh-CN" sz="1600" strike="sngStrike" dirty="0" smtClean="0"/>
              <a:t> </a:t>
            </a:r>
          </a:p>
          <a:p>
            <a:pPr marL="285750" lvl="1" indent="0">
              <a:lnSpc>
                <a:spcPct val="110000"/>
              </a:lnSpc>
              <a:buNone/>
            </a:pPr>
            <a:r>
              <a:rPr lang="en-US" altLang="zh-CN" sz="1600" dirty="0"/>
              <a:t> </a:t>
            </a:r>
            <a:r>
              <a:rPr lang="en-US" altLang="zh-CN" sz="1600" dirty="0" smtClean="0"/>
              <a:t>                                             </a:t>
            </a:r>
            <a:r>
              <a:rPr lang="en-US" altLang="zh-CN" sz="1600" strike="sngStrike" dirty="0" smtClean="0">
                <a:solidFill>
                  <a:srgbClr val="7030A0"/>
                </a:solidFill>
              </a:rPr>
              <a:t>//</a:t>
            </a:r>
            <a:r>
              <a:rPr lang="zh-CN" altLang="en-US" sz="1600" strike="sngStrike" dirty="0" smtClean="0">
                <a:solidFill>
                  <a:srgbClr val="7030A0"/>
                </a:solidFill>
              </a:rPr>
              <a:t>习惯上</a:t>
            </a:r>
            <a:r>
              <a:rPr lang="en-US" altLang="zh-CN" sz="1600" strike="sngStrike" dirty="0" smtClean="0">
                <a:solidFill>
                  <a:srgbClr val="7030A0"/>
                </a:solidFill>
              </a:rPr>
              <a:t>: \</a:t>
            </a:r>
            <a:r>
              <a:rPr lang="zh-CN" altLang="en-US" sz="1600" strike="sngStrike" dirty="0" smtClean="0">
                <a:solidFill>
                  <a:srgbClr val="7030A0"/>
                </a:solidFill>
              </a:rPr>
              <a:t>后跟三位</a:t>
            </a:r>
            <a:r>
              <a:rPr lang="en-US" altLang="zh-CN" sz="1600" strike="sngStrike" dirty="0" smtClean="0">
                <a:solidFill>
                  <a:srgbClr val="7030A0"/>
                </a:solidFill>
              </a:rPr>
              <a:t>8</a:t>
            </a:r>
            <a:r>
              <a:rPr lang="zh-CN" altLang="en-US" sz="1600" strike="sngStrike" dirty="0" smtClean="0">
                <a:solidFill>
                  <a:srgbClr val="7030A0"/>
                </a:solidFill>
              </a:rPr>
              <a:t>进制，或</a:t>
            </a:r>
            <a:r>
              <a:rPr lang="en-US" altLang="zh-CN" sz="1600" strike="sngStrike" dirty="0" smtClean="0">
                <a:solidFill>
                  <a:srgbClr val="7030A0"/>
                </a:solidFill>
              </a:rPr>
              <a:t>\x</a:t>
            </a:r>
            <a:r>
              <a:rPr lang="zh-CN" altLang="en-US" sz="1600" strike="sngStrike" dirty="0" smtClean="0">
                <a:solidFill>
                  <a:srgbClr val="7030A0"/>
                </a:solidFill>
              </a:rPr>
              <a:t>后跟两位</a:t>
            </a:r>
            <a:r>
              <a:rPr lang="en-US" altLang="zh-CN" sz="1600" strike="sngStrike" dirty="0" smtClean="0">
                <a:solidFill>
                  <a:srgbClr val="7030A0"/>
                </a:solidFill>
              </a:rPr>
              <a:t>16</a:t>
            </a:r>
            <a:r>
              <a:rPr lang="zh-CN" altLang="en-US" sz="1600" strike="sngStrike" dirty="0" smtClean="0">
                <a:solidFill>
                  <a:srgbClr val="7030A0"/>
                </a:solidFill>
              </a:rPr>
              <a:t>进制</a:t>
            </a:r>
            <a:endParaRPr lang="en-US" altLang="zh-CN" sz="1600" strike="sngStrike" dirty="0" smtClean="0">
              <a:solidFill>
                <a:srgbClr val="7030A0"/>
              </a:solidFill>
            </a:endParaRPr>
          </a:p>
          <a:p>
            <a:pPr marL="285750" lvl="1" indent="0">
              <a:lnSpc>
                <a:spcPct val="110000"/>
              </a:lnSpc>
              <a:buNone/>
            </a:pPr>
            <a:r>
              <a:rPr lang="en-US" altLang="zh-CN" sz="1600" dirty="0"/>
              <a:t> </a:t>
            </a:r>
            <a:r>
              <a:rPr lang="en-US" altLang="zh-CN" sz="1600" dirty="0" smtClean="0"/>
              <a:t>     </a:t>
            </a:r>
            <a:r>
              <a:rPr lang="en-US" altLang="zh-CN" sz="1600" dirty="0" err="1" smtClean="0"/>
              <a:t>printf</a:t>
            </a:r>
            <a:r>
              <a:rPr lang="en-US" altLang="zh-CN" sz="1600" dirty="0" smtClean="0"/>
              <a:t>("c</a:t>
            </a:r>
            <a:r>
              <a:rPr lang="en-US" altLang="zh-CN" sz="1600" dirty="0"/>
              <a:t>=%</a:t>
            </a:r>
            <a:r>
              <a:rPr lang="en-US" altLang="zh-CN" sz="1600" dirty="0" smtClean="0"/>
              <a:t>c</a:t>
            </a:r>
            <a:r>
              <a:rPr lang="en-US" altLang="zh-CN" sz="1600" dirty="0" smtClean="0">
                <a:solidFill>
                  <a:srgbClr val="C00000"/>
                </a:solidFill>
              </a:rPr>
              <a:t>\</a:t>
            </a:r>
            <a:r>
              <a:rPr lang="en-US" altLang="zh-CN" sz="1600" dirty="0" err="1" smtClean="0">
                <a:solidFill>
                  <a:srgbClr val="C00000"/>
                </a:solidFill>
              </a:rPr>
              <a:t>n</a:t>
            </a:r>
            <a:r>
              <a:rPr lang="en-US" altLang="zh-CN" sz="1600" dirty="0" err="1" smtClean="0"/>
              <a:t>",c</a:t>
            </a:r>
            <a:r>
              <a:rPr lang="en-US" altLang="zh-CN" sz="1600" dirty="0"/>
              <a:t>);      </a:t>
            </a:r>
            <a:r>
              <a:rPr lang="en-US" altLang="zh-CN" sz="1600" dirty="0" smtClean="0"/>
              <a:t> //</a:t>
            </a:r>
            <a:r>
              <a:rPr lang="zh-CN" altLang="en-US" sz="1600" dirty="0" smtClean="0"/>
              <a:t>输出字符</a:t>
            </a:r>
            <a:r>
              <a:rPr lang="en-US" altLang="zh-CN" sz="1600" dirty="0" smtClean="0"/>
              <a:t>A</a:t>
            </a:r>
            <a:r>
              <a:rPr lang="zh-CN" altLang="en-US" sz="1600" dirty="0" smtClean="0"/>
              <a:t>后换行</a:t>
            </a:r>
            <a:endParaRPr lang="zh-CN" altLang="en-US" sz="1600" dirty="0"/>
          </a:p>
          <a:p>
            <a:pPr marL="285750" lvl="1" indent="0">
              <a:lnSpc>
                <a:spcPct val="110000"/>
              </a:lnSpc>
              <a:buNone/>
            </a:pPr>
            <a:r>
              <a:rPr lang="zh-CN" altLang="en-US" sz="1600" dirty="0"/>
              <a:t>      </a:t>
            </a:r>
            <a:r>
              <a:rPr lang="en-US" altLang="zh-CN" sz="1600" dirty="0" err="1" smtClean="0"/>
              <a:t>printf</a:t>
            </a:r>
            <a:r>
              <a:rPr lang="en-US" altLang="zh-CN" sz="1600" dirty="0" smtClean="0"/>
              <a:t>("</a:t>
            </a:r>
            <a:r>
              <a:rPr lang="en-US" altLang="zh-CN" sz="1600" dirty="0" err="1" smtClean="0"/>
              <a:t>i</a:t>
            </a:r>
            <a:r>
              <a:rPr lang="en-US" altLang="zh-CN" sz="1600" dirty="0"/>
              <a:t>=</a:t>
            </a:r>
            <a:r>
              <a:rPr lang="en-US" altLang="zh-CN" sz="1600" dirty="0">
                <a:solidFill>
                  <a:srgbClr val="C00000"/>
                </a:solidFill>
              </a:rPr>
              <a:t>\</a:t>
            </a:r>
            <a:r>
              <a:rPr lang="en-US" altLang="zh-CN" sz="1600" dirty="0" err="1" smtClean="0">
                <a:solidFill>
                  <a:srgbClr val="C00000"/>
                </a:solidFill>
              </a:rPr>
              <a:t>b</a:t>
            </a:r>
            <a:r>
              <a:rPr lang="en-US" altLang="zh-CN" sz="1600" dirty="0" err="1" smtClean="0"/>
              <a:t>%d</a:t>
            </a:r>
            <a:r>
              <a:rPr lang="en-US" altLang="zh-CN" sz="1600" dirty="0" smtClean="0"/>
              <a:t>\n",</a:t>
            </a:r>
            <a:r>
              <a:rPr lang="en-US" altLang="zh-CN" sz="1600" dirty="0" err="1" smtClean="0"/>
              <a:t>i</a:t>
            </a:r>
            <a:r>
              <a:rPr lang="en-US" altLang="zh-CN" sz="1600" dirty="0"/>
              <a:t>);     //</a:t>
            </a:r>
            <a:r>
              <a:rPr lang="zh-CN" altLang="en-US" sz="1600" dirty="0"/>
              <a:t>光标退一格后，然后输出</a:t>
            </a:r>
            <a:r>
              <a:rPr lang="en-US" altLang="zh-CN" sz="1600" dirty="0" err="1"/>
              <a:t>i</a:t>
            </a:r>
            <a:r>
              <a:rPr lang="zh-CN" altLang="en-US" sz="1600" dirty="0"/>
              <a:t>的</a:t>
            </a:r>
            <a:r>
              <a:rPr lang="zh-CN" altLang="en-US" sz="1600" dirty="0" smtClean="0"/>
              <a:t>值（结果是</a:t>
            </a:r>
            <a:r>
              <a:rPr lang="en-US" altLang="zh-CN" sz="1600" dirty="0" smtClean="0"/>
              <a:t>i5</a:t>
            </a:r>
            <a:r>
              <a:rPr lang="zh-CN" altLang="en-US" sz="1600" dirty="0" smtClean="0"/>
              <a:t>）</a:t>
            </a:r>
            <a:endParaRPr lang="zh-CN" altLang="en-US" sz="1600" dirty="0"/>
          </a:p>
          <a:p>
            <a:pPr marL="285750" lvl="1" indent="0">
              <a:lnSpc>
                <a:spcPct val="110000"/>
              </a:lnSpc>
              <a:buNone/>
            </a:pPr>
            <a:r>
              <a:rPr lang="zh-CN" altLang="en-US" sz="1600" dirty="0"/>
              <a:t>      </a:t>
            </a:r>
            <a:r>
              <a:rPr lang="en-US" altLang="zh-CN" sz="1600" dirty="0" err="1" smtClean="0"/>
              <a:t>printf</a:t>
            </a:r>
            <a:r>
              <a:rPr lang="en-US" altLang="zh-CN" sz="1600" dirty="0" smtClean="0"/>
              <a:t>("</a:t>
            </a:r>
            <a:r>
              <a:rPr lang="en-US" altLang="zh-CN" sz="1600" dirty="0" err="1" smtClean="0"/>
              <a:t>i</a:t>
            </a:r>
            <a:r>
              <a:rPr lang="en-US" altLang="zh-CN" sz="1600" dirty="0"/>
              <a:t>=</a:t>
            </a:r>
            <a:r>
              <a:rPr lang="en-US" altLang="zh-CN" sz="1600" dirty="0">
                <a:solidFill>
                  <a:srgbClr val="C00000"/>
                </a:solidFill>
              </a:rPr>
              <a:t>\</a:t>
            </a:r>
            <a:r>
              <a:rPr lang="en-US" altLang="zh-CN" sz="1600" dirty="0" err="1" smtClean="0">
                <a:solidFill>
                  <a:srgbClr val="C00000"/>
                </a:solidFill>
              </a:rPr>
              <a:t>t</a:t>
            </a:r>
            <a:r>
              <a:rPr lang="en-US" altLang="zh-CN" sz="1600" dirty="0" err="1" smtClean="0"/>
              <a:t>%d</a:t>
            </a:r>
            <a:r>
              <a:rPr lang="en-US" altLang="zh-CN" sz="1600" dirty="0" smtClean="0"/>
              <a:t>\n",</a:t>
            </a:r>
            <a:r>
              <a:rPr lang="en-US" altLang="zh-CN" sz="1600" dirty="0" err="1" smtClean="0"/>
              <a:t>i</a:t>
            </a:r>
            <a:r>
              <a:rPr lang="en-US" altLang="zh-CN" sz="1600" dirty="0"/>
              <a:t>);      //</a:t>
            </a:r>
            <a:r>
              <a:rPr lang="zh-CN" altLang="en-US" sz="1600" dirty="0"/>
              <a:t>制表</a:t>
            </a:r>
            <a:r>
              <a:rPr lang="zh-CN" altLang="en-US" sz="1600" dirty="0" smtClean="0"/>
              <a:t>格式（相当于按下</a:t>
            </a:r>
            <a:r>
              <a:rPr lang="en-US" altLang="zh-CN" sz="1600" dirty="0" smtClean="0"/>
              <a:t>Tab</a:t>
            </a:r>
            <a:r>
              <a:rPr lang="zh-CN" altLang="en-US" sz="1600" dirty="0" smtClean="0"/>
              <a:t>键的效果）</a:t>
            </a:r>
            <a:endParaRPr lang="zh-CN" altLang="en-US" sz="1600" dirty="0"/>
          </a:p>
          <a:p>
            <a:pPr marL="285750" lvl="1" indent="0">
              <a:lnSpc>
                <a:spcPct val="110000"/>
              </a:lnSpc>
              <a:buNone/>
            </a:pPr>
            <a:r>
              <a:rPr lang="zh-CN" altLang="en-US" sz="1600" dirty="0"/>
              <a:t>      </a:t>
            </a:r>
            <a:r>
              <a:rPr lang="en-US" altLang="zh-CN" sz="1600" dirty="0" err="1" smtClean="0"/>
              <a:t>printf</a:t>
            </a:r>
            <a:r>
              <a:rPr lang="en-US" altLang="zh-CN" sz="1600" dirty="0" smtClean="0"/>
              <a:t>("</a:t>
            </a:r>
            <a:r>
              <a:rPr lang="en-US" altLang="zh-CN" sz="1600" dirty="0" err="1" smtClean="0"/>
              <a:t>i</a:t>
            </a:r>
            <a:r>
              <a:rPr lang="en-US" altLang="zh-CN" sz="1600" dirty="0"/>
              <a:t>=</a:t>
            </a:r>
            <a:r>
              <a:rPr lang="en-US" altLang="zh-CN" sz="1600" dirty="0">
                <a:solidFill>
                  <a:srgbClr val="C00000"/>
                </a:solidFill>
              </a:rPr>
              <a:t>\</a:t>
            </a:r>
            <a:r>
              <a:rPr lang="en-US" altLang="zh-CN" sz="1600" dirty="0" smtClean="0">
                <a:solidFill>
                  <a:srgbClr val="C00000"/>
                </a:solidFill>
              </a:rPr>
              <a:t>t\</a:t>
            </a:r>
            <a:r>
              <a:rPr lang="en-US" altLang="zh-CN" sz="1600" dirty="0" err="1" smtClean="0">
                <a:solidFill>
                  <a:srgbClr val="C00000"/>
                </a:solidFill>
              </a:rPr>
              <a:t>b</a:t>
            </a:r>
            <a:r>
              <a:rPr lang="en-US" altLang="zh-CN" sz="1600" dirty="0" err="1" smtClean="0"/>
              <a:t>%d</a:t>
            </a:r>
            <a:r>
              <a:rPr lang="en-US" altLang="zh-CN" sz="1600" dirty="0" smtClean="0"/>
              <a:t>\n",</a:t>
            </a:r>
            <a:r>
              <a:rPr lang="en-US" altLang="zh-CN" sz="1600" dirty="0" err="1" smtClean="0"/>
              <a:t>i</a:t>
            </a:r>
            <a:r>
              <a:rPr lang="en-US" altLang="zh-CN" sz="1600" dirty="0"/>
              <a:t>);   //</a:t>
            </a:r>
            <a:r>
              <a:rPr lang="zh-CN" altLang="en-US" sz="1600" dirty="0" smtClean="0"/>
              <a:t>制表，相当于按下</a:t>
            </a:r>
            <a:r>
              <a:rPr lang="en-US" altLang="zh-CN" sz="1600" dirty="0" smtClean="0"/>
              <a:t>Tab</a:t>
            </a:r>
            <a:r>
              <a:rPr lang="zh-CN" altLang="en-US" sz="1600" dirty="0" smtClean="0"/>
              <a:t>键，然后退回</a:t>
            </a:r>
            <a:endParaRPr lang="zh-CN" altLang="en-US" sz="1600" dirty="0"/>
          </a:p>
          <a:p>
            <a:pPr marL="285750" lvl="1" indent="0">
              <a:lnSpc>
                <a:spcPct val="110000"/>
              </a:lnSpc>
              <a:buNone/>
            </a:pPr>
            <a:r>
              <a:rPr lang="zh-CN" altLang="en-US" sz="1600" dirty="0"/>
              <a:t>      </a:t>
            </a:r>
            <a:r>
              <a:rPr lang="en-US" altLang="zh-CN" sz="1600" dirty="0" err="1"/>
              <a:t>printf</a:t>
            </a:r>
            <a:r>
              <a:rPr lang="en-US" altLang="zh-CN" sz="1600" dirty="0" smtClean="0"/>
              <a:t>("</a:t>
            </a:r>
            <a:r>
              <a:rPr lang="en-US" altLang="zh-CN" sz="1600" dirty="0" err="1" smtClean="0"/>
              <a:t>i</a:t>
            </a:r>
            <a:r>
              <a:rPr lang="en-US" altLang="zh-CN" sz="1600" dirty="0"/>
              <a:t>=</a:t>
            </a:r>
            <a:r>
              <a:rPr lang="en-US" altLang="zh-CN" sz="1600" dirty="0">
                <a:solidFill>
                  <a:srgbClr val="C00000"/>
                </a:solidFill>
              </a:rPr>
              <a:t>\</a:t>
            </a:r>
            <a:r>
              <a:rPr lang="en-US" altLang="zh-CN" sz="1600" dirty="0" err="1" smtClean="0">
                <a:solidFill>
                  <a:srgbClr val="C00000"/>
                </a:solidFill>
              </a:rPr>
              <a:t>a</a:t>
            </a:r>
            <a:r>
              <a:rPr lang="en-US" altLang="zh-CN" sz="1600" dirty="0" err="1" smtClean="0"/>
              <a:t>%d</a:t>
            </a:r>
            <a:r>
              <a:rPr lang="en-US" altLang="zh-CN" sz="1600" dirty="0" smtClean="0"/>
              <a:t>\n",</a:t>
            </a:r>
            <a:r>
              <a:rPr lang="en-US" altLang="zh-CN" sz="1600" dirty="0" err="1"/>
              <a:t>i</a:t>
            </a:r>
            <a:r>
              <a:rPr lang="en-US" altLang="zh-CN" sz="1600" dirty="0"/>
              <a:t>);      //</a:t>
            </a:r>
            <a:r>
              <a:rPr lang="zh-CN" altLang="en-US" sz="1600" dirty="0"/>
              <a:t>响铃，然后输出</a:t>
            </a:r>
            <a:r>
              <a:rPr lang="en-US" altLang="zh-CN" sz="1600" dirty="0" err="1"/>
              <a:t>i</a:t>
            </a:r>
            <a:r>
              <a:rPr lang="zh-CN" altLang="en-US" sz="1600" dirty="0"/>
              <a:t>的值</a:t>
            </a:r>
          </a:p>
          <a:p>
            <a:pPr marL="285750" lvl="1" indent="0">
              <a:lnSpc>
                <a:spcPct val="110000"/>
              </a:lnSpc>
              <a:buNone/>
            </a:pPr>
            <a:r>
              <a:rPr lang="zh-CN" altLang="en-US" sz="1600" dirty="0"/>
              <a:t>      </a:t>
            </a:r>
            <a:r>
              <a:rPr lang="en-US" altLang="zh-CN" sz="1600" dirty="0" err="1"/>
              <a:t>printf</a:t>
            </a:r>
            <a:r>
              <a:rPr lang="en-US" altLang="zh-CN" sz="1600" dirty="0" smtClean="0"/>
              <a:t>("a\n");                  //</a:t>
            </a:r>
            <a:r>
              <a:rPr lang="zh-CN" altLang="en-US" sz="1600" dirty="0"/>
              <a:t>输出</a:t>
            </a:r>
            <a:r>
              <a:rPr lang="en-US" altLang="zh-CN" sz="1600" dirty="0"/>
              <a:t>a</a:t>
            </a:r>
          </a:p>
          <a:p>
            <a:pPr marL="285750" lvl="1" indent="0">
              <a:lnSpc>
                <a:spcPct val="110000"/>
              </a:lnSpc>
              <a:buNone/>
            </a:pPr>
            <a:r>
              <a:rPr lang="en-US" altLang="zh-CN" sz="1600" dirty="0"/>
              <a:t>      </a:t>
            </a:r>
            <a:r>
              <a:rPr lang="en-US" altLang="zh-CN" sz="1600" dirty="0" err="1"/>
              <a:t>printf</a:t>
            </a:r>
            <a:r>
              <a:rPr lang="en-US" altLang="zh-CN" sz="1600" dirty="0" smtClean="0"/>
              <a:t>("</a:t>
            </a:r>
            <a:r>
              <a:rPr lang="en-US" altLang="zh-CN" sz="1600" dirty="0" smtClean="0">
                <a:solidFill>
                  <a:srgbClr val="C00000"/>
                </a:solidFill>
              </a:rPr>
              <a:t>\</a:t>
            </a:r>
            <a:r>
              <a:rPr lang="en-US" altLang="zh-CN" sz="1600" dirty="0">
                <a:solidFill>
                  <a:srgbClr val="C00000"/>
                </a:solidFill>
              </a:rPr>
              <a:t>'</a:t>
            </a:r>
            <a:r>
              <a:rPr lang="en-US" altLang="zh-CN" sz="1600" dirty="0"/>
              <a:t>a</a:t>
            </a:r>
            <a:r>
              <a:rPr lang="en-US" altLang="zh-CN" sz="1600" dirty="0">
                <a:solidFill>
                  <a:srgbClr val="C00000"/>
                </a:solidFill>
              </a:rPr>
              <a:t>\'</a:t>
            </a:r>
            <a:r>
              <a:rPr lang="en-US" altLang="zh-CN" sz="1600" dirty="0"/>
              <a:t>\</a:t>
            </a:r>
            <a:r>
              <a:rPr lang="en-US" altLang="zh-CN" sz="1600" dirty="0" smtClean="0"/>
              <a:t>n");              //</a:t>
            </a:r>
            <a:r>
              <a:rPr lang="zh-CN" altLang="en-US" sz="1600" dirty="0"/>
              <a:t>输出：</a:t>
            </a:r>
            <a:r>
              <a:rPr lang="en-US" altLang="zh-CN" sz="1600" dirty="0"/>
              <a:t>'a'</a:t>
            </a:r>
            <a:r>
              <a:rPr lang="zh-CN" altLang="en-US" sz="1600" dirty="0"/>
              <a:t>（注意与上条语句的输出结果的区别）</a:t>
            </a:r>
          </a:p>
          <a:p>
            <a:pPr marL="285750" lvl="1" indent="0">
              <a:lnSpc>
                <a:spcPct val="110000"/>
              </a:lnSpc>
              <a:buNone/>
            </a:pPr>
            <a:r>
              <a:rPr lang="zh-CN" altLang="en-US" sz="1600" dirty="0"/>
              <a:t>      </a:t>
            </a:r>
            <a:r>
              <a:rPr lang="en-US" altLang="zh-CN" sz="1600" dirty="0" err="1"/>
              <a:t>printf</a:t>
            </a:r>
            <a:r>
              <a:rPr lang="en-US" altLang="zh-CN" sz="1600" dirty="0" smtClean="0"/>
              <a:t>("</a:t>
            </a:r>
            <a:r>
              <a:rPr lang="en-US" altLang="zh-CN" sz="1600" dirty="0" err="1" smtClean="0"/>
              <a:t>abcde</a:t>
            </a:r>
            <a:r>
              <a:rPr lang="en-US" altLang="zh-CN" sz="1600" dirty="0" smtClean="0"/>
              <a:t>\n");           </a:t>
            </a:r>
            <a:r>
              <a:rPr lang="en-US" altLang="zh-CN" sz="1600" dirty="0"/>
              <a:t>//</a:t>
            </a:r>
            <a:r>
              <a:rPr lang="zh-CN" altLang="en-US" sz="1600" dirty="0"/>
              <a:t>输出：</a:t>
            </a:r>
            <a:r>
              <a:rPr lang="en-US" altLang="zh-CN" sz="1600" dirty="0" err="1"/>
              <a:t>abcde</a:t>
            </a:r>
            <a:endParaRPr lang="en-US" altLang="zh-CN" sz="1600" dirty="0"/>
          </a:p>
          <a:p>
            <a:pPr marL="285750" lvl="1" indent="0">
              <a:lnSpc>
                <a:spcPct val="110000"/>
              </a:lnSpc>
              <a:buNone/>
            </a:pPr>
            <a:r>
              <a:rPr lang="en-US" altLang="zh-CN" sz="1600" dirty="0"/>
              <a:t>      </a:t>
            </a:r>
            <a:r>
              <a:rPr lang="en-US" altLang="zh-CN" sz="1600" dirty="0" err="1"/>
              <a:t>printf</a:t>
            </a:r>
            <a:r>
              <a:rPr lang="en-US" altLang="zh-CN" sz="1600" dirty="0" smtClean="0"/>
              <a:t>("</a:t>
            </a:r>
            <a:r>
              <a:rPr lang="en-US" altLang="zh-CN" sz="1600" dirty="0" smtClean="0">
                <a:solidFill>
                  <a:srgbClr val="C00000"/>
                </a:solidFill>
              </a:rPr>
              <a:t>\"</a:t>
            </a:r>
            <a:r>
              <a:rPr lang="en-US" altLang="zh-CN" sz="1600" dirty="0" err="1" smtClean="0"/>
              <a:t>abcde</a:t>
            </a:r>
            <a:r>
              <a:rPr lang="en-US" altLang="zh-CN" sz="1600" dirty="0" smtClean="0">
                <a:solidFill>
                  <a:srgbClr val="C00000"/>
                </a:solidFill>
              </a:rPr>
              <a:t>\"</a:t>
            </a:r>
            <a:r>
              <a:rPr lang="en-US" altLang="zh-CN" sz="1600" dirty="0" smtClean="0"/>
              <a:t>\n");     </a:t>
            </a:r>
            <a:r>
              <a:rPr lang="en-US" altLang="zh-CN" sz="1600" dirty="0"/>
              <a:t>//</a:t>
            </a:r>
            <a:r>
              <a:rPr lang="zh-CN" altLang="en-US" sz="1600" dirty="0"/>
              <a:t>输出</a:t>
            </a:r>
            <a:r>
              <a:rPr lang="zh-CN" altLang="en-US" sz="1600" dirty="0" smtClean="0"/>
              <a:t>：</a:t>
            </a:r>
            <a:r>
              <a:rPr lang="en-US" altLang="zh-CN" sz="1600" dirty="0" smtClean="0"/>
              <a:t>"</a:t>
            </a:r>
            <a:r>
              <a:rPr lang="en-US" altLang="zh-CN" sz="1600" dirty="0" err="1" smtClean="0"/>
              <a:t>abcde</a:t>
            </a:r>
            <a:r>
              <a:rPr lang="en-US" altLang="zh-CN" sz="1600" dirty="0" smtClean="0"/>
              <a:t>"      </a:t>
            </a:r>
          </a:p>
          <a:p>
            <a:pPr marL="285750" lvl="1" indent="0">
              <a:lnSpc>
                <a:spcPct val="110000"/>
              </a:lnSpc>
              <a:buNone/>
            </a:pPr>
            <a:r>
              <a:rPr lang="pt-BR" altLang="zh-CN" sz="1600" dirty="0" smtClean="0"/>
              <a:t>      printf(</a:t>
            </a:r>
            <a:r>
              <a:rPr lang="en-US" altLang="zh-CN" sz="1600" dirty="0" smtClean="0"/>
              <a:t>"</a:t>
            </a:r>
            <a:r>
              <a:rPr lang="pt-BR" altLang="zh-CN" sz="1600" dirty="0" smtClean="0">
                <a:solidFill>
                  <a:srgbClr val="C00000"/>
                </a:solidFill>
              </a:rPr>
              <a:t>%%</a:t>
            </a:r>
            <a:r>
              <a:rPr lang="pt-BR" altLang="zh-CN" sz="1600" dirty="0" smtClean="0"/>
              <a:t>\n</a:t>
            </a:r>
            <a:r>
              <a:rPr lang="en-US" altLang="zh-CN" sz="1600" dirty="0" smtClean="0"/>
              <a:t>"</a:t>
            </a:r>
            <a:r>
              <a:rPr lang="pt-BR" altLang="zh-CN" sz="1600" dirty="0" smtClean="0"/>
              <a:t>);  </a:t>
            </a:r>
            <a:r>
              <a:rPr lang="pt-BR" altLang="zh-CN" sz="1600" dirty="0"/>
              <a:t>	</a:t>
            </a:r>
            <a:r>
              <a:rPr lang="pt-BR" altLang="zh-CN" sz="1600" dirty="0" smtClean="0"/>
              <a:t>           //</a:t>
            </a:r>
            <a:r>
              <a:rPr lang="zh-CN" altLang="en-US" sz="1600" dirty="0" smtClean="0"/>
              <a:t>或 </a:t>
            </a:r>
            <a:r>
              <a:rPr lang="pt-BR" altLang="zh-CN" sz="1600" dirty="0" smtClean="0"/>
              <a:t>printf(</a:t>
            </a:r>
            <a:r>
              <a:rPr lang="en-US" altLang="zh-CN" sz="1600" dirty="0" smtClean="0"/>
              <a:t>"</a:t>
            </a:r>
            <a:r>
              <a:rPr lang="pt-BR" altLang="zh-CN" sz="1600" dirty="0" smtClean="0">
                <a:solidFill>
                  <a:srgbClr val="C00000"/>
                </a:solidFill>
              </a:rPr>
              <a:t>\%\%</a:t>
            </a:r>
            <a:r>
              <a:rPr lang="pt-BR" altLang="zh-CN" sz="1600" dirty="0" smtClean="0"/>
              <a:t>\n</a:t>
            </a:r>
            <a:r>
              <a:rPr lang="en-US" altLang="zh-CN" sz="1600" dirty="0" smtClean="0"/>
              <a:t>"</a:t>
            </a:r>
            <a:r>
              <a:rPr lang="pt-BR" altLang="zh-CN" sz="1600" dirty="0" smtClean="0"/>
              <a:t>);   </a:t>
            </a:r>
            <a:r>
              <a:rPr lang="zh-CN" altLang="en-US" sz="1600" dirty="0" smtClean="0"/>
              <a:t>输出</a:t>
            </a:r>
            <a:r>
              <a:rPr lang="en-US" altLang="zh-CN" sz="1600" dirty="0" smtClean="0"/>
              <a:t>%</a:t>
            </a:r>
            <a:endParaRPr lang="pt-BR" altLang="zh-CN" sz="1600" dirty="0"/>
          </a:p>
          <a:p>
            <a:pPr marL="285750" lvl="1" indent="0">
              <a:lnSpc>
                <a:spcPct val="110000"/>
              </a:lnSpc>
              <a:buNone/>
            </a:pPr>
            <a:r>
              <a:rPr lang="pt-BR" altLang="zh-CN" sz="1600" dirty="0" smtClean="0"/>
              <a:t>      printf(</a:t>
            </a:r>
            <a:r>
              <a:rPr lang="en-US" altLang="zh-CN" sz="1600" dirty="0" smtClean="0"/>
              <a:t>"</a:t>
            </a:r>
            <a:r>
              <a:rPr lang="pt-BR" altLang="zh-CN" sz="1600" dirty="0" smtClean="0">
                <a:solidFill>
                  <a:srgbClr val="C00000"/>
                </a:solidFill>
              </a:rPr>
              <a:t>\\</a:t>
            </a:r>
            <a:r>
              <a:rPr lang="pt-BR" altLang="zh-CN" sz="1600" dirty="0" smtClean="0"/>
              <a:t>\n</a:t>
            </a:r>
            <a:r>
              <a:rPr lang="en-US" altLang="zh-CN" sz="1600" dirty="0" smtClean="0"/>
              <a:t>"</a:t>
            </a:r>
            <a:r>
              <a:rPr lang="pt-BR" altLang="zh-CN" sz="1600" dirty="0" smtClean="0"/>
              <a:t>);                   //</a:t>
            </a:r>
            <a:r>
              <a:rPr lang="zh-CN" altLang="en-US" sz="1600" dirty="0" smtClean="0"/>
              <a:t>输出 </a:t>
            </a:r>
            <a:r>
              <a:rPr lang="en-US" altLang="zh-CN" sz="1600" dirty="0" smtClean="0"/>
              <a:t>\</a:t>
            </a:r>
            <a:endParaRPr lang="en-US" altLang="zh-CN" sz="1600" dirty="0"/>
          </a:p>
          <a:p>
            <a:pPr marL="285750" lvl="1" indent="0">
              <a:lnSpc>
                <a:spcPct val="110000"/>
              </a:lnSpc>
              <a:buNone/>
            </a:pPr>
            <a:r>
              <a:rPr lang="en-US" altLang="zh-CN" sz="1600" dirty="0"/>
              <a:t>     return 0;</a:t>
            </a:r>
            <a:r>
              <a:rPr lang="nn-NO" altLang="zh-CN" sz="1600" dirty="0" smtClean="0"/>
              <a:t>}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486614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title"/>
          </p:nvPr>
        </p:nvSpPr>
        <p:spPr>
          <a:xfrm>
            <a:off x="415633" y="1184564"/>
            <a:ext cx="8167255" cy="3345161"/>
          </a:xfrm>
          <a:noFill/>
        </p:spPr>
        <p:txBody>
          <a:bodyPr anchor="t" anchorCtr="0"/>
          <a:lstStyle/>
          <a:p>
            <a:pPr>
              <a:lnSpc>
                <a:spcPct val="95000"/>
              </a:lnSpc>
            </a:pPr>
            <a:r>
              <a:rPr lang="en-US" altLang="zh-CN" sz="2000" dirty="0">
                <a:solidFill>
                  <a:srgbClr val="000000"/>
                </a:solidFill>
                <a:latin typeface="+mn-lt"/>
              </a:rPr>
              <a:t>#include &lt;</a:t>
            </a:r>
            <a:r>
              <a:rPr lang="en-US" altLang="zh-CN" sz="2000" dirty="0" err="1">
                <a:solidFill>
                  <a:srgbClr val="000000"/>
                </a:solidFill>
                <a:latin typeface="+mn-lt"/>
              </a:rPr>
              <a:t>stdio.h</a:t>
            </a:r>
            <a:r>
              <a:rPr lang="en-US" altLang="zh-CN" sz="2000" dirty="0">
                <a:solidFill>
                  <a:srgbClr val="000000"/>
                </a:solidFill>
                <a:latin typeface="+mn-lt"/>
              </a:rPr>
              <a:t>&gt;</a:t>
            </a:r>
            <a:br>
              <a:rPr lang="en-US" altLang="zh-CN" sz="2000" dirty="0">
                <a:solidFill>
                  <a:srgbClr val="000000"/>
                </a:solidFill>
                <a:latin typeface="+mn-lt"/>
              </a:rPr>
            </a:br>
            <a:r>
              <a:rPr lang="en-US" altLang="zh-CN" sz="2000" dirty="0">
                <a:solidFill>
                  <a:srgbClr val="000000"/>
                </a:solidFill>
                <a:latin typeface="+mn-lt"/>
              </a:rPr>
              <a:t>int main()</a:t>
            </a:r>
            <a:br>
              <a:rPr lang="en-US" altLang="zh-CN" sz="2000" dirty="0">
                <a:solidFill>
                  <a:srgbClr val="000000"/>
                </a:solidFill>
                <a:latin typeface="+mn-lt"/>
              </a:rPr>
            </a:br>
            <a:r>
              <a:rPr lang="en-US" altLang="zh-CN" sz="2000" dirty="0">
                <a:solidFill>
                  <a:srgbClr val="000000"/>
                </a:solidFill>
                <a:latin typeface="+mn-lt"/>
              </a:rPr>
              <a:t>{</a:t>
            </a:r>
            <a:br>
              <a:rPr lang="en-US" altLang="zh-CN" sz="2000" dirty="0">
                <a:solidFill>
                  <a:srgbClr val="000000"/>
                </a:solidFill>
                <a:latin typeface="+mn-lt"/>
              </a:rPr>
            </a:br>
            <a:r>
              <a:rPr lang="en-US" altLang="zh-CN" sz="2000" dirty="0">
                <a:solidFill>
                  <a:srgbClr val="000000"/>
                </a:solidFill>
                <a:latin typeface="+mn-lt"/>
              </a:rPr>
              <a:t>     char c1,c2;</a:t>
            </a:r>
            <a:br>
              <a:rPr lang="en-US" altLang="zh-CN" sz="2000" dirty="0">
                <a:solidFill>
                  <a:srgbClr val="000000"/>
                </a:solidFill>
                <a:latin typeface="+mn-lt"/>
              </a:rPr>
            </a:br>
            <a:r>
              <a:rPr lang="en-US" altLang="zh-CN" sz="2000" dirty="0">
                <a:solidFill>
                  <a:srgbClr val="000000"/>
                </a:solidFill>
                <a:latin typeface="+mn-lt"/>
              </a:rPr>
              <a:t>     c1=97;   //</a:t>
            </a:r>
            <a:r>
              <a:rPr lang="zh-CN" altLang="en-US" sz="2000" dirty="0">
                <a:solidFill>
                  <a:srgbClr val="000000"/>
                </a:solidFill>
                <a:latin typeface="+mn-lt"/>
              </a:rPr>
              <a:t>相当于 </a:t>
            </a:r>
            <a:r>
              <a:rPr lang="en-US" altLang="zh-CN" sz="2000" dirty="0">
                <a:solidFill>
                  <a:srgbClr val="000000"/>
                </a:solidFill>
                <a:latin typeface="+mn-lt"/>
              </a:rPr>
              <a:t>c1= </a:t>
            </a:r>
            <a:r>
              <a:rPr lang="en-US" altLang="zh-CN" sz="2000" dirty="0">
                <a:solidFill>
                  <a:srgbClr val="000000"/>
                </a:solidFill>
              </a:rPr>
              <a:t>‘a’ ;</a:t>
            </a:r>
            <a:r>
              <a:rPr lang="en-US" altLang="zh-CN" sz="2000" dirty="0">
                <a:solidFill>
                  <a:srgbClr val="000000"/>
                </a:solidFill>
                <a:latin typeface="+mn-lt"/>
              </a:rPr>
              <a:t/>
            </a:r>
            <a:br>
              <a:rPr lang="en-US" altLang="zh-CN" sz="2000" dirty="0">
                <a:solidFill>
                  <a:srgbClr val="000000"/>
                </a:solidFill>
                <a:latin typeface="+mn-lt"/>
              </a:rPr>
            </a:br>
            <a:r>
              <a:rPr lang="en-US" altLang="zh-CN" sz="2000" dirty="0">
                <a:solidFill>
                  <a:srgbClr val="000000"/>
                </a:solidFill>
                <a:latin typeface="+mn-lt"/>
              </a:rPr>
              <a:t>     c2=98;   //</a:t>
            </a:r>
            <a:r>
              <a:rPr lang="zh-CN" altLang="en-US" sz="2000" dirty="0">
                <a:solidFill>
                  <a:srgbClr val="000000"/>
                </a:solidFill>
                <a:latin typeface="+mn-lt"/>
              </a:rPr>
              <a:t>相当于 </a:t>
            </a:r>
            <a:r>
              <a:rPr lang="en-US" altLang="zh-CN" sz="2000" dirty="0">
                <a:solidFill>
                  <a:srgbClr val="000000"/>
                </a:solidFill>
                <a:latin typeface="+mn-lt"/>
              </a:rPr>
              <a:t>c2=</a:t>
            </a:r>
            <a:r>
              <a:rPr lang="en-US" altLang="zh-CN" sz="2000" dirty="0">
                <a:solidFill>
                  <a:srgbClr val="000000"/>
                </a:solidFill>
              </a:rPr>
              <a:t> ‘b’</a:t>
            </a:r>
            <a:r>
              <a:rPr lang="en-US" altLang="zh-CN" sz="2000" dirty="0">
                <a:solidFill>
                  <a:srgbClr val="000000"/>
                </a:solidFill>
                <a:latin typeface="+mn-lt"/>
              </a:rPr>
              <a:t>;</a:t>
            </a:r>
            <a:br>
              <a:rPr lang="en-US" altLang="zh-CN" sz="2000" dirty="0">
                <a:solidFill>
                  <a:srgbClr val="000000"/>
                </a:solidFill>
                <a:latin typeface="+mn-lt"/>
              </a:rPr>
            </a:br>
            <a:r>
              <a:rPr lang="en-US" altLang="zh-CN" sz="2000" dirty="0">
                <a:solidFill>
                  <a:srgbClr val="000000"/>
                </a:solidFill>
                <a:latin typeface="+mn-lt"/>
              </a:rPr>
              <a:t>     </a:t>
            </a:r>
            <a:r>
              <a:rPr lang="en-US" altLang="zh-CN" sz="2000" dirty="0" err="1">
                <a:solidFill>
                  <a:srgbClr val="000000"/>
                </a:solidFill>
                <a:latin typeface="+mn-lt"/>
              </a:rPr>
              <a:t>printf</a:t>
            </a:r>
            <a:r>
              <a:rPr lang="en-US" altLang="zh-CN" sz="2000" dirty="0" smtClean="0">
                <a:solidFill>
                  <a:srgbClr val="000000"/>
                </a:solidFill>
                <a:latin typeface="+mn-lt"/>
              </a:rPr>
              <a:t>("%</a:t>
            </a:r>
            <a:r>
              <a:rPr lang="en-US" altLang="zh-CN" sz="2000" dirty="0">
                <a:solidFill>
                  <a:srgbClr val="000000"/>
                </a:solidFill>
                <a:latin typeface="+mn-lt"/>
              </a:rPr>
              <a:t>c %</a:t>
            </a:r>
            <a:r>
              <a:rPr lang="en-US" altLang="zh-CN" sz="2000" dirty="0" smtClean="0">
                <a:solidFill>
                  <a:srgbClr val="000000"/>
                </a:solidFill>
                <a:latin typeface="+mn-lt"/>
              </a:rPr>
              <a:t>c\n",</a:t>
            </a:r>
            <a:r>
              <a:rPr lang="en-US" altLang="zh-CN" sz="2000" dirty="0">
                <a:solidFill>
                  <a:srgbClr val="000000"/>
                </a:solidFill>
                <a:latin typeface="+mn-lt"/>
              </a:rPr>
              <a:t>c1,c2);</a:t>
            </a:r>
            <a:br>
              <a:rPr lang="en-US" altLang="zh-CN" sz="2000" dirty="0">
                <a:solidFill>
                  <a:srgbClr val="000000"/>
                </a:solidFill>
                <a:latin typeface="+mn-lt"/>
              </a:rPr>
            </a:br>
            <a:r>
              <a:rPr lang="en-US" altLang="zh-CN" sz="2000" dirty="0">
                <a:solidFill>
                  <a:srgbClr val="000000"/>
                </a:solidFill>
                <a:latin typeface="+mn-lt"/>
              </a:rPr>
              <a:t>     </a:t>
            </a:r>
            <a:r>
              <a:rPr lang="en-US" altLang="zh-CN" sz="2000" dirty="0" err="1">
                <a:solidFill>
                  <a:srgbClr val="000000"/>
                </a:solidFill>
                <a:latin typeface="+mn-lt"/>
              </a:rPr>
              <a:t>printf</a:t>
            </a:r>
            <a:r>
              <a:rPr lang="en-US" altLang="zh-CN" sz="2000" dirty="0" smtClean="0">
                <a:solidFill>
                  <a:srgbClr val="000000"/>
                </a:solidFill>
                <a:latin typeface="+mn-lt"/>
              </a:rPr>
              <a:t>("%</a:t>
            </a:r>
            <a:r>
              <a:rPr lang="en-US" altLang="zh-CN" sz="2000" dirty="0">
                <a:solidFill>
                  <a:srgbClr val="000000"/>
                </a:solidFill>
                <a:latin typeface="+mn-lt"/>
              </a:rPr>
              <a:t>d %</a:t>
            </a:r>
            <a:r>
              <a:rPr lang="en-US" altLang="zh-CN" sz="2000" dirty="0" smtClean="0">
                <a:solidFill>
                  <a:srgbClr val="000000"/>
                </a:solidFill>
                <a:latin typeface="+mn-lt"/>
              </a:rPr>
              <a:t>d\n",</a:t>
            </a:r>
            <a:r>
              <a:rPr lang="en-US" altLang="zh-CN" sz="2000" dirty="0">
                <a:solidFill>
                  <a:srgbClr val="000000"/>
                </a:solidFill>
                <a:latin typeface="+mn-lt"/>
              </a:rPr>
              <a:t>c1,c2);</a:t>
            </a:r>
            <a:br>
              <a:rPr lang="en-US" altLang="zh-CN" sz="2000" dirty="0">
                <a:solidFill>
                  <a:srgbClr val="000000"/>
                </a:solidFill>
                <a:latin typeface="+mn-lt"/>
              </a:rPr>
            </a:br>
            <a:r>
              <a:rPr lang="en-US" altLang="zh-CN" sz="2000" dirty="0">
                <a:solidFill>
                  <a:srgbClr val="000000"/>
                </a:solidFill>
                <a:latin typeface="+mn-lt"/>
              </a:rPr>
              <a:t>     return 0;</a:t>
            </a:r>
            <a:br>
              <a:rPr lang="en-US" altLang="zh-CN" sz="2000" dirty="0">
                <a:solidFill>
                  <a:srgbClr val="000000"/>
                </a:solidFill>
                <a:latin typeface="+mn-lt"/>
              </a:rPr>
            </a:br>
            <a:r>
              <a:rPr lang="zh-CN" altLang="en-US" sz="2000" dirty="0">
                <a:solidFill>
                  <a:srgbClr val="000000"/>
                </a:solidFill>
                <a:latin typeface="+mn-lt"/>
              </a:rPr>
              <a:t>｝     </a:t>
            </a:r>
            <a:br>
              <a:rPr lang="zh-CN" altLang="en-US" sz="2000" dirty="0">
                <a:solidFill>
                  <a:srgbClr val="000000"/>
                </a:solidFill>
                <a:latin typeface="+mn-lt"/>
              </a:rPr>
            </a:br>
            <a:endParaRPr lang="zh-CN" altLang="en-US" sz="200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77827" name="Rectangle 3"/>
          <p:cNvSpPr>
            <a:spLocks noChangeArrowheads="1"/>
          </p:cNvSpPr>
          <p:nvPr/>
        </p:nvSpPr>
        <p:spPr bwMode="auto">
          <a:xfrm>
            <a:off x="472784" y="4878513"/>
            <a:ext cx="8052955" cy="981289"/>
          </a:xfrm>
          <a:prstGeom prst="rect">
            <a:avLst/>
          </a:prstGeom>
          <a:solidFill>
            <a:schemeClr val="bg1"/>
          </a:solidFill>
          <a:ln w="9525">
            <a:solidFill>
              <a:srgbClr val="000099"/>
            </a:solidFill>
            <a:miter lim="800000"/>
            <a:headEnd/>
            <a:tailEnd/>
          </a:ln>
          <a:effectLst>
            <a:outerShdw dist="107763" dir="18900000" algn="ctr" rotWithShape="0">
              <a:schemeClr val="bg2"/>
            </a:outerShdw>
          </a:effec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r>
              <a:rPr lang="zh-CN" altLang="en-US" sz="1800" b="1" u="sng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华文细黑" pitchFamily="2" charset="-122"/>
              </a:rPr>
              <a:t>说明：</a:t>
            </a:r>
            <a:r>
              <a:rPr lang="zh-CN" altLang="en-US" sz="1800" dirty="0">
                <a:solidFill>
                  <a:srgbClr val="000099"/>
                </a:solidFill>
                <a:latin typeface="+mn-lt"/>
              </a:rPr>
              <a:t>将整数</a:t>
            </a:r>
            <a:r>
              <a:rPr lang="en-US" altLang="zh-CN" sz="1800" dirty="0">
                <a:solidFill>
                  <a:srgbClr val="000099"/>
                </a:solidFill>
                <a:latin typeface="+mn-lt"/>
              </a:rPr>
              <a:t>97</a:t>
            </a:r>
            <a:r>
              <a:rPr lang="zh-CN" altLang="en-US" sz="1800" dirty="0">
                <a:solidFill>
                  <a:srgbClr val="000099"/>
                </a:solidFill>
                <a:latin typeface="+mn-lt"/>
              </a:rPr>
              <a:t>和</a:t>
            </a:r>
            <a:r>
              <a:rPr lang="en-US" altLang="zh-CN" sz="1800" dirty="0">
                <a:solidFill>
                  <a:srgbClr val="000099"/>
                </a:solidFill>
                <a:latin typeface="+mn-lt"/>
              </a:rPr>
              <a:t>98</a:t>
            </a:r>
            <a:r>
              <a:rPr lang="zh-CN" altLang="en-US" sz="1800" dirty="0">
                <a:solidFill>
                  <a:srgbClr val="000099"/>
                </a:solidFill>
                <a:latin typeface="+mn-lt"/>
              </a:rPr>
              <a:t>分别赋给</a:t>
            </a:r>
            <a:r>
              <a:rPr lang="en-US" altLang="zh-CN" sz="1800" dirty="0">
                <a:solidFill>
                  <a:srgbClr val="000099"/>
                </a:solidFill>
                <a:latin typeface="+mn-lt"/>
              </a:rPr>
              <a:t>c1</a:t>
            </a:r>
            <a:r>
              <a:rPr lang="zh-CN" altLang="en-US" sz="1800" dirty="0">
                <a:solidFill>
                  <a:srgbClr val="000099"/>
                </a:solidFill>
                <a:latin typeface="+mn-lt"/>
              </a:rPr>
              <a:t>和</a:t>
            </a:r>
            <a:r>
              <a:rPr lang="en-US" altLang="zh-CN" sz="1800" dirty="0">
                <a:solidFill>
                  <a:srgbClr val="000099"/>
                </a:solidFill>
                <a:latin typeface="+mn-lt"/>
              </a:rPr>
              <a:t>c2</a:t>
            </a:r>
            <a:r>
              <a:rPr lang="zh-CN" altLang="en-US" sz="1800" dirty="0">
                <a:solidFill>
                  <a:srgbClr val="000099"/>
                </a:solidFill>
                <a:latin typeface="+mn-lt"/>
              </a:rPr>
              <a:t>，相当于以下两个赋值语句：</a:t>
            </a:r>
            <a:endParaRPr lang="en-US" altLang="zh-CN" sz="1800" dirty="0">
              <a:solidFill>
                <a:srgbClr val="000099"/>
              </a:solidFill>
              <a:latin typeface="+mn-lt"/>
            </a:endParaRPr>
          </a:p>
          <a:p>
            <a:pPr marL="0" indent="0">
              <a:buNone/>
            </a:pPr>
            <a:r>
              <a:rPr lang="en-US" altLang="zh-CN" sz="1800" dirty="0">
                <a:solidFill>
                  <a:srgbClr val="000099"/>
                </a:solidFill>
                <a:latin typeface="+mn-lt"/>
              </a:rPr>
              <a:t>                  c1</a:t>
            </a:r>
            <a:r>
              <a:rPr lang="zh-CN" altLang="en-US" sz="1800" dirty="0">
                <a:solidFill>
                  <a:srgbClr val="000099"/>
                </a:solidFill>
                <a:latin typeface="+mn-lt"/>
              </a:rPr>
              <a:t>＝</a:t>
            </a:r>
            <a:r>
              <a:rPr lang="en-US" altLang="zh-CN" sz="1800" dirty="0">
                <a:solidFill>
                  <a:srgbClr val="000099"/>
                </a:solidFill>
                <a:latin typeface="+mn-lt"/>
              </a:rPr>
              <a:t>’</a:t>
            </a:r>
            <a:r>
              <a:rPr lang="zh-CN" altLang="en-US" sz="1800" dirty="0">
                <a:solidFill>
                  <a:srgbClr val="000099"/>
                </a:solidFill>
                <a:latin typeface="+mn-lt"/>
              </a:rPr>
              <a:t>ａ</a:t>
            </a:r>
            <a:r>
              <a:rPr lang="en-US" altLang="zh-CN" sz="1800" dirty="0">
                <a:solidFill>
                  <a:srgbClr val="000099"/>
                </a:solidFill>
                <a:latin typeface="+mn-lt"/>
              </a:rPr>
              <a:t>’</a:t>
            </a:r>
            <a:r>
              <a:rPr lang="zh-CN" altLang="en-US" sz="1800" dirty="0">
                <a:solidFill>
                  <a:srgbClr val="000099"/>
                </a:solidFill>
                <a:latin typeface="+mn-lt"/>
              </a:rPr>
              <a:t>；</a:t>
            </a:r>
            <a:r>
              <a:rPr lang="en-US" altLang="zh-CN" sz="1800" dirty="0">
                <a:solidFill>
                  <a:srgbClr val="000099"/>
                </a:solidFill>
                <a:latin typeface="+mn-lt"/>
              </a:rPr>
              <a:t>c2</a:t>
            </a:r>
            <a:r>
              <a:rPr lang="zh-CN" altLang="en-US" sz="1800" dirty="0">
                <a:solidFill>
                  <a:srgbClr val="000099"/>
                </a:solidFill>
                <a:latin typeface="+mn-lt"/>
              </a:rPr>
              <a:t>＝</a:t>
            </a:r>
            <a:r>
              <a:rPr lang="en-US" altLang="zh-CN" sz="1800" dirty="0">
                <a:solidFill>
                  <a:srgbClr val="000099"/>
                </a:solidFill>
                <a:latin typeface="+mn-lt"/>
              </a:rPr>
              <a:t>’</a:t>
            </a:r>
            <a:r>
              <a:rPr lang="zh-CN" altLang="en-US" sz="1800" dirty="0">
                <a:solidFill>
                  <a:srgbClr val="000099"/>
                </a:solidFill>
                <a:latin typeface="+mn-lt"/>
              </a:rPr>
              <a:t>ｂ</a:t>
            </a:r>
            <a:r>
              <a:rPr lang="en-US" altLang="zh-CN" sz="1800" dirty="0">
                <a:solidFill>
                  <a:srgbClr val="000099"/>
                </a:solidFill>
                <a:latin typeface="+mn-lt"/>
              </a:rPr>
              <a:t>’</a:t>
            </a:r>
            <a:r>
              <a:rPr lang="zh-CN" altLang="en-US" sz="1800" dirty="0">
                <a:solidFill>
                  <a:srgbClr val="000099"/>
                </a:solidFill>
                <a:latin typeface="+mn-lt"/>
              </a:rPr>
              <a:t>；</a:t>
            </a:r>
          </a:p>
          <a:p>
            <a:r>
              <a:rPr lang="zh-CN" altLang="en-US" sz="1800" dirty="0">
                <a:solidFill>
                  <a:srgbClr val="000099"/>
                </a:solidFill>
                <a:latin typeface="+mn-lt"/>
              </a:rPr>
              <a:t>因为</a:t>
            </a:r>
            <a:r>
              <a:rPr lang="en-US" altLang="zh-CN" sz="1800" dirty="0">
                <a:solidFill>
                  <a:srgbClr val="000099"/>
                </a:solidFill>
                <a:latin typeface="+mn-lt"/>
              </a:rPr>
              <a:t>’a’</a:t>
            </a:r>
            <a:r>
              <a:rPr lang="zh-CN" altLang="en-US" sz="1800" dirty="0">
                <a:solidFill>
                  <a:srgbClr val="000099"/>
                </a:solidFill>
                <a:latin typeface="+mn-lt"/>
              </a:rPr>
              <a:t>和</a:t>
            </a:r>
            <a:r>
              <a:rPr lang="en-US" altLang="zh-CN" sz="1800" dirty="0">
                <a:solidFill>
                  <a:srgbClr val="000099"/>
                </a:solidFill>
                <a:latin typeface="+mn-lt"/>
              </a:rPr>
              <a:t>’b’</a:t>
            </a:r>
            <a:r>
              <a:rPr lang="zh-CN" altLang="en-US" sz="1800" dirty="0">
                <a:solidFill>
                  <a:srgbClr val="000099"/>
                </a:solidFill>
                <a:latin typeface="+mn-lt"/>
              </a:rPr>
              <a:t>的</a:t>
            </a:r>
            <a:r>
              <a:rPr lang="en-US" altLang="zh-CN" sz="1800" dirty="0">
                <a:solidFill>
                  <a:srgbClr val="000099"/>
                </a:solidFill>
                <a:latin typeface="+mn-lt"/>
              </a:rPr>
              <a:t>ASCII</a:t>
            </a:r>
            <a:r>
              <a:rPr lang="zh-CN" altLang="en-US" sz="1800" dirty="0">
                <a:solidFill>
                  <a:srgbClr val="000099"/>
                </a:solidFill>
                <a:latin typeface="+mn-lt"/>
              </a:rPr>
              <a:t>码为</a:t>
            </a:r>
            <a:r>
              <a:rPr lang="en-US" altLang="zh-CN" sz="1800" dirty="0">
                <a:solidFill>
                  <a:srgbClr val="000099"/>
                </a:solidFill>
                <a:latin typeface="+mn-lt"/>
              </a:rPr>
              <a:t>97</a:t>
            </a:r>
            <a:r>
              <a:rPr lang="zh-CN" altLang="en-US" sz="1800" dirty="0">
                <a:solidFill>
                  <a:srgbClr val="000099"/>
                </a:solidFill>
                <a:latin typeface="+mn-lt"/>
              </a:rPr>
              <a:t>和</a:t>
            </a:r>
            <a:r>
              <a:rPr lang="en-US" altLang="zh-CN" sz="1800" dirty="0">
                <a:solidFill>
                  <a:srgbClr val="000099"/>
                </a:solidFill>
                <a:latin typeface="+mn-lt"/>
              </a:rPr>
              <a:t>98</a:t>
            </a:r>
            <a:endParaRPr lang="zh-CN" altLang="en-US" sz="1800" dirty="0">
              <a:solidFill>
                <a:srgbClr val="000099"/>
              </a:solidFill>
              <a:latin typeface="+mn-lt"/>
            </a:endParaRPr>
          </a:p>
        </p:txBody>
      </p:sp>
      <p:sp>
        <p:nvSpPr>
          <p:cNvPr id="77828" name="Rectangle 4"/>
          <p:cNvSpPr>
            <a:spLocks noChangeArrowheads="1"/>
          </p:cNvSpPr>
          <p:nvPr/>
        </p:nvSpPr>
        <p:spPr bwMode="auto">
          <a:xfrm>
            <a:off x="4955019" y="3394525"/>
            <a:ext cx="3570720" cy="1130743"/>
          </a:xfrm>
          <a:prstGeom prst="rect">
            <a:avLst/>
          </a:prstGeom>
          <a:noFill/>
          <a:ln w="9525">
            <a:solidFill>
              <a:srgbClr val="FF0066"/>
            </a:solidFill>
            <a:miter lim="800000"/>
            <a:headEnd/>
            <a:tailEnd/>
          </a:ln>
          <a:effectLst/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r>
              <a:rPr lang="zh-CN" altLang="en-US" sz="1800" b="1" u="sng" dirty="0">
                <a:solidFill>
                  <a:srgbClr val="0000CC"/>
                </a:solidFill>
                <a:latin typeface="华文细黑" pitchFamily="2" charset="-122"/>
                <a:ea typeface="华文细黑" pitchFamily="2" charset="-122"/>
              </a:rPr>
              <a:t>运行结果：</a:t>
            </a:r>
          </a:p>
          <a:p>
            <a:pPr>
              <a:buFontTx/>
              <a:buNone/>
            </a:pPr>
            <a:r>
              <a:rPr lang="zh-CN" altLang="en-US" sz="1800" b="1" dirty="0">
                <a:solidFill>
                  <a:srgbClr val="0000CC"/>
                </a:solidFill>
                <a:latin typeface="宋体" pitchFamily="2" charset="-122"/>
              </a:rPr>
              <a:t>   ａ ｂ</a:t>
            </a:r>
          </a:p>
          <a:p>
            <a:pPr>
              <a:buFontTx/>
              <a:buNone/>
            </a:pPr>
            <a:r>
              <a:rPr lang="zh-CN" altLang="en-US" sz="1800" b="1" dirty="0">
                <a:solidFill>
                  <a:srgbClr val="0000CC"/>
                </a:solidFill>
                <a:latin typeface="宋体" pitchFamily="2" charset="-122"/>
              </a:rPr>
              <a:t>   </a:t>
            </a:r>
            <a:r>
              <a:rPr lang="en-US" altLang="zh-CN" sz="1800" b="1" dirty="0">
                <a:solidFill>
                  <a:srgbClr val="0000CC"/>
                </a:solidFill>
                <a:latin typeface="宋体" pitchFamily="2" charset="-122"/>
              </a:rPr>
              <a:t>97 98</a:t>
            </a:r>
          </a:p>
        </p:txBody>
      </p:sp>
      <p:sp>
        <p:nvSpPr>
          <p:cNvPr id="2" name="矩形 1"/>
          <p:cNvSpPr/>
          <p:nvPr/>
        </p:nvSpPr>
        <p:spPr>
          <a:xfrm>
            <a:off x="498763" y="334447"/>
            <a:ext cx="521168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 smtClean="0">
                <a:solidFill>
                  <a:srgbClr val="7030A0"/>
                </a:solidFill>
                <a:latin typeface="+mj-lt"/>
                <a:ea typeface="+mj-ea"/>
                <a:cs typeface="+mj-cs"/>
              </a:rPr>
              <a:t>课后练习：</a:t>
            </a:r>
            <a:r>
              <a:rPr lang="zh-CN" altLang="en-US" sz="2800" dirty="0" smtClean="0">
                <a:solidFill>
                  <a:srgbClr val="1A93C8"/>
                </a:solidFill>
                <a:latin typeface="+mj-lt"/>
                <a:ea typeface="+mj-ea"/>
                <a:cs typeface="+mj-cs"/>
              </a:rPr>
              <a:t>给</a:t>
            </a:r>
            <a:r>
              <a:rPr lang="zh-CN" altLang="en-US" sz="2800" dirty="0">
                <a:solidFill>
                  <a:srgbClr val="1A93C8"/>
                </a:solidFill>
                <a:latin typeface="+mj-lt"/>
                <a:ea typeface="+mj-ea"/>
                <a:cs typeface="+mj-cs"/>
              </a:rPr>
              <a:t>字符变量赋以整数</a:t>
            </a:r>
          </a:p>
        </p:txBody>
      </p:sp>
    </p:spTree>
    <p:extLst>
      <p:ext uri="{BB962C8B-B14F-4D97-AF65-F5344CB8AC3E}">
        <p14:creationId xmlns:p14="http://schemas.microsoft.com/office/powerpoint/2010/main" val="3269640723"/>
      </p:ext>
    </p:extLst>
  </p:cSld>
  <p:clrMapOvr>
    <a:masterClrMapping/>
  </p:clrMapOvr>
  <p:transition>
    <p:strips dir="r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78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78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827" grpId="0" animBg="1"/>
      <p:bldP spid="77828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Grp="1" noChangeArrowheads="1"/>
          </p:cNvSpPr>
          <p:nvPr>
            <p:ph type="title"/>
          </p:nvPr>
        </p:nvSpPr>
        <p:spPr>
          <a:xfrm>
            <a:off x="592282" y="1068802"/>
            <a:ext cx="8032173" cy="3311839"/>
          </a:xfrm>
          <a:noFill/>
        </p:spPr>
        <p:txBody>
          <a:bodyPr anchor="t" anchorCtr="0"/>
          <a:lstStyle/>
          <a:p>
            <a:pPr>
              <a:lnSpc>
                <a:spcPct val="95000"/>
              </a:lnSpc>
            </a:pPr>
            <a:r>
              <a:rPr lang="en-US" altLang="zh-CN" sz="2000" dirty="0">
                <a:solidFill>
                  <a:srgbClr val="000000"/>
                </a:solidFill>
                <a:latin typeface="+mn-lt"/>
                <a:ea typeface="+mn-ea"/>
              </a:rPr>
              <a:t>#include &lt;</a:t>
            </a:r>
            <a:r>
              <a:rPr lang="en-US" altLang="zh-CN" sz="2000" dirty="0" err="1">
                <a:solidFill>
                  <a:srgbClr val="000000"/>
                </a:solidFill>
                <a:latin typeface="+mn-lt"/>
                <a:ea typeface="+mn-ea"/>
              </a:rPr>
              <a:t>stdio.h</a:t>
            </a:r>
            <a:r>
              <a:rPr lang="en-US" altLang="zh-CN" sz="2000" dirty="0">
                <a:solidFill>
                  <a:srgbClr val="000000"/>
                </a:solidFill>
                <a:latin typeface="+mn-lt"/>
                <a:ea typeface="+mn-ea"/>
              </a:rPr>
              <a:t>&gt;</a:t>
            </a:r>
            <a:br>
              <a:rPr lang="en-US" altLang="zh-CN" sz="2000" dirty="0">
                <a:solidFill>
                  <a:srgbClr val="000000"/>
                </a:solidFill>
                <a:latin typeface="+mn-lt"/>
                <a:ea typeface="+mn-ea"/>
              </a:rPr>
            </a:br>
            <a:r>
              <a:rPr lang="en-US" altLang="zh-CN" sz="2000" dirty="0">
                <a:solidFill>
                  <a:srgbClr val="000000"/>
                </a:solidFill>
                <a:latin typeface="+mn-lt"/>
                <a:ea typeface="+mn-ea"/>
              </a:rPr>
              <a:t>int  main()</a:t>
            </a:r>
            <a:br>
              <a:rPr lang="en-US" altLang="zh-CN" sz="2000" dirty="0">
                <a:solidFill>
                  <a:srgbClr val="000000"/>
                </a:solidFill>
                <a:latin typeface="+mn-lt"/>
                <a:ea typeface="+mn-ea"/>
              </a:rPr>
            </a:br>
            <a:r>
              <a:rPr lang="en-US" altLang="zh-CN" sz="2000" dirty="0">
                <a:solidFill>
                  <a:srgbClr val="000000"/>
                </a:solidFill>
                <a:latin typeface="+mn-lt"/>
                <a:ea typeface="+mn-ea"/>
              </a:rPr>
              <a:t>{</a:t>
            </a:r>
            <a:br>
              <a:rPr lang="en-US" altLang="zh-CN" sz="2000" dirty="0">
                <a:solidFill>
                  <a:srgbClr val="000000"/>
                </a:solidFill>
                <a:latin typeface="+mn-lt"/>
                <a:ea typeface="+mn-ea"/>
              </a:rPr>
            </a:br>
            <a:r>
              <a:rPr lang="en-US" altLang="zh-CN" sz="2000" dirty="0">
                <a:solidFill>
                  <a:srgbClr val="000000"/>
                </a:solidFill>
                <a:latin typeface="+mn-lt"/>
                <a:ea typeface="+mn-ea"/>
              </a:rPr>
              <a:t>     char c1,c2</a:t>
            </a:r>
            <a:r>
              <a:rPr lang="zh-CN" altLang="en-US" sz="2000" dirty="0">
                <a:solidFill>
                  <a:srgbClr val="000000"/>
                </a:solidFill>
                <a:latin typeface="+mn-lt"/>
                <a:ea typeface="+mn-ea"/>
              </a:rPr>
              <a:t>；</a:t>
            </a:r>
            <a:br>
              <a:rPr lang="zh-CN" altLang="en-US" sz="2000" dirty="0">
                <a:solidFill>
                  <a:srgbClr val="000000"/>
                </a:solidFill>
                <a:latin typeface="+mn-lt"/>
                <a:ea typeface="+mn-ea"/>
              </a:rPr>
            </a:br>
            <a:r>
              <a:rPr lang="zh-CN" altLang="en-US" sz="2000" dirty="0">
                <a:solidFill>
                  <a:srgbClr val="000000"/>
                </a:solidFill>
                <a:latin typeface="+mn-lt"/>
                <a:ea typeface="+mn-ea"/>
              </a:rPr>
              <a:t>     </a:t>
            </a:r>
            <a:r>
              <a:rPr lang="en-US" altLang="zh-CN" sz="2000" dirty="0">
                <a:solidFill>
                  <a:srgbClr val="000000"/>
                </a:solidFill>
                <a:latin typeface="+mn-lt"/>
                <a:ea typeface="+mn-ea"/>
              </a:rPr>
              <a:t>c1=’a’;     </a:t>
            </a:r>
            <a:r>
              <a:rPr lang="en-US" altLang="zh-CN" sz="2000" dirty="0">
                <a:solidFill>
                  <a:srgbClr val="000000"/>
                </a:solidFill>
              </a:rPr>
              <a:t>//ASCII ‘a’ =0x61=97, ‘A’=0x41=65,  </a:t>
            </a:r>
            <a:r>
              <a:rPr lang="en-US" altLang="zh-CN" sz="2000" b="1" dirty="0">
                <a:solidFill>
                  <a:srgbClr val="FF0000"/>
                </a:solidFill>
              </a:rPr>
              <a:t>‘A’+32=’a</a:t>
            </a:r>
            <a:r>
              <a:rPr lang="en-US" altLang="zh-CN" sz="2000" b="1" dirty="0" smtClean="0">
                <a:solidFill>
                  <a:srgbClr val="FF0000"/>
                </a:solidFill>
              </a:rPr>
              <a:t>’=</a:t>
            </a:r>
            <a:r>
              <a:rPr lang="en-US" altLang="zh-CN" sz="2000" dirty="0">
                <a:solidFill>
                  <a:srgbClr val="000000"/>
                </a:solidFill>
              </a:rPr>
              <a:t> </a:t>
            </a:r>
            <a:r>
              <a:rPr lang="en-US" altLang="zh-CN" sz="2000" dirty="0" smtClean="0">
                <a:solidFill>
                  <a:srgbClr val="000000"/>
                </a:solidFill>
              </a:rPr>
              <a:t> </a:t>
            </a:r>
            <a:r>
              <a:rPr lang="en-US" altLang="zh-CN" sz="2000" b="1" dirty="0" smtClean="0">
                <a:solidFill>
                  <a:srgbClr val="FF0000"/>
                </a:solidFill>
              </a:rPr>
              <a:t>‘</a:t>
            </a:r>
            <a:r>
              <a:rPr lang="en-US" altLang="zh-CN" sz="2000" b="1" dirty="0">
                <a:solidFill>
                  <a:srgbClr val="FF0000"/>
                </a:solidFill>
              </a:rPr>
              <a:t>A</a:t>
            </a:r>
            <a:r>
              <a:rPr lang="en-US" altLang="zh-CN" sz="2000" b="1" dirty="0" smtClean="0">
                <a:solidFill>
                  <a:srgbClr val="FF0000"/>
                </a:solidFill>
              </a:rPr>
              <a:t>’+0x20</a:t>
            </a:r>
            <a:r>
              <a:rPr lang="en-US" altLang="zh-CN" sz="2000" dirty="0">
                <a:solidFill>
                  <a:srgbClr val="000000"/>
                </a:solidFill>
              </a:rPr>
              <a:t/>
            </a:r>
            <a:br>
              <a:rPr lang="en-US" altLang="zh-CN" sz="2000" dirty="0">
                <a:solidFill>
                  <a:srgbClr val="000000"/>
                </a:solidFill>
              </a:rPr>
            </a:br>
            <a:r>
              <a:rPr lang="en-US" altLang="zh-CN" sz="2000" dirty="0">
                <a:solidFill>
                  <a:srgbClr val="000000"/>
                </a:solidFill>
                <a:latin typeface="+mn-lt"/>
                <a:ea typeface="+mn-ea"/>
              </a:rPr>
              <a:t>     c2=’b’;</a:t>
            </a:r>
            <a:br>
              <a:rPr lang="en-US" altLang="zh-CN" sz="2000" dirty="0">
                <a:solidFill>
                  <a:srgbClr val="000000"/>
                </a:solidFill>
                <a:latin typeface="+mn-lt"/>
                <a:ea typeface="+mn-ea"/>
              </a:rPr>
            </a:br>
            <a:r>
              <a:rPr lang="en-US" altLang="zh-CN" sz="2000" dirty="0">
                <a:solidFill>
                  <a:srgbClr val="000000"/>
                </a:solidFill>
                <a:latin typeface="+mn-lt"/>
                <a:ea typeface="+mn-ea"/>
              </a:rPr>
              <a:t>     c1=c1-32;    // </a:t>
            </a:r>
            <a:r>
              <a:rPr lang="en-US" altLang="zh-CN" sz="2000" b="1" dirty="0">
                <a:solidFill>
                  <a:srgbClr val="FF0000"/>
                </a:solidFill>
                <a:latin typeface="+mn-lt"/>
                <a:ea typeface="+mn-ea"/>
              </a:rPr>
              <a:t>‘a’-‘A’=</a:t>
            </a:r>
            <a:r>
              <a:rPr lang="en-US" altLang="zh-CN" sz="2000" b="1" dirty="0" smtClean="0">
                <a:solidFill>
                  <a:srgbClr val="FF0000"/>
                </a:solidFill>
                <a:latin typeface="+mn-lt"/>
                <a:ea typeface="+mn-ea"/>
              </a:rPr>
              <a:t>32=0x20;</a:t>
            </a:r>
            <a:r>
              <a:rPr lang="en-US" altLang="zh-CN" sz="2000" b="1" dirty="0">
                <a:solidFill>
                  <a:srgbClr val="FF0000"/>
                </a:solidFill>
                <a:latin typeface="+mn-lt"/>
                <a:ea typeface="+mn-ea"/>
              </a:rPr>
              <a:t/>
            </a:r>
            <a:br>
              <a:rPr lang="en-US" altLang="zh-CN" sz="2000" b="1" dirty="0">
                <a:solidFill>
                  <a:srgbClr val="FF0000"/>
                </a:solidFill>
                <a:latin typeface="+mn-lt"/>
                <a:ea typeface="+mn-ea"/>
              </a:rPr>
            </a:br>
            <a:r>
              <a:rPr lang="en-US" altLang="zh-CN" sz="2000" dirty="0">
                <a:solidFill>
                  <a:srgbClr val="000000"/>
                </a:solidFill>
                <a:latin typeface="+mn-lt"/>
                <a:ea typeface="+mn-ea"/>
              </a:rPr>
              <a:t>     c2=c2-32;</a:t>
            </a:r>
            <a:br>
              <a:rPr lang="en-US" altLang="zh-CN" sz="2000" dirty="0">
                <a:solidFill>
                  <a:srgbClr val="000000"/>
                </a:solidFill>
                <a:latin typeface="+mn-lt"/>
                <a:ea typeface="+mn-ea"/>
              </a:rPr>
            </a:br>
            <a:r>
              <a:rPr lang="en-US" altLang="zh-CN" sz="2000" dirty="0">
                <a:solidFill>
                  <a:srgbClr val="000000"/>
                </a:solidFill>
                <a:latin typeface="+mn-lt"/>
                <a:ea typeface="+mn-ea"/>
              </a:rPr>
              <a:t>     </a:t>
            </a:r>
            <a:r>
              <a:rPr lang="en-US" altLang="zh-CN" sz="2000" dirty="0" err="1">
                <a:solidFill>
                  <a:srgbClr val="000000"/>
                </a:solidFill>
                <a:latin typeface="+mn-lt"/>
                <a:ea typeface="+mn-ea"/>
              </a:rPr>
              <a:t>printf</a:t>
            </a:r>
            <a:r>
              <a:rPr lang="en-US" altLang="zh-CN" sz="2000" dirty="0" smtClean="0">
                <a:solidFill>
                  <a:srgbClr val="000000"/>
                </a:solidFill>
                <a:latin typeface="+mn-lt"/>
                <a:ea typeface="+mn-ea"/>
              </a:rPr>
              <a:t>("</a:t>
            </a:r>
            <a:r>
              <a:rPr lang="zh-CN" altLang="en-US" sz="2000" dirty="0" smtClean="0">
                <a:solidFill>
                  <a:srgbClr val="000000"/>
                </a:solidFill>
                <a:latin typeface="+mn-lt"/>
                <a:ea typeface="+mn-ea"/>
              </a:rPr>
              <a:t>％</a:t>
            </a:r>
            <a:r>
              <a:rPr lang="en-US" altLang="zh-CN" sz="2000" dirty="0">
                <a:solidFill>
                  <a:srgbClr val="000000"/>
                </a:solidFill>
                <a:latin typeface="+mn-lt"/>
                <a:ea typeface="+mn-ea"/>
              </a:rPr>
              <a:t>c </a:t>
            </a:r>
            <a:r>
              <a:rPr lang="zh-CN" altLang="en-US" sz="2000" dirty="0">
                <a:solidFill>
                  <a:srgbClr val="000000"/>
                </a:solidFill>
                <a:latin typeface="+mn-lt"/>
                <a:ea typeface="+mn-ea"/>
              </a:rPr>
              <a:t>％</a:t>
            </a:r>
            <a:r>
              <a:rPr lang="en-US" altLang="zh-CN" sz="2000" dirty="0">
                <a:solidFill>
                  <a:srgbClr val="000000"/>
                </a:solidFill>
                <a:latin typeface="+mn-lt"/>
                <a:ea typeface="+mn-ea"/>
              </a:rPr>
              <a:t>c″</a:t>
            </a:r>
            <a:r>
              <a:rPr lang="zh-CN" altLang="en-US" sz="2000" dirty="0">
                <a:solidFill>
                  <a:srgbClr val="000000"/>
                </a:solidFill>
                <a:latin typeface="+mn-lt"/>
                <a:ea typeface="+mn-ea"/>
              </a:rPr>
              <a:t>，</a:t>
            </a:r>
            <a:r>
              <a:rPr lang="en-US" altLang="zh-CN" sz="2000" dirty="0">
                <a:solidFill>
                  <a:srgbClr val="000000"/>
                </a:solidFill>
                <a:latin typeface="+mn-lt"/>
                <a:ea typeface="+mn-ea"/>
              </a:rPr>
              <a:t>c1,c2</a:t>
            </a:r>
            <a:r>
              <a:rPr lang="zh-CN" altLang="en-US" sz="2000" dirty="0">
                <a:solidFill>
                  <a:srgbClr val="000000"/>
                </a:solidFill>
                <a:latin typeface="+mn-lt"/>
                <a:ea typeface="+mn-ea"/>
              </a:rPr>
              <a:t>）；</a:t>
            </a:r>
            <a:br>
              <a:rPr lang="zh-CN" altLang="en-US" sz="2000" dirty="0">
                <a:solidFill>
                  <a:srgbClr val="000000"/>
                </a:solidFill>
                <a:latin typeface="+mn-lt"/>
                <a:ea typeface="+mn-ea"/>
              </a:rPr>
            </a:br>
            <a:r>
              <a:rPr lang="zh-CN" altLang="en-US" sz="2000" dirty="0">
                <a:solidFill>
                  <a:srgbClr val="000000"/>
                </a:solidFill>
                <a:latin typeface="+mn-lt"/>
                <a:ea typeface="+mn-ea"/>
              </a:rPr>
              <a:t>     </a:t>
            </a:r>
            <a:r>
              <a:rPr lang="en-US" altLang="zh-CN" sz="2000" dirty="0">
                <a:solidFill>
                  <a:srgbClr val="000000"/>
                </a:solidFill>
                <a:latin typeface="+mn-lt"/>
                <a:ea typeface="+mn-ea"/>
              </a:rPr>
              <a:t>return 0;</a:t>
            </a:r>
            <a:r>
              <a:rPr lang="zh-CN" altLang="en-US" sz="2000" dirty="0">
                <a:solidFill>
                  <a:srgbClr val="000000"/>
                </a:solidFill>
                <a:latin typeface="+mn-lt"/>
                <a:ea typeface="+mn-ea"/>
              </a:rPr>
              <a:t>    </a:t>
            </a:r>
            <a:r>
              <a:rPr lang="en-US" altLang="zh-CN" sz="2000" dirty="0">
                <a:solidFill>
                  <a:srgbClr val="000000"/>
                </a:solidFill>
                <a:latin typeface="+mn-lt"/>
                <a:ea typeface="+mn-ea"/>
              </a:rPr>
              <a:t/>
            </a:r>
            <a:br>
              <a:rPr lang="en-US" altLang="zh-CN" sz="2000" dirty="0">
                <a:solidFill>
                  <a:srgbClr val="000000"/>
                </a:solidFill>
                <a:latin typeface="+mn-lt"/>
                <a:ea typeface="+mn-ea"/>
              </a:rPr>
            </a:br>
            <a:r>
              <a:rPr lang="zh-CN" altLang="en-US" sz="2000" dirty="0">
                <a:solidFill>
                  <a:srgbClr val="000000"/>
                </a:solidFill>
                <a:latin typeface="+mn-lt"/>
                <a:ea typeface="+mn-ea"/>
              </a:rPr>
              <a:t>｝</a:t>
            </a:r>
          </a:p>
        </p:txBody>
      </p:sp>
      <p:sp>
        <p:nvSpPr>
          <p:cNvPr id="78851" name="Rectangle 3"/>
          <p:cNvSpPr>
            <a:spLocks noChangeArrowheads="1"/>
          </p:cNvSpPr>
          <p:nvPr/>
        </p:nvSpPr>
        <p:spPr bwMode="auto">
          <a:xfrm>
            <a:off x="405244" y="4657311"/>
            <a:ext cx="8106931" cy="1131887"/>
          </a:xfrm>
          <a:prstGeom prst="rect">
            <a:avLst/>
          </a:prstGeom>
          <a:solidFill>
            <a:schemeClr val="bg1"/>
          </a:solidFill>
          <a:ln w="9525">
            <a:solidFill>
              <a:srgbClr val="000099"/>
            </a:solidFill>
            <a:miter lim="800000"/>
            <a:headEnd/>
            <a:tailEnd/>
          </a:ln>
          <a:effectLst>
            <a:outerShdw dist="107763" dir="18900000" algn="ctr" rotWithShape="0">
              <a:schemeClr val="bg2"/>
            </a:outerShdw>
          </a:effec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r>
              <a:rPr lang="zh-CN" altLang="en-US" sz="1800" b="1" u="sng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华文细黑" pitchFamily="2" charset="-122"/>
              </a:rPr>
              <a:t>说明：</a:t>
            </a:r>
            <a:r>
              <a:rPr lang="zh-CN" altLang="en-US" sz="1800" dirty="0">
                <a:solidFill>
                  <a:srgbClr val="000000"/>
                </a:solidFill>
                <a:latin typeface="+mn-lt"/>
              </a:rPr>
              <a:t>程序的作用是将两个小写字母</a:t>
            </a:r>
            <a:r>
              <a:rPr lang="en-US" altLang="zh-CN" sz="1800" dirty="0">
                <a:solidFill>
                  <a:srgbClr val="000000"/>
                </a:solidFill>
                <a:latin typeface="+mn-lt"/>
              </a:rPr>
              <a:t>a</a:t>
            </a:r>
            <a:r>
              <a:rPr lang="zh-CN" altLang="en-US" sz="1800" dirty="0">
                <a:solidFill>
                  <a:srgbClr val="000000"/>
                </a:solidFill>
                <a:latin typeface="+mn-lt"/>
              </a:rPr>
              <a:t>和</a:t>
            </a:r>
            <a:r>
              <a:rPr lang="en-US" altLang="zh-CN" sz="1800" dirty="0">
                <a:solidFill>
                  <a:srgbClr val="000000"/>
                </a:solidFill>
                <a:latin typeface="+mn-lt"/>
              </a:rPr>
              <a:t>b</a:t>
            </a:r>
            <a:r>
              <a:rPr lang="zh-CN" altLang="en-US" sz="1800" dirty="0">
                <a:solidFill>
                  <a:srgbClr val="000000"/>
                </a:solidFill>
                <a:latin typeface="+mn-lt"/>
              </a:rPr>
              <a:t>转换成大写字母</a:t>
            </a:r>
            <a:r>
              <a:rPr lang="en-US" altLang="zh-CN" sz="1800" dirty="0">
                <a:solidFill>
                  <a:srgbClr val="000000"/>
                </a:solidFill>
                <a:latin typeface="+mn-lt"/>
              </a:rPr>
              <a:t>A</a:t>
            </a:r>
            <a:r>
              <a:rPr lang="zh-CN" altLang="en-US" sz="1800" dirty="0">
                <a:solidFill>
                  <a:srgbClr val="000000"/>
                </a:solidFill>
                <a:latin typeface="+mn-lt"/>
              </a:rPr>
              <a:t>和</a:t>
            </a:r>
            <a:r>
              <a:rPr lang="en-US" altLang="zh-CN" sz="1800" dirty="0">
                <a:solidFill>
                  <a:srgbClr val="000000"/>
                </a:solidFill>
                <a:latin typeface="+mn-lt"/>
              </a:rPr>
              <a:t>B</a:t>
            </a:r>
            <a:r>
              <a:rPr lang="zh-CN" altLang="en-US" sz="1800" dirty="0">
                <a:solidFill>
                  <a:srgbClr val="000000"/>
                </a:solidFill>
                <a:latin typeface="+mn-lt"/>
              </a:rPr>
              <a:t>。从</a:t>
            </a:r>
            <a:r>
              <a:rPr lang="en-US" altLang="zh-CN" sz="1800" dirty="0">
                <a:solidFill>
                  <a:srgbClr val="000000"/>
                </a:solidFill>
                <a:latin typeface="+mn-lt"/>
              </a:rPr>
              <a:t>ASCII</a:t>
            </a:r>
            <a:r>
              <a:rPr lang="zh-CN" altLang="en-US" sz="1800" dirty="0">
                <a:solidFill>
                  <a:srgbClr val="000000"/>
                </a:solidFill>
                <a:latin typeface="+mn-lt"/>
              </a:rPr>
              <a:t>代码表中可以看到每一个小写字母比它相应的大写字母的</a:t>
            </a:r>
            <a:r>
              <a:rPr lang="en-US" altLang="zh-CN" sz="1800" dirty="0">
                <a:solidFill>
                  <a:srgbClr val="000000"/>
                </a:solidFill>
                <a:latin typeface="+mn-lt"/>
              </a:rPr>
              <a:t>ASCII</a:t>
            </a:r>
            <a:r>
              <a:rPr lang="zh-CN" altLang="en-US" sz="1800" dirty="0">
                <a:solidFill>
                  <a:srgbClr val="000000"/>
                </a:solidFill>
                <a:latin typeface="+mn-lt"/>
              </a:rPr>
              <a:t>码大</a:t>
            </a:r>
            <a:r>
              <a:rPr lang="en-US" altLang="zh-CN" sz="1800" dirty="0">
                <a:solidFill>
                  <a:srgbClr val="000000"/>
                </a:solidFill>
                <a:latin typeface="+mn-lt"/>
              </a:rPr>
              <a:t>32</a:t>
            </a:r>
            <a:r>
              <a:rPr lang="zh-CN" altLang="en-US" sz="1800" dirty="0">
                <a:solidFill>
                  <a:srgbClr val="000000"/>
                </a:solidFill>
                <a:latin typeface="+mn-lt"/>
              </a:rPr>
              <a:t>。</a:t>
            </a:r>
            <a:endParaRPr lang="en-US" altLang="zh-CN" sz="1800" dirty="0">
              <a:solidFill>
                <a:srgbClr val="000000"/>
              </a:solidFill>
              <a:latin typeface="+mn-lt"/>
            </a:endParaRPr>
          </a:p>
          <a:p>
            <a:r>
              <a:rPr lang="zh-CN" altLang="en-US" sz="1800" dirty="0">
                <a:solidFill>
                  <a:srgbClr val="000000"/>
                </a:solidFill>
                <a:latin typeface="+mn-lt"/>
              </a:rPr>
              <a:t>Ｃ语言允许字符数据与整数直接进行算术运算。  　　　　</a:t>
            </a:r>
          </a:p>
        </p:txBody>
      </p:sp>
      <p:sp>
        <p:nvSpPr>
          <p:cNvPr id="78852" name="Rectangle 4"/>
          <p:cNvSpPr>
            <a:spLocks noChangeArrowheads="1"/>
          </p:cNvSpPr>
          <p:nvPr/>
        </p:nvSpPr>
        <p:spPr bwMode="auto">
          <a:xfrm>
            <a:off x="5054600" y="3221427"/>
            <a:ext cx="3457575" cy="719138"/>
          </a:xfrm>
          <a:prstGeom prst="rect">
            <a:avLst/>
          </a:prstGeom>
          <a:noFill/>
          <a:ln w="9525">
            <a:solidFill>
              <a:srgbClr val="FF0066"/>
            </a:solidFill>
            <a:miter lim="800000"/>
            <a:headEnd/>
            <a:tailEnd/>
          </a:ln>
          <a:effectLst/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r>
              <a:rPr lang="zh-CN" altLang="en-US" sz="1800" b="1" u="sng" dirty="0">
                <a:solidFill>
                  <a:srgbClr val="0000CC"/>
                </a:solidFill>
                <a:latin typeface="华文细黑" pitchFamily="2" charset="-122"/>
                <a:ea typeface="华文细黑" pitchFamily="2" charset="-122"/>
              </a:rPr>
              <a:t>运行结果：</a:t>
            </a:r>
            <a:r>
              <a:rPr lang="zh-CN" altLang="en-US" sz="1800" b="1" dirty="0">
                <a:solidFill>
                  <a:srgbClr val="0000CC"/>
                </a:solidFill>
                <a:latin typeface="宋体" pitchFamily="2" charset="-122"/>
              </a:rPr>
              <a:t>Ａ Ｂ</a:t>
            </a:r>
          </a:p>
          <a:p>
            <a:pPr>
              <a:buFontTx/>
              <a:buNone/>
            </a:pPr>
            <a:r>
              <a:rPr lang="zh-CN" altLang="en-US" sz="1800" b="1" dirty="0">
                <a:solidFill>
                  <a:schemeClr val="bg1"/>
                </a:solidFill>
                <a:latin typeface="宋体" pitchFamily="2" charset="-122"/>
              </a:rPr>
              <a:t>   </a:t>
            </a:r>
          </a:p>
        </p:txBody>
      </p:sp>
      <p:sp>
        <p:nvSpPr>
          <p:cNvPr id="2" name="矩形 1"/>
          <p:cNvSpPr/>
          <p:nvPr/>
        </p:nvSpPr>
        <p:spPr>
          <a:xfrm>
            <a:off x="482599" y="233196"/>
            <a:ext cx="72232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rgbClr val="7030A0"/>
                </a:solidFill>
                <a:latin typeface="+mj-lt"/>
                <a:ea typeface="+mj-ea"/>
                <a:cs typeface="+mj-cs"/>
              </a:rPr>
              <a:t>课后练习：</a:t>
            </a:r>
            <a:r>
              <a:rPr lang="zh-CN" altLang="en-US" sz="2800" dirty="0">
                <a:solidFill>
                  <a:srgbClr val="1A93C8"/>
                </a:solidFill>
                <a:latin typeface="+mj-lt"/>
                <a:ea typeface="+mj-ea"/>
                <a:cs typeface="+mj-cs"/>
              </a:rPr>
              <a:t>大小写字母的转换    </a:t>
            </a:r>
          </a:p>
        </p:txBody>
      </p:sp>
    </p:spTree>
    <p:extLst>
      <p:ext uri="{BB962C8B-B14F-4D97-AF65-F5344CB8AC3E}">
        <p14:creationId xmlns:p14="http://schemas.microsoft.com/office/powerpoint/2010/main" val="573486531"/>
      </p:ext>
    </p:extLst>
  </p:cSld>
  <p:clrMapOvr>
    <a:masterClrMapping/>
  </p:clrMapOvr>
  <p:transition>
    <p:strips dir="r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88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88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851" grpId="0" animBg="1"/>
      <p:bldP spid="78852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非基本数据类型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dirty="0"/>
              <a:t>非基本类型指的是由用户根据基本数据类型自己定义的数据类型（构造类型）</a:t>
            </a:r>
            <a:endParaRPr lang="en-US" altLang="zh-CN" dirty="0"/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dirty="0"/>
              <a:t>通常有以下七种</a:t>
            </a:r>
            <a:endParaRPr lang="en-US" altLang="zh-CN" dirty="0"/>
          </a:p>
          <a:p>
            <a:pPr marL="971550" lvl="1">
              <a:buFont typeface="Wingdings" panose="05000000000000000000" pitchFamily="2" charset="2"/>
              <a:buChar char="n"/>
            </a:pPr>
            <a:r>
              <a:rPr lang="en-US" altLang="zh-CN" dirty="0">
                <a:solidFill>
                  <a:srgbClr val="0000CC"/>
                </a:solidFill>
              </a:rPr>
              <a:t>void     </a:t>
            </a:r>
            <a:r>
              <a:rPr lang="zh-CN" altLang="en-US" dirty="0">
                <a:solidFill>
                  <a:srgbClr val="0000CC"/>
                </a:solidFill>
              </a:rPr>
              <a:t>空类型</a:t>
            </a:r>
          </a:p>
          <a:p>
            <a:pPr marL="971550" lvl="1">
              <a:buFont typeface="Wingdings" panose="05000000000000000000" pitchFamily="2" charset="2"/>
              <a:buChar char="n"/>
            </a:pPr>
            <a:r>
              <a:rPr lang="en-US" altLang="zh-CN" dirty="0">
                <a:solidFill>
                  <a:srgbClr val="0000CC"/>
                </a:solidFill>
              </a:rPr>
              <a:t>type[]  </a:t>
            </a:r>
            <a:r>
              <a:rPr lang="zh-CN" altLang="en-US" dirty="0">
                <a:solidFill>
                  <a:srgbClr val="0000CC"/>
                </a:solidFill>
              </a:rPr>
              <a:t>数组</a:t>
            </a:r>
          </a:p>
          <a:p>
            <a:pPr marL="971550" lvl="1">
              <a:buFont typeface="Wingdings" panose="05000000000000000000" pitchFamily="2" charset="2"/>
              <a:buChar char="n"/>
            </a:pPr>
            <a:r>
              <a:rPr lang="en-US" altLang="zh-CN" dirty="0">
                <a:solidFill>
                  <a:srgbClr val="0000CC"/>
                </a:solidFill>
              </a:rPr>
              <a:t>type *   </a:t>
            </a:r>
            <a:r>
              <a:rPr lang="zh-CN" altLang="en-US" dirty="0">
                <a:solidFill>
                  <a:srgbClr val="0000CC"/>
                </a:solidFill>
              </a:rPr>
              <a:t>指针</a:t>
            </a:r>
          </a:p>
          <a:p>
            <a:pPr marL="971550" lvl="1">
              <a:buFont typeface="Wingdings" panose="05000000000000000000" pitchFamily="2" charset="2"/>
              <a:buChar char="n"/>
            </a:pPr>
            <a:r>
              <a:rPr lang="en-US" altLang="zh-CN" dirty="0" err="1">
                <a:solidFill>
                  <a:srgbClr val="0000CC"/>
                </a:solidFill>
              </a:rPr>
              <a:t>struct</a:t>
            </a:r>
            <a:r>
              <a:rPr lang="en-US" altLang="zh-CN" dirty="0">
                <a:solidFill>
                  <a:srgbClr val="0000CC"/>
                </a:solidFill>
              </a:rPr>
              <a:t>   </a:t>
            </a:r>
            <a:r>
              <a:rPr lang="zh-CN" altLang="en-US" dirty="0">
                <a:solidFill>
                  <a:srgbClr val="0000CC"/>
                </a:solidFill>
              </a:rPr>
              <a:t>结构</a:t>
            </a:r>
            <a:endParaRPr lang="en-US" altLang="zh-CN" dirty="0">
              <a:solidFill>
                <a:srgbClr val="0000CC"/>
              </a:solidFill>
            </a:endParaRPr>
          </a:p>
          <a:p>
            <a:pPr marL="971550" lvl="1">
              <a:buFont typeface="Wingdings" panose="05000000000000000000" pitchFamily="2" charset="2"/>
              <a:buChar char="n"/>
            </a:pPr>
            <a:r>
              <a:rPr lang="en-US" altLang="zh-CN" dirty="0">
                <a:solidFill>
                  <a:srgbClr val="0000CC"/>
                </a:solidFill>
              </a:rPr>
              <a:t>union    </a:t>
            </a:r>
            <a:r>
              <a:rPr lang="zh-CN" altLang="en-US" dirty="0">
                <a:solidFill>
                  <a:srgbClr val="0000CC"/>
                </a:solidFill>
              </a:rPr>
              <a:t>联合</a:t>
            </a:r>
          </a:p>
          <a:p>
            <a:pPr marL="971550" lvl="1">
              <a:buFont typeface="Wingdings" panose="05000000000000000000" pitchFamily="2" charset="2"/>
              <a:buChar char="n"/>
            </a:pPr>
            <a:r>
              <a:rPr lang="en-US" altLang="zh-CN" dirty="0" err="1">
                <a:solidFill>
                  <a:srgbClr val="0000CC"/>
                </a:solidFill>
              </a:rPr>
              <a:t>enum</a:t>
            </a:r>
            <a:r>
              <a:rPr lang="en-US" altLang="zh-CN" dirty="0">
                <a:solidFill>
                  <a:srgbClr val="0000CC"/>
                </a:solidFill>
              </a:rPr>
              <a:t>     </a:t>
            </a:r>
            <a:r>
              <a:rPr lang="zh-CN" altLang="en-US" dirty="0">
                <a:solidFill>
                  <a:srgbClr val="0000CC"/>
                </a:solidFill>
              </a:rPr>
              <a:t>枚举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dirty="0" smtClean="0"/>
              <a:t>以后</a:t>
            </a:r>
            <a:r>
              <a:rPr lang="zh-CN" altLang="en-US" dirty="0"/>
              <a:t>将陆续介绍</a:t>
            </a:r>
          </a:p>
        </p:txBody>
      </p:sp>
    </p:spTree>
    <p:extLst>
      <p:ext uri="{BB962C8B-B14F-4D97-AF65-F5344CB8AC3E}">
        <p14:creationId xmlns:p14="http://schemas.microsoft.com/office/powerpoint/2010/main" val="852476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3.3 </a:t>
            </a:r>
            <a:r>
              <a:rPr lang="zh-CN" altLang="en-US" dirty="0"/>
              <a:t>定义变量和赋初值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dirty="0"/>
              <a:t>在主函数</a:t>
            </a:r>
            <a:r>
              <a:rPr lang="en-US" altLang="zh-CN" sz="2000" dirty="0"/>
              <a:t>main( ) </a:t>
            </a:r>
            <a:r>
              <a:rPr lang="zh-CN" altLang="en-US" sz="2000" dirty="0"/>
              <a:t>中的声明部分</a:t>
            </a:r>
            <a:endParaRPr lang="en-US" altLang="zh-CN" sz="2000" dirty="0"/>
          </a:p>
          <a:p>
            <a:pPr marL="971550" lvl="1"/>
            <a:r>
              <a:rPr lang="zh-CN" altLang="en-US" sz="1800" b="1" dirty="0" smtClean="0">
                <a:solidFill>
                  <a:srgbClr val="7030A0"/>
                </a:solidFill>
              </a:rPr>
              <a:t>为</a:t>
            </a:r>
            <a:r>
              <a:rPr lang="zh-CN" altLang="en-US" sz="1800" b="1" dirty="0">
                <a:solidFill>
                  <a:srgbClr val="7030A0"/>
                </a:solidFill>
              </a:rPr>
              <a:t>解决给定的问题，需要定义哪些变量？</a:t>
            </a:r>
            <a:endParaRPr lang="en-US" altLang="zh-CN" sz="1800" b="1" dirty="0">
              <a:solidFill>
                <a:srgbClr val="7030A0"/>
              </a:solidFill>
            </a:endParaRPr>
          </a:p>
          <a:p>
            <a:pPr marL="971550" lvl="1"/>
            <a:r>
              <a:rPr lang="zh-CN" altLang="en-US" sz="1800" b="1" dirty="0" smtClean="0">
                <a:solidFill>
                  <a:srgbClr val="7030A0"/>
                </a:solidFill>
              </a:rPr>
              <a:t>这些</a:t>
            </a:r>
            <a:r>
              <a:rPr lang="zh-CN" altLang="en-US" sz="1800" b="1" dirty="0">
                <a:solidFill>
                  <a:srgbClr val="7030A0"/>
                </a:solidFill>
              </a:rPr>
              <a:t>变量的精度有何要求？</a:t>
            </a:r>
            <a:endParaRPr lang="en-US" altLang="zh-CN" sz="1800" b="1" dirty="0">
              <a:solidFill>
                <a:srgbClr val="7030A0"/>
              </a:solidFill>
            </a:endParaRPr>
          </a:p>
          <a:p>
            <a:pPr marL="971550" lvl="1"/>
            <a:r>
              <a:rPr lang="zh-CN" altLang="en-US" sz="1800" b="1" dirty="0" smtClean="0">
                <a:solidFill>
                  <a:srgbClr val="7030A0"/>
                </a:solidFill>
              </a:rPr>
              <a:t>根据</a:t>
            </a:r>
            <a:r>
              <a:rPr lang="zh-CN" altLang="en-US" sz="1800" b="1" dirty="0">
                <a:solidFill>
                  <a:srgbClr val="7030A0"/>
                </a:solidFill>
              </a:rPr>
              <a:t>精度</a:t>
            </a:r>
            <a:r>
              <a:rPr lang="zh-CN" altLang="en-US" sz="1800" b="1" dirty="0" smtClean="0">
                <a:solidFill>
                  <a:srgbClr val="7030A0"/>
                </a:solidFill>
              </a:rPr>
              <a:t>要求为变量设置哪种数据类型？</a:t>
            </a:r>
            <a:endParaRPr lang="en-US" altLang="zh-CN" sz="1800" b="1" dirty="0">
              <a:solidFill>
                <a:srgbClr val="7030A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b="1" dirty="0">
                <a:solidFill>
                  <a:srgbClr val="C00000"/>
                </a:solidFill>
              </a:rPr>
              <a:t>目的是为其分配相应的</a:t>
            </a:r>
            <a:r>
              <a:rPr lang="zh-CN" altLang="en-US" sz="2000" b="1" dirty="0">
                <a:solidFill>
                  <a:srgbClr val="0000CC"/>
                </a:solidFill>
              </a:rPr>
              <a:t>内存</a:t>
            </a:r>
            <a:r>
              <a:rPr lang="zh-CN" altLang="en-US" sz="2000" b="1" dirty="0" smtClean="0">
                <a:solidFill>
                  <a:srgbClr val="0000CC"/>
                </a:solidFill>
              </a:rPr>
              <a:t>单元空间，</a:t>
            </a:r>
            <a:r>
              <a:rPr lang="zh-CN" altLang="en-US" sz="2000" b="1" dirty="0">
                <a:solidFill>
                  <a:srgbClr val="000000"/>
                </a:solidFill>
                <a:sym typeface="宋体" panose="02010600030101010101" pitchFamily="2" charset="-122"/>
              </a:rPr>
              <a:t>并</a:t>
            </a:r>
            <a:r>
              <a:rPr lang="zh-CN" altLang="en-US" sz="2000" b="1" dirty="0">
                <a:solidFill>
                  <a:srgbClr val="C00000"/>
                </a:solidFill>
              </a:rPr>
              <a:t>确定些变量的</a:t>
            </a:r>
            <a:r>
              <a:rPr lang="zh-CN" altLang="en-US" sz="2000" b="1" dirty="0">
                <a:solidFill>
                  <a:srgbClr val="0000CC"/>
                </a:solidFill>
              </a:rPr>
              <a:t>存储格式</a:t>
            </a:r>
            <a:r>
              <a:rPr lang="zh-CN" altLang="en-US" sz="2000" b="1" dirty="0">
                <a:solidFill>
                  <a:srgbClr val="C00000"/>
                </a:solidFill>
              </a:rPr>
              <a:t>；</a:t>
            </a:r>
            <a:endParaRPr lang="en-US" altLang="zh-CN" sz="2000" b="1" dirty="0">
              <a:solidFill>
                <a:srgbClr val="C000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dirty="0"/>
              <a:t>如定义变量名为 </a:t>
            </a:r>
            <a:r>
              <a:rPr lang="en-US" altLang="zh-CN" sz="2000" dirty="0"/>
              <a:t>a </a:t>
            </a:r>
            <a:r>
              <a:rPr lang="zh-CN" altLang="en-US" sz="2000" dirty="0"/>
              <a:t>的整型变量</a:t>
            </a:r>
          </a:p>
          <a:p>
            <a:pPr marL="971550" lvl="1"/>
            <a:r>
              <a:rPr lang="en-US" altLang="zh-CN" sz="1800" dirty="0" err="1"/>
              <a:t>int</a:t>
            </a:r>
            <a:r>
              <a:rPr lang="en-US" altLang="zh-CN" sz="1800" dirty="0"/>
              <a:t> a = 300;    //</a:t>
            </a:r>
            <a:r>
              <a:rPr lang="zh-CN" altLang="en-US" sz="1800" dirty="0"/>
              <a:t>赋值</a:t>
            </a:r>
            <a:endParaRPr lang="en-US" altLang="zh-CN" sz="1800" dirty="0"/>
          </a:p>
          <a:p>
            <a:pPr marL="971550" lvl="1"/>
            <a:r>
              <a:rPr lang="zh-CN" altLang="en-US" sz="1800" dirty="0"/>
              <a:t>注：</a:t>
            </a:r>
            <a:r>
              <a:rPr lang="en-US" altLang="zh-CN" sz="1800" dirty="0"/>
              <a:t>C</a:t>
            </a:r>
            <a:r>
              <a:rPr lang="zh-CN" altLang="en-US" sz="1800" dirty="0"/>
              <a:t>语言中，</a:t>
            </a:r>
            <a:r>
              <a:rPr lang="zh-CN" altLang="en-US" sz="1800" b="1" i="1" u="sng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符号</a:t>
            </a:r>
            <a:r>
              <a:rPr lang="en-US" altLang="zh-CN" sz="1800" b="1" i="1" u="sng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"="</a:t>
            </a:r>
            <a:r>
              <a:rPr lang="zh-CN" altLang="en-US" sz="1800" b="1" i="1" u="sng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是</a:t>
            </a:r>
            <a:r>
              <a:rPr lang="zh-CN" altLang="en-US" sz="1800" b="1" i="1" u="sng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一</a:t>
            </a:r>
            <a:r>
              <a:rPr lang="zh-CN" altLang="en-US" sz="1800" b="1" i="1" u="sng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个</a:t>
            </a:r>
            <a:r>
              <a:rPr lang="en-US" altLang="zh-CN" sz="1800" b="1" i="1" u="sng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"</a:t>
            </a:r>
            <a:r>
              <a:rPr lang="zh-CN" altLang="en-US" sz="1800" b="1" i="1" u="sng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赋值</a:t>
            </a:r>
            <a:r>
              <a:rPr lang="en-US" altLang="zh-CN" sz="1800" b="1" i="1" u="sng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"</a:t>
            </a:r>
            <a:r>
              <a:rPr lang="zh-CN" altLang="en-US" sz="1800" b="1" i="1" u="sng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zh-CN" altLang="en-US" sz="1800" b="1" i="1" u="sng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运算符，</a:t>
            </a:r>
            <a:r>
              <a:rPr lang="zh-CN" altLang="en-US" sz="1800" b="1" i="1" u="sng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不是</a:t>
            </a:r>
            <a:r>
              <a:rPr lang="en-US" altLang="zh-CN" sz="1800" b="1" i="1" u="sng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"</a:t>
            </a:r>
            <a:r>
              <a:rPr lang="zh-CN" altLang="en-US" sz="1800" b="1" i="1" u="sng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等于</a:t>
            </a:r>
            <a:r>
              <a:rPr lang="en-US" altLang="zh-CN" sz="1800" b="1" i="1" u="sng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"</a:t>
            </a:r>
            <a:r>
              <a:rPr lang="zh-CN" altLang="en-US" sz="1800" b="1" i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；</a:t>
            </a:r>
            <a:endParaRPr lang="en-US" altLang="zh-CN" sz="1800" b="1" i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971550" lvl="1"/>
            <a:r>
              <a:rPr lang="zh-CN" altLang="en-US" sz="1800" dirty="0"/>
              <a:t>含义：将一个整数常量</a:t>
            </a:r>
            <a:r>
              <a:rPr lang="en-US" altLang="zh-CN" sz="1800" dirty="0"/>
              <a:t>300</a:t>
            </a:r>
            <a:r>
              <a:rPr lang="zh-CN" altLang="en-US" sz="1800" dirty="0">
                <a:solidFill>
                  <a:srgbClr val="7030A0"/>
                </a:solidFill>
              </a:rPr>
              <a:t>赋值给</a:t>
            </a:r>
            <a:r>
              <a:rPr lang="zh-CN" altLang="en-US" sz="1800" dirty="0"/>
              <a:t>整型变量</a:t>
            </a:r>
            <a:r>
              <a:rPr lang="en-US" altLang="zh-CN" sz="1800" dirty="0"/>
              <a:t>a</a:t>
            </a:r>
            <a:r>
              <a:rPr lang="zh-CN" altLang="en-US" sz="1800" dirty="0"/>
              <a:t>；</a:t>
            </a:r>
            <a:endParaRPr lang="en-US" altLang="zh-CN" sz="1800" dirty="0"/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b="1" dirty="0">
                <a:solidFill>
                  <a:srgbClr val="006600"/>
                </a:solidFill>
              </a:rPr>
              <a:t>系统会根据变量</a:t>
            </a:r>
            <a:r>
              <a:rPr lang="en-US" altLang="zh-CN" sz="2000" b="1" dirty="0">
                <a:solidFill>
                  <a:srgbClr val="006600"/>
                </a:solidFill>
              </a:rPr>
              <a:t>a</a:t>
            </a:r>
            <a:r>
              <a:rPr lang="zh-CN" altLang="en-US" sz="2000" b="1" dirty="0">
                <a:solidFill>
                  <a:srgbClr val="006600"/>
                </a:solidFill>
              </a:rPr>
              <a:t>的精度要求，</a:t>
            </a:r>
            <a:r>
              <a:rPr lang="zh-CN" altLang="en-US" sz="2000" b="1" dirty="0">
                <a:solidFill>
                  <a:srgbClr val="FF0000"/>
                </a:solidFill>
              </a:rPr>
              <a:t>安排</a:t>
            </a:r>
            <a:r>
              <a:rPr lang="en-US" altLang="zh-CN" sz="2000" b="1" dirty="0">
                <a:solidFill>
                  <a:srgbClr val="FF0000"/>
                </a:solidFill>
              </a:rPr>
              <a:t>4</a:t>
            </a:r>
            <a:r>
              <a:rPr lang="zh-CN" altLang="en-US" sz="2000" b="1" dirty="0">
                <a:solidFill>
                  <a:srgbClr val="FF0000"/>
                </a:solidFill>
              </a:rPr>
              <a:t>个字节的内存单元</a:t>
            </a:r>
            <a:r>
              <a:rPr lang="zh-CN" altLang="en-US" sz="2000" b="1" dirty="0">
                <a:solidFill>
                  <a:srgbClr val="006600"/>
                </a:solidFill>
              </a:rPr>
              <a:t>，并</a:t>
            </a:r>
            <a:r>
              <a:rPr lang="zh-CN" altLang="en-US" sz="2000" b="1" dirty="0">
                <a:solidFill>
                  <a:srgbClr val="FF0000"/>
                </a:solidFill>
              </a:rPr>
              <a:t>以整数的格式</a:t>
            </a:r>
            <a:r>
              <a:rPr lang="zh-CN" altLang="en-US" sz="2000" b="1" dirty="0">
                <a:solidFill>
                  <a:srgbClr val="006600"/>
                </a:solidFill>
              </a:rPr>
              <a:t>存放 </a:t>
            </a:r>
            <a:r>
              <a:rPr lang="en-US" altLang="zh-CN" sz="2000" b="1" dirty="0">
                <a:solidFill>
                  <a:srgbClr val="006600"/>
                </a:solidFill>
              </a:rPr>
              <a:t>a </a:t>
            </a:r>
            <a:r>
              <a:rPr lang="zh-CN" altLang="en-US" sz="2000" b="1" dirty="0">
                <a:solidFill>
                  <a:srgbClr val="006600"/>
                </a:solidFill>
              </a:rPr>
              <a:t>变量的整数值；</a:t>
            </a:r>
            <a:endParaRPr lang="en-US" altLang="zh-CN" sz="2000" b="1" dirty="0">
              <a:solidFill>
                <a:srgbClr val="0066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b="1" u="sng" dirty="0">
                <a:solidFill>
                  <a:srgbClr val="7030A0"/>
                </a:solidFill>
              </a:rPr>
              <a:t>变量名 </a:t>
            </a:r>
            <a:r>
              <a:rPr lang="en-US" altLang="zh-CN" sz="2000" b="1" u="sng" dirty="0">
                <a:solidFill>
                  <a:srgbClr val="7030A0"/>
                </a:solidFill>
              </a:rPr>
              <a:t>a </a:t>
            </a:r>
            <a:r>
              <a:rPr lang="zh-CN" altLang="en-US" sz="2000" b="1" u="sng" dirty="0">
                <a:solidFill>
                  <a:srgbClr val="0000CC"/>
                </a:solidFill>
              </a:rPr>
              <a:t>是这个内存单元的</a:t>
            </a:r>
            <a:r>
              <a:rPr lang="zh-CN" altLang="en-US" sz="2000" b="1" u="sng" dirty="0">
                <a:solidFill>
                  <a:srgbClr val="C00000"/>
                </a:solidFill>
              </a:rPr>
              <a:t>符号地址（名地址）</a:t>
            </a:r>
            <a:r>
              <a:rPr lang="zh-CN" altLang="en-US" sz="2000" b="1" u="sng" dirty="0">
                <a:solidFill>
                  <a:srgbClr val="0000CC"/>
                </a:solidFill>
              </a:rPr>
              <a:t>；</a:t>
            </a:r>
            <a:r>
              <a:rPr lang="zh-CN" altLang="en-US" sz="2000" b="1" dirty="0">
                <a:solidFill>
                  <a:srgbClr val="000000"/>
                </a:solidFill>
              </a:rPr>
              <a:t>类似于人的名字；</a:t>
            </a:r>
            <a:endParaRPr lang="zh-CN" altLang="en-US" sz="2000" b="1" dirty="0">
              <a:solidFill>
                <a:srgbClr val="000000"/>
              </a:solidFill>
              <a:latin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5436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变量的定义和内存地址的关系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5775" y="4104409"/>
            <a:ext cx="8089900" cy="1662546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dirty="0"/>
              <a:t>为整型变量</a:t>
            </a:r>
            <a:r>
              <a:rPr lang="en-US" altLang="zh-CN" sz="2000" dirty="0"/>
              <a:t>a</a:t>
            </a:r>
            <a:r>
              <a:rPr lang="zh-CN" altLang="en-US" sz="2000" dirty="0"/>
              <a:t>分配</a:t>
            </a:r>
            <a:r>
              <a:rPr lang="en-US" altLang="zh-CN" sz="2000" dirty="0"/>
              <a:t>4</a:t>
            </a:r>
            <a:r>
              <a:rPr lang="zh-CN" altLang="en-US" sz="2000" dirty="0"/>
              <a:t>个字节的内存空间；</a:t>
            </a:r>
            <a:endParaRPr lang="en-US" altLang="zh-CN" sz="2000" dirty="0"/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dirty="0"/>
              <a:t>将其值</a:t>
            </a:r>
            <a:r>
              <a:rPr lang="en-US" altLang="zh-CN" sz="2000" dirty="0"/>
              <a:t>300</a:t>
            </a:r>
            <a:r>
              <a:rPr lang="zh-CN" altLang="en-US" sz="2000" dirty="0"/>
              <a:t>存入该</a:t>
            </a:r>
            <a:r>
              <a:rPr lang="zh-CN" altLang="en-US" sz="2000" dirty="0" smtClean="0"/>
              <a:t>内存单元中</a:t>
            </a:r>
            <a:r>
              <a:rPr lang="zh-CN" altLang="en-US" sz="2000" dirty="0"/>
              <a:t>；</a:t>
            </a:r>
            <a:endParaRPr lang="en-US" altLang="zh-CN" sz="2000" dirty="0"/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b="1" dirty="0">
                <a:solidFill>
                  <a:srgbClr val="7030A0"/>
                </a:solidFill>
              </a:rPr>
              <a:t>变量</a:t>
            </a:r>
            <a:r>
              <a:rPr lang="en-US" altLang="zh-CN" sz="2000" b="1" dirty="0">
                <a:solidFill>
                  <a:srgbClr val="7030A0"/>
                </a:solidFill>
              </a:rPr>
              <a:t>a</a:t>
            </a:r>
            <a:r>
              <a:rPr lang="zh-CN" altLang="en-US" sz="2000" b="1" dirty="0">
                <a:solidFill>
                  <a:srgbClr val="7030A0"/>
                </a:solidFill>
              </a:rPr>
              <a:t>的内存单元地址是 </a:t>
            </a:r>
            <a:r>
              <a:rPr lang="en-US" altLang="zh-CN" sz="2000" b="1" dirty="0" smtClean="0">
                <a:solidFill>
                  <a:srgbClr val="7030A0"/>
                </a:solidFill>
              </a:rPr>
              <a:t>10200</a:t>
            </a:r>
            <a:r>
              <a:rPr lang="zh-CN" altLang="en-US" sz="2000" b="1" dirty="0" smtClean="0">
                <a:solidFill>
                  <a:srgbClr val="7030A0"/>
                </a:solidFill>
              </a:rPr>
              <a:t>（一般用低字节地址表示）</a:t>
            </a:r>
          </a:p>
        </p:txBody>
      </p:sp>
      <p:sp>
        <p:nvSpPr>
          <p:cNvPr id="4" name="矩形 3"/>
          <p:cNvSpPr/>
          <p:nvPr/>
        </p:nvSpPr>
        <p:spPr>
          <a:xfrm>
            <a:off x="581892" y="1036482"/>
            <a:ext cx="769758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 err="1">
                <a:solidFill>
                  <a:srgbClr val="000000"/>
                </a:solidFill>
                <a:latin typeface="+mn-lt"/>
                <a:ea typeface="+mn-ea"/>
                <a:sym typeface="Arial" panose="020B0604020202020204" pitchFamily="34" charset="0"/>
              </a:rPr>
              <a:t>int</a:t>
            </a:r>
            <a:r>
              <a:rPr lang="en-US" altLang="zh-CN" sz="2400" dirty="0">
                <a:solidFill>
                  <a:srgbClr val="000000"/>
                </a:solidFill>
                <a:latin typeface="+mn-lt"/>
                <a:ea typeface="+mn-ea"/>
                <a:sym typeface="Arial" panose="020B0604020202020204" pitchFamily="34" charset="0"/>
              </a:rPr>
              <a:t> a = </a:t>
            </a:r>
            <a:r>
              <a:rPr lang="en-US" altLang="zh-CN" sz="2400" dirty="0" smtClean="0">
                <a:solidFill>
                  <a:srgbClr val="000000"/>
                </a:solidFill>
                <a:latin typeface="+mn-lt"/>
                <a:ea typeface="+mn-ea"/>
                <a:sym typeface="Arial" panose="020B0604020202020204" pitchFamily="34" charset="0"/>
              </a:rPr>
              <a:t>300;  </a:t>
            </a:r>
            <a:r>
              <a:rPr lang="en-US" altLang="zh-CN" sz="2000" dirty="0" smtClean="0">
                <a:solidFill>
                  <a:srgbClr val="0000CC"/>
                </a:solidFill>
                <a:latin typeface="+mn-lt"/>
                <a:ea typeface="+mn-ea"/>
                <a:sym typeface="Arial" panose="020B0604020202020204" pitchFamily="34" charset="0"/>
              </a:rPr>
              <a:t>//300= 0x00 00 01 2C</a:t>
            </a:r>
            <a:r>
              <a:rPr lang="zh-CN" altLang="en-US" sz="2000" dirty="0" smtClean="0">
                <a:solidFill>
                  <a:srgbClr val="0000CC"/>
                </a:solidFill>
                <a:latin typeface="+mn-lt"/>
                <a:ea typeface="+mn-ea"/>
                <a:sym typeface="Arial" panose="020B0604020202020204" pitchFamily="34" charset="0"/>
              </a:rPr>
              <a:t>，</a:t>
            </a:r>
            <a:r>
              <a:rPr lang="en-US" altLang="zh-CN" sz="2000" dirty="0">
                <a:solidFill>
                  <a:srgbClr val="0000CC"/>
                </a:solidFill>
                <a:latin typeface="+mn-lt"/>
                <a:ea typeface="+mn-ea"/>
                <a:sym typeface="Arial" panose="020B0604020202020204" pitchFamily="34" charset="0"/>
              </a:rPr>
              <a:t>[a]</a:t>
            </a:r>
            <a:r>
              <a:rPr lang="zh-CN" altLang="en-US" sz="2000" baseline="-25000" dirty="0">
                <a:solidFill>
                  <a:srgbClr val="0000CC"/>
                </a:solidFill>
                <a:latin typeface="+mn-lt"/>
                <a:ea typeface="+mn-ea"/>
                <a:sym typeface="Arial" panose="020B0604020202020204" pitchFamily="34" charset="0"/>
              </a:rPr>
              <a:t>补</a:t>
            </a:r>
            <a:r>
              <a:rPr lang="en-US" altLang="zh-CN" sz="2000" dirty="0">
                <a:solidFill>
                  <a:srgbClr val="0000CC"/>
                </a:solidFill>
                <a:latin typeface="+mn-lt"/>
                <a:ea typeface="+mn-ea"/>
                <a:sym typeface="Arial" panose="020B0604020202020204" pitchFamily="34" charset="0"/>
              </a:rPr>
              <a:t>= 0x00 00 </a:t>
            </a:r>
            <a:r>
              <a:rPr lang="en-US" altLang="zh-CN" sz="2000" dirty="0" smtClean="0">
                <a:solidFill>
                  <a:srgbClr val="0000CC"/>
                </a:solidFill>
                <a:latin typeface="+mn-lt"/>
                <a:ea typeface="+mn-ea"/>
                <a:sym typeface="Arial" panose="020B0604020202020204" pitchFamily="34" charset="0"/>
              </a:rPr>
              <a:t>01 2C </a:t>
            </a:r>
            <a:endParaRPr lang="zh-CN" altLang="en-US" sz="2000" dirty="0">
              <a:solidFill>
                <a:srgbClr val="0000CC"/>
              </a:solidFill>
              <a:latin typeface="+mn-lt"/>
              <a:ea typeface="+mn-ea"/>
              <a:sym typeface="Arial" panose="020B0604020202020204" pitchFamily="34" charset="0"/>
            </a:endParaRPr>
          </a:p>
        </p:txBody>
      </p:sp>
      <p:graphicFrame>
        <p:nvGraphicFramePr>
          <p:cNvPr id="10" name="表格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263358"/>
              </p:ext>
            </p:extLst>
          </p:nvPr>
        </p:nvGraphicFramePr>
        <p:xfrm>
          <a:off x="4520242" y="1706117"/>
          <a:ext cx="1337821" cy="2219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7821">
                  <a:extLst>
                    <a:ext uri="{9D8B030D-6E8A-4147-A177-3AD203B41FA5}">
                      <a16:colId xmlns:a16="http://schemas.microsoft.com/office/drawing/2014/main" val="40114826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rgbClr val="080808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7692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>
                          <a:solidFill>
                            <a:srgbClr val="080808"/>
                          </a:solidFill>
                        </a:rPr>
                        <a:t>      2C</a:t>
                      </a:r>
                      <a:endParaRPr lang="zh-CN" altLang="en-US" dirty="0" smtClean="0">
                        <a:solidFill>
                          <a:srgbClr val="080808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385481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080808"/>
                          </a:solidFill>
                        </a:rPr>
                        <a:t>     </a:t>
                      </a:r>
                      <a:r>
                        <a:rPr lang="en-US" altLang="zh-CN" baseline="0" dirty="0" smtClean="0">
                          <a:solidFill>
                            <a:srgbClr val="080808"/>
                          </a:solidFill>
                        </a:rPr>
                        <a:t>  01</a:t>
                      </a:r>
                      <a:endParaRPr lang="zh-CN" altLang="en-US" dirty="0">
                        <a:solidFill>
                          <a:srgbClr val="080808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3273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080808"/>
                          </a:solidFill>
                        </a:rPr>
                        <a:t>       00</a:t>
                      </a:r>
                      <a:endParaRPr lang="zh-CN" altLang="en-US" dirty="0">
                        <a:solidFill>
                          <a:srgbClr val="080808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65300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080808"/>
                          </a:solidFill>
                        </a:rPr>
                        <a:t>       00</a:t>
                      </a:r>
                      <a:endParaRPr lang="zh-CN" altLang="en-US" dirty="0">
                        <a:solidFill>
                          <a:srgbClr val="080808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96441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rgbClr val="080808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83585951"/>
                  </a:ext>
                </a:extLst>
              </a:tr>
            </a:tbl>
          </a:graphicData>
        </a:graphic>
      </p:graphicFrame>
      <p:sp>
        <p:nvSpPr>
          <p:cNvPr id="13" name="矩形 12"/>
          <p:cNvSpPr/>
          <p:nvPr/>
        </p:nvSpPr>
        <p:spPr>
          <a:xfrm>
            <a:off x="5954882" y="2077728"/>
            <a:ext cx="92200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2">
              <a:spcAft>
                <a:spcPct val="30000"/>
              </a:spcAft>
            </a:pPr>
            <a:r>
              <a:rPr lang="zh-CN" altLang="en-US" dirty="0">
                <a:solidFill>
                  <a:srgbClr val="0000CC"/>
                </a:solidFill>
                <a:latin typeface="+mn-lt"/>
                <a:ea typeface="+mn-ea"/>
              </a:rPr>
              <a:t>变量</a:t>
            </a:r>
            <a:r>
              <a:rPr lang="en-US" altLang="zh-CN" dirty="0">
                <a:solidFill>
                  <a:srgbClr val="0000CC"/>
                </a:solidFill>
                <a:latin typeface="+mn-lt"/>
                <a:ea typeface="+mn-ea"/>
              </a:rPr>
              <a:t>a</a:t>
            </a:r>
          </a:p>
        </p:txBody>
      </p:sp>
      <p:sp>
        <p:nvSpPr>
          <p:cNvPr id="14" name="矩形 13"/>
          <p:cNvSpPr/>
          <p:nvPr/>
        </p:nvSpPr>
        <p:spPr>
          <a:xfrm>
            <a:off x="3636822" y="2056460"/>
            <a:ext cx="92200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2">
              <a:spcAft>
                <a:spcPct val="30000"/>
              </a:spcAft>
            </a:pPr>
            <a:r>
              <a:rPr lang="en-US" altLang="zh-CN" dirty="0" smtClean="0">
                <a:solidFill>
                  <a:srgbClr val="080808"/>
                </a:solidFill>
                <a:latin typeface="+mn-lt"/>
                <a:ea typeface="+mn-ea"/>
              </a:rPr>
              <a:t>10200</a:t>
            </a:r>
            <a:endParaRPr lang="en-US" altLang="zh-CN" dirty="0">
              <a:solidFill>
                <a:srgbClr val="080808"/>
              </a:solidFill>
              <a:latin typeface="+mn-lt"/>
              <a:ea typeface="+mn-ea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2356798" y="1939229"/>
            <a:ext cx="14399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2">
              <a:spcAft>
                <a:spcPct val="30000"/>
              </a:spcAft>
            </a:pPr>
            <a:r>
              <a:rPr lang="zh-CN" altLang="en-US" b="1" dirty="0" smtClean="0">
                <a:solidFill>
                  <a:srgbClr val="080808"/>
                </a:solidFill>
                <a:latin typeface="+mn-lt"/>
                <a:ea typeface="+mn-ea"/>
              </a:rPr>
              <a:t>变量</a:t>
            </a:r>
            <a:r>
              <a:rPr lang="en-US" altLang="zh-CN" b="1" dirty="0" smtClean="0">
                <a:solidFill>
                  <a:srgbClr val="080808"/>
                </a:solidFill>
                <a:latin typeface="+mn-lt"/>
                <a:ea typeface="+mn-ea"/>
              </a:rPr>
              <a:t>a</a:t>
            </a:r>
            <a:r>
              <a:rPr lang="zh-CN" altLang="en-US" b="1" dirty="0" smtClean="0">
                <a:solidFill>
                  <a:srgbClr val="080808"/>
                </a:solidFill>
                <a:latin typeface="+mn-lt"/>
                <a:ea typeface="+mn-ea"/>
              </a:rPr>
              <a:t>的内存单元地址</a:t>
            </a:r>
            <a:endParaRPr lang="en-US" altLang="zh-CN" b="1" dirty="0">
              <a:solidFill>
                <a:srgbClr val="080808"/>
              </a:solidFill>
              <a:latin typeface="+mn-lt"/>
              <a:ea typeface="+mn-ea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3646143" y="2434985"/>
            <a:ext cx="92200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2">
              <a:spcAft>
                <a:spcPct val="30000"/>
              </a:spcAft>
            </a:pPr>
            <a:r>
              <a:rPr lang="en-US" altLang="zh-CN" dirty="0" smtClean="0">
                <a:solidFill>
                  <a:srgbClr val="080808"/>
                </a:solidFill>
                <a:latin typeface="+mn-lt"/>
                <a:ea typeface="+mn-ea"/>
              </a:rPr>
              <a:t>10201</a:t>
            </a:r>
            <a:endParaRPr lang="en-US" altLang="zh-CN" dirty="0">
              <a:solidFill>
                <a:srgbClr val="080808"/>
              </a:solidFill>
              <a:latin typeface="+mn-lt"/>
              <a:ea typeface="+mn-ea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3632891" y="2813511"/>
            <a:ext cx="92200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2">
              <a:spcAft>
                <a:spcPct val="30000"/>
              </a:spcAft>
            </a:pPr>
            <a:r>
              <a:rPr lang="en-US" altLang="zh-CN" dirty="0" smtClean="0">
                <a:solidFill>
                  <a:srgbClr val="080808"/>
                </a:solidFill>
                <a:latin typeface="+mn-lt"/>
                <a:ea typeface="+mn-ea"/>
              </a:rPr>
              <a:t>10202</a:t>
            </a:r>
            <a:endParaRPr lang="en-US" altLang="zh-CN" dirty="0">
              <a:solidFill>
                <a:srgbClr val="080808"/>
              </a:solidFill>
              <a:latin typeface="+mn-lt"/>
              <a:ea typeface="+mn-ea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3632890" y="3199468"/>
            <a:ext cx="92200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2">
              <a:spcAft>
                <a:spcPct val="30000"/>
              </a:spcAft>
            </a:pPr>
            <a:r>
              <a:rPr lang="en-US" altLang="zh-CN" dirty="0" smtClean="0">
                <a:solidFill>
                  <a:srgbClr val="080808"/>
                </a:solidFill>
                <a:latin typeface="+mn-lt"/>
                <a:ea typeface="+mn-ea"/>
              </a:rPr>
              <a:t>10203</a:t>
            </a:r>
            <a:endParaRPr lang="en-US" altLang="zh-CN" dirty="0">
              <a:solidFill>
                <a:srgbClr val="080808"/>
              </a:solidFill>
              <a:latin typeface="+mn-lt"/>
              <a:ea typeface="+mn-ea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620256" y="1622443"/>
            <a:ext cx="23245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2">
              <a:spcAft>
                <a:spcPct val="30000"/>
              </a:spcAft>
            </a:pPr>
            <a:r>
              <a:rPr lang="zh-CN" altLang="en-US" dirty="0" smtClean="0">
                <a:solidFill>
                  <a:srgbClr val="7030A0"/>
                </a:solidFill>
                <a:latin typeface="+mn-lt"/>
                <a:ea typeface="+mn-ea"/>
              </a:rPr>
              <a:t>若采用小端模式存储</a:t>
            </a:r>
            <a:endParaRPr lang="en-US" altLang="zh-CN" dirty="0">
              <a:solidFill>
                <a:srgbClr val="7030A0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2222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获取变量的内存单元地址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85282" y="1870364"/>
            <a:ext cx="8089900" cy="4302240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dirty="0" smtClean="0">
                <a:solidFill>
                  <a:srgbClr val="000000"/>
                </a:solidFill>
              </a:rPr>
              <a:t>#</a:t>
            </a:r>
            <a:r>
              <a:rPr lang="en-US" altLang="zh-CN" sz="1600" dirty="0">
                <a:solidFill>
                  <a:srgbClr val="000000"/>
                </a:solidFill>
              </a:rPr>
              <a:t>include &lt;</a:t>
            </a:r>
            <a:r>
              <a:rPr lang="en-US" altLang="zh-CN" sz="1600" dirty="0" err="1">
                <a:solidFill>
                  <a:srgbClr val="000000"/>
                </a:solidFill>
              </a:rPr>
              <a:t>stdio.h</a:t>
            </a:r>
            <a:r>
              <a:rPr lang="en-US" altLang="zh-CN" sz="1600" dirty="0">
                <a:solidFill>
                  <a:srgbClr val="000000"/>
                </a:solidFill>
              </a:rPr>
              <a:t>&gt;</a:t>
            </a:r>
          </a:p>
          <a:p>
            <a:pPr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dirty="0" err="1">
                <a:solidFill>
                  <a:srgbClr val="000000"/>
                </a:solidFill>
              </a:rPr>
              <a:t>int</a:t>
            </a:r>
            <a:r>
              <a:rPr lang="en-US" altLang="zh-CN" sz="1600" dirty="0">
                <a:solidFill>
                  <a:srgbClr val="000000"/>
                </a:solidFill>
              </a:rPr>
              <a:t> main(</a:t>
            </a:r>
            <a:r>
              <a:rPr lang="en-US" altLang="zh-CN" sz="1600" dirty="0" err="1">
                <a:solidFill>
                  <a:srgbClr val="000000"/>
                </a:solidFill>
              </a:rPr>
              <a:t>int</a:t>
            </a:r>
            <a:r>
              <a:rPr lang="en-US" altLang="zh-CN" sz="1600" dirty="0">
                <a:solidFill>
                  <a:srgbClr val="000000"/>
                </a:solidFill>
              </a:rPr>
              <a:t> </a:t>
            </a:r>
            <a:r>
              <a:rPr lang="en-US" altLang="zh-CN" sz="1600" dirty="0" err="1">
                <a:solidFill>
                  <a:srgbClr val="000000"/>
                </a:solidFill>
              </a:rPr>
              <a:t>argc</a:t>
            </a:r>
            <a:r>
              <a:rPr lang="en-US" altLang="zh-CN" sz="1600" dirty="0">
                <a:solidFill>
                  <a:srgbClr val="000000"/>
                </a:solidFill>
              </a:rPr>
              <a:t>, char* </a:t>
            </a:r>
            <a:r>
              <a:rPr lang="en-US" altLang="zh-CN" sz="1600" dirty="0" err="1">
                <a:solidFill>
                  <a:srgbClr val="000000"/>
                </a:solidFill>
              </a:rPr>
              <a:t>argv</a:t>
            </a:r>
            <a:r>
              <a:rPr lang="en-US" altLang="zh-CN" sz="1600" dirty="0">
                <a:solidFill>
                  <a:srgbClr val="000000"/>
                </a:solidFill>
              </a:rPr>
              <a:t>[])</a:t>
            </a:r>
          </a:p>
          <a:p>
            <a:pPr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dirty="0">
                <a:solidFill>
                  <a:srgbClr val="000000"/>
                </a:solidFill>
              </a:rPr>
              <a:t>{</a:t>
            </a:r>
          </a:p>
          <a:p>
            <a:pPr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dirty="0">
                <a:solidFill>
                  <a:srgbClr val="000000"/>
                </a:solidFill>
              </a:rPr>
              <a:t>      char c='5';</a:t>
            </a:r>
          </a:p>
          <a:p>
            <a:pPr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dirty="0">
                <a:solidFill>
                  <a:srgbClr val="000000"/>
                </a:solidFill>
              </a:rPr>
              <a:t>      double d=10.0;</a:t>
            </a:r>
          </a:p>
          <a:p>
            <a:pPr>
              <a:lnSpc>
                <a:spcPct val="100000"/>
              </a:lnSpc>
              <a:spcBef>
                <a:spcPts val="0"/>
              </a:spcBef>
              <a:buNone/>
            </a:pPr>
            <a:endParaRPr lang="en-US" altLang="zh-CN" sz="1600" dirty="0">
              <a:solidFill>
                <a:srgbClr val="000000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dirty="0">
                <a:solidFill>
                  <a:srgbClr val="000000"/>
                </a:solidFill>
              </a:rPr>
              <a:t>      </a:t>
            </a:r>
            <a:r>
              <a:rPr lang="en-US" altLang="zh-CN" sz="1600" dirty="0" err="1">
                <a:solidFill>
                  <a:srgbClr val="000000"/>
                </a:solidFill>
              </a:rPr>
              <a:t>printf</a:t>
            </a:r>
            <a:r>
              <a:rPr lang="en-US" altLang="zh-CN" sz="1600" dirty="0" smtClean="0">
                <a:solidFill>
                  <a:srgbClr val="000000"/>
                </a:solidFill>
              </a:rPr>
              <a:t>("c</a:t>
            </a:r>
            <a:r>
              <a:rPr lang="en-US" altLang="zh-CN" sz="1600" dirty="0">
                <a:solidFill>
                  <a:srgbClr val="000000"/>
                </a:solidFill>
              </a:rPr>
              <a:t>=</a:t>
            </a:r>
            <a:r>
              <a:rPr lang="en-US" altLang="zh-CN" sz="1600" dirty="0">
                <a:solidFill>
                  <a:srgbClr val="0000CC"/>
                </a:solidFill>
              </a:rPr>
              <a:t>%</a:t>
            </a:r>
            <a:r>
              <a:rPr lang="en-US" altLang="zh-CN" sz="1600" dirty="0" smtClean="0">
                <a:solidFill>
                  <a:srgbClr val="0000CC"/>
                </a:solidFill>
              </a:rPr>
              <a:t>c</a:t>
            </a:r>
            <a:r>
              <a:rPr lang="en-US" altLang="zh-CN" sz="1600" dirty="0" smtClean="0">
                <a:solidFill>
                  <a:srgbClr val="000000"/>
                </a:solidFill>
              </a:rPr>
              <a:t>\</a:t>
            </a:r>
            <a:r>
              <a:rPr lang="en-US" altLang="zh-CN" sz="1600" dirty="0" err="1" smtClean="0">
                <a:solidFill>
                  <a:srgbClr val="000000"/>
                </a:solidFill>
              </a:rPr>
              <a:t>n",</a:t>
            </a:r>
            <a:r>
              <a:rPr lang="en-US" altLang="zh-CN" sz="1600" dirty="0" err="1">
                <a:solidFill>
                  <a:srgbClr val="000000"/>
                </a:solidFill>
              </a:rPr>
              <a:t>c</a:t>
            </a:r>
            <a:r>
              <a:rPr lang="en-US" altLang="zh-CN" sz="1600" dirty="0">
                <a:solidFill>
                  <a:srgbClr val="000000"/>
                </a:solidFill>
              </a:rPr>
              <a:t>);</a:t>
            </a:r>
          </a:p>
          <a:p>
            <a:pPr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dirty="0">
                <a:solidFill>
                  <a:srgbClr val="000000"/>
                </a:solidFill>
              </a:rPr>
              <a:t>      </a:t>
            </a:r>
            <a:r>
              <a:rPr lang="en-US" altLang="zh-CN" sz="1600" dirty="0" err="1">
                <a:solidFill>
                  <a:srgbClr val="000000"/>
                </a:solidFill>
              </a:rPr>
              <a:t>printf</a:t>
            </a:r>
            <a:r>
              <a:rPr lang="en-US" altLang="zh-CN" sz="1600" dirty="0" smtClean="0">
                <a:solidFill>
                  <a:srgbClr val="000000"/>
                </a:solidFill>
              </a:rPr>
              <a:t>("&amp;</a:t>
            </a:r>
            <a:r>
              <a:rPr lang="en-US" altLang="zh-CN" sz="1600" dirty="0">
                <a:solidFill>
                  <a:srgbClr val="000000"/>
                </a:solidFill>
              </a:rPr>
              <a:t>c= </a:t>
            </a:r>
            <a:r>
              <a:rPr lang="en-US" altLang="zh-CN" sz="1600" dirty="0" smtClean="0">
                <a:solidFill>
                  <a:srgbClr val="0000CC"/>
                </a:solidFill>
              </a:rPr>
              <a:t>%u</a:t>
            </a:r>
            <a:r>
              <a:rPr lang="en-US" altLang="zh-CN" sz="1600" dirty="0" smtClean="0">
                <a:solidFill>
                  <a:srgbClr val="000000"/>
                </a:solidFill>
              </a:rPr>
              <a:t>\</a:t>
            </a:r>
            <a:r>
              <a:rPr lang="en-US" altLang="zh-CN" sz="1600" dirty="0" err="1" smtClean="0">
                <a:solidFill>
                  <a:srgbClr val="000000"/>
                </a:solidFill>
              </a:rPr>
              <a:t>n",</a:t>
            </a:r>
            <a:r>
              <a:rPr lang="en-US" altLang="zh-CN" sz="1600" b="1" dirty="0" err="1" smtClean="0">
                <a:solidFill>
                  <a:srgbClr val="C00000"/>
                </a:solidFill>
              </a:rPr>
              <a:t>&amp;</a:t>
            </a:r>
            <a:r>
              <a:rPr lang="en-US" altLang="zh-CN" sz="1600" b="1" dirty="0" err="1">
                <a:solidFill>
                  <a:srgbClr val="C00000"/>
                </a:solidFill>
              </a:rPr>
              <a:t>c</a:t>
            </a:r>
            <a:r>
              <a:rPr lang="en-US" altLang="zh-CN" sz="1600" dirty="0">
                <a:solidFill>
                  <a:srgbClr val="000000"/>
                </a:solidFill>
              </a:rPr>
              <a:t>);     // </a:t>
            </a:r>
            <a:r>
              <a:rPr lang="en-US" altLang="zh-CN" sz="1600" dirty="0">
                <a:solidFill>
                  <a:srgbClr val="006600"/>
                </a:solidFill>
              </a:rPr>
              <a:t>&amp;c</a:t>
            </a:r>
            <a:r>
              <a:rPr lang="zh-CN" altLang="en-US" sz="1600" dirty="0">
                <a:solidFill>
                  <a:srgbClr val="006600"/>
                </a:solidFill>
              </a:rPr>
              <a:t>：取变量</a:t>
            </a:r>
            <a:r>
              <a:rPr lang="en-US" altLang="zh-CN" sz="1600" dirty="0">
                <a:solidFill>
                  <a:srgbClr val="006600"/>
                </a:solidFill>
              </a:rPr>
              <a:t>c</a:t>
            </a:r>
            <a:r>
              <a:rPr lang="zh-CN" altLang="en-US" sz="1600" dirty="0">
                <a:solidFill>
                  <a:srgbClr val="006600"/>
                </a:solidFill>
              </a:rPr>
              <a:t>的内存地址</a:t>
            </a:r>
            <a:endParaRPr lang="en-US" altLang="zh-CN" sz="1600" dirty="0">
              <a:solidFill>
                <a:srgbClr val="006600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dirty="0">
                <a:solidFill>
                  <a:srgbClr val="000000"/>
                </a:solidFill>
              </a:rPr>
              <a:t>      </a:t>
            </a:r>
            <a:r>
              <a:rPr lang="en-US" altLang="zh-CN" sz="1600" dirty="0" err="1">
                <a:solidFill>
                  <a:srgbClr val="000000"/>
                </a:solidFill>
              </a:rPr>
              <a:t>printf</a:t>
            </a:r>
            <a:r>
              <a:rPr lang="en-US" altLang="zh-CN" sz="1600" dirty="0" smtClean="0">
                <a:solidFill>
                  <a:srgbClr val="000000"/>
                </a:solidFill>
              </a:rPr>
              <a:t>("&amp;</a:t>
            </a:r>
            <a:r>
              <a:rPr lang="en-US" altLang="zh-CN" sz="1600" dirty="0">
                <a:solidFill>
                  <a:srgbClr val="000000"/>
                </a:solidFill>
              </a:rPr>
              <a:t>c= </a:t>
            </a:r>
            <a:r>
              <a:rPr lang="en-US" altLang="zh-CN" sz="1600" dirty="0">
                <a:solidFill>
                  <a:srgbClr val="0000CC"/>
                </a:solidFill>
              </a:rPr>
              <a:t>%x, %8X, %-8X, %</a:t>
            </a:r>
            <a:r>
              <a:rPr lang="en-US" altLang="zh-CN" sz="1600" dirty="0" smtClean="0">
                <a:solidFill>
                  <a:srgbClr val="0000CC"/>
                </a:solidFill>
              </a:rPr>
              <a:t>08X</a:t>
            </a:r>
            <a:r>
              <a:rPr lang="en-US" altLang="zh-CN" sz="1600" dirty="0" smtClean="0">
                <a:solidFill>
                  <a:srgbClr val="000000"/>
                </a:solidFill>
              </a:rPr>
              <a:t>\</a:t>
            </a:r>
            <a:r>
              <a:rPr lang="en-US" altLang="zh-CN" sz="1600" dirty="0" err="1" smtClean="0">
                <a:solidFill>
                  <a:srgbClr val="000000"/>
                </a:solidFill>
              </a:rPr>
              <a:t>n",</a:t>
            </a:r>
            <a:r>
              <a:rPr lang="en-US" altLang="zh-CN" sz="1600" b="1" dirty="0" err="1" smtClean="0">
                <a:solidFill>
                  <a:srgbClr val="C00000"/>
                </a:solidFill>
              </a:rPr>
              <a:t>&amp;</a:t>
            </a:r>
            <a:r>
              <a:rPr lang="en-US" altLang="zh-CN" sz="1600" b="1" dirty="0" err="1">
                <a:solidFill>
                  <a:srgbClr val="C00000"/>
                </a:solidFill>
              </a:rPr>
              <a:t>c,&amp;c,&amp;c,&amp;c</a:t>
            </a:r>
            <a:r>
              <a:rPr lang="en-US" altLang="zh-CN" sz="1600" dirty="0">
                <a:solidFill>
                  <a:srgbClr val="000000"/>
                </a:solidFill>
              </a:rPr>
              <a:t>);     //</a:t>
            </a:r>
            <a:r>
              <a:rPr lang="zh-CN" altLang="en-US" sz="1600" dirty="0">
                <a:solidFill>
                  <a:srgbClr val="000000"/>
                </a:solidFill>
              </a:rPr>
              <a:t>比较</a:t>
            </a:r>
            <a:r>
              <a:rPr lang="zh-CN" altLang="en-US" sz="1600" dirty="0" smtClean="0">
                <a:solidFill>
                  <a:srgbClr val="000000"/>
                </a:solidFill>
              </a:rPr>
              <a:t>与</a:t>
            </a:r>
            <a:r>
              <a:rPr lang="en-US" altLang="zh-CN" sz="1600" dirty="0" smtClean="0">
                <a:solidFill>
                  <a:srgbClr val="000000"/>
                </a:solidFill>
              </a:rPr>
              <a:t>"%p"</a:t>
            </a:r>
            <a:r>
              <a:rPr lang="zh-CN" altLang="en-US" sz="1600" dirty="0" smtClean="0">
                <a:solidFill>
                  <a:srgbClr val="000000"/>
                </a:solidFill>
              </a:rPr>
              <a:t>的</a:t>
            </a:r>
            <a:r>
              <a:rPr lang="zh-CN" altLang="en-US" sz="1600" dirty="0">
                <a:solidFill>
                  <a:srgbClr val="000000"/>
                </a:solidFill>
              </a:rPr>
              <a:t>区别</a:t>
            </a:r>
            <a:endParaRPr lang="en-US" altLang="zh-CN" sz="1600" dirty="0">
              <a:solidFill>
                <a:srgbClr val="000000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dirty="0">
                <a:solidFill>
                  <a:srgbClr val="000000"/>
                </a:solidFill>
              </a:rPr>
              <a:t>      </a:t>
            </a:r>
            <a:r>
              <a:rPr lang="en-US" altLang="zh-CN" sz="1600" dirty="0" err="1">
                <a:solidFill>
                  <a:srgbClr val="000000"/>
                </a:solidFill>
              </a:rPr>
              <a:t>printf</a:t>
            </a:r>
            <a:r>
              <a:rPr lang="en-US" altLang="zh-CN" sz="1600" dirty="0" smtClean="0">
                <a:solidFill>
                  <a:srgbClr val="000000"/>
                </a:solidFill>
              </a:rPr>
              <a:t>("&amp;</a:t>
            </a:r>
            <a:r>
              <a:rPr lang="en-US" altLang="zh-CN" sz="1600" dirty="0">
                <a:solidFill>
                  <a:srgbClr val="000000"/>
                </a:solidFill>
              </a:rPr>
              <a:t>c= </a:t>
            </a:r>
            <a:r>
              <a:rPr lang="en-US" altLang="zh-CN" sz="1600" dirty="0">
                <a:solidFill>
                  <a:srgbClr val="0000CC"/>
                </a:solidFill>
              </a:rPr>
              <a:t>%</a:t>
            </a:r>
            <a:r>
              <a:rPr lang="en-US" altLang="zh-CN" sz="1600" dirty="0" smtClean="0">
                <a:solidFill>
                  <a:srgbClr val="0000CC"/>
                </a:solidFill>
              </a:rPr>
              <a:t>p</a:t>
            </a:r>
            <a:r>
              <a:rPr lang="en-US" altLang="zh-CN" sz="1600" dirty="0" smtClean="0">
                <a:solidFill>
                  <a:srgbClr val="000000"/>
                </a:solidFill>
              </a:rPr>
              <a:t>\</a:t>
            </a:r>
            <a:r>
              <a:rPr lang="en-US" altLang="zh-CN" sz="1600" dirty="0" err="1" smtClean="0">
                <a:solidFill>
                  <a:srgbClr val="000000"/>
                </a:solidFill>
              </a:rPr>
              <a:t>n</a:t>
            </a:r>
            <a:r>
              <a:rPr lang="en-US" altLang="zh-CN" sz="1600" dirty="0" err="1" smtClean="0">
                <a:solidFill>
                  <a:srgbClr val="C00000"/>
                </a:solidFill>
              </a:rPr>
              <a:t>",&amp;</a:t>
            </a:r>
            <a:r>
              <a:rPr lang="en-US" altLang="zh-CN" sz="1600" dirty="0" err="1">
                <a:solidFill>
                  <a:srgbClr val="C00000"/>
                </a:solidFill>
              </a:rPr>
              <a:t>c</a:t>
            </a:r>
            <a:r>
              <a:rPr lang="en-US" altLang="zh-CN" sz="1600" dirty="0">
                <a:solidFill>
                  <a:srgbClr val="000000"/>
                </a:solidFill>
              </a:rPr>
              <a:t>);     </a:t>
            </a:r>
            <a:r>
              <a:rPr lang="en-US" altLang="zh-CN" sz="1600" dirty="0" smtClean="0">
                <a:solidFill>
                  <a:srgbClr val="000000"/>
                </a:solidFill>
              </a:rPr>
              <a:t>//%p</a:t>
            </a:r>
            <a:r>
              <a:rPr lang="zh-CN" altLang="en-US" sz="1600" dirty="0" smtClean="0">
                <a:solidFill>
                  <a:srgbClr val="C00000"/>
                </a:solidFill>
              </a:rPr>
              <a:t>凑足</a:t>
            </a:r>
            <a:r>
              <a:rPr lang="zh-CN" altLang="en-US" sz="1600" dirty="0">
                <a:solidFill>
                  <a:srgbClr val="C00000"/>
                </a:solidFill>
              </a:rPr>
              <a:t>地址的位数（前面补</a:t>
            </a:r>
            <a:r>
              <a:rPr lang="en-US" altLang="zh-CN" sz="1600" dirty="0">
                <a:solidFill>
                  <a:srgbClr val="C00000"/>
                </a:solidFill>
              </a:rPr>
              <a:t>0</a:t>
            </a:r>
            <a:r>
              <a:rPr lang="zh-CN" altLang="en-US" sz="1600" dirty="0">
                <a:solidFill>
                  <a:srgbClr val="C00000"/>
                </a:solidFill>
              </a:rPr>
              <a:t>以补足</a:t>
            </a:r>
            <a:r>
              <a:rPr lang="en-US" altLang="zh-CN" sz="1600" dirty="0">
                <a:solidFill>
                  <a:srgbClr val="C00000"/>
                </a:solidFill>
              </a:rPr>
              <a:t>32</a:t>
            </a:r>
            <a:r>
              <a:rPr lang="zh-CN" altLang="en-US" sz="1600" dirty="0">
                <a:solidFill>
                  <a:srgbClr val="C00000"/>
                </a:solidFill>
              </a:rPr>
              <a:t>位或</a:t>
            </a:r>
            <a:r>
              <a:rPr lang="en-US" altLang="zh-CN" sz="1600" dirty="0">
                <a:solidFill>
                  <a:srgbClr val="C00000"/>
                </a:solidFill>
              </a:rPr>
              <a:t>64</a:t>
            </a:r>
            <a:r>
              <a:rPr lang="zh-CN" altLang="en-US" sz="1600" dirty="0">
                <a:solidFill>
                  <a:srgbClr val="C00000"/>
                </a:solidFill>
              </a:rPr>
              <a:t>位地址）</a:t>
            </a:r>
            <a:endParaRPr lang="en-US" altLang="zh-CN" sz="1600" dirty="0">
              <a:solidFill>
                <a:srgbClr val="C00000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  <a:buNone/>
            </a:pPr>
            <a:endParaRPr lang="en-US" altLang="zh-CN" sz="1600" dirty="0">
              <a:solidFill>
                <a:srgbClr val="000000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dirty="0">
                <a:solidFill>
                  <a:srgbClr val="000000"/>
                </a:solidFill>
              </a:rPr>
              <a:t>      </a:t>
            </a:r>
            <a:r>
              <a:rPr lang="en-US" altLang="zh-CN" sz="1600" dirty="0" err="1">
                <a:solidFill>
                  <a:srgbClr val="000000"/>
                </a:solidFill>
              </a:rPr>
              <a:t>printf</a:t>
            </a:r>
            <a:r>
              <a:rPr lang="en-US" altLang="zh-CN" sz="1600" dirty="0" smtClean="0">
                <a:solidFill>
                  <a:srgbClr val="000000"/>
                </a:solidFill>
              </a:rPr>
              <a:t>("d</a:t>
            </a:r>
            <a:r>
              <a:rPr lang="en-US" altLang="zh-CN" sz="1600" dirty="0">
                <a:solidFill>
                  <a:srgbClr val="000000"/>
                </a:solidFill>
              </a:rPr>
              <a:t>=</a:t>
            </a:r>
            <a:r>
              <a:rPr lang="en-US" altLang="zh-CN" sz="1600" dirty="0">
                <a:solidFill>
                  <a:srgbClr val="C00000"/>
                </a:solidFill>
              </a:rPr>
              <a:t>%e</a:t>
            </a:r>
            <a:r>
              <a:rPr lang="en-US" altLang="zh-CN" sz="1600" dirty="0">
                <a:solidFill>
                  <a:srgbClr val="000000"/>
                </a:solidFill>
              </a:rPr>
              <a:t>,  </a:t>
            </a:r>
            <a:r>
              <a:rPr lang="en-US" altLang="zh-CN" sz="1600" dirty="0">
                <a:solidFill>
                  <a:srgbClr val="C00000"/>
                </a:solidFill>
              </a:rPr>
              <a:t>%E</a:t>
            </a:r>
            <a:r>
              <a:rPr lang="en-US" altLang="zh-CN" sz="1600" dirty="0">
                <a:solidFill>
                  <a:srgbClr val="000000"/>
                </a:solidFill>
              </a:rPr>
              <a:t>, &amp;d=</a:t>
            </a:r>
            <a:r>
              <a:rPr lang="en-US" altLang="zh-CN" sz="1600" dirty="0">
                <a:solidFill>
                  <a:srgbClr val="C00000"/>
                </a:solidFill>
              </a:rPr>
              <a:t>%</a:t>
            </a:r>
            <a:r>
              <a:rPr lang="en-US" altLang="zh-CN" sz="1600" dirty="0" smtClean="0">
                <a:solidFill>
                  <a:srgbClr val="C00000"/>
                </a:solidFill>
              </a:rPr>
              <a:t>p</a:t>
            </a:r>
            <a:r>
              <a:rPr lang="en-US" altLang="zh-CN" sz="1600" dirty="0" smtClean="0">
                <a:solidFill>
                  <a:srgbClr val="000000"/>
                </a:solidFill>
              </a:rPr>
              <a:t>\</a:t>
            </a:r>
            <a:r>
              <a:rPr lang="en-US" altLang="zh-CN" sz="1600" dirty="0" err="1" smtClean="0">
                <a:solidFill>
                  <a:srgbClr val="000000"/>
                </a:solidFill>
              </a:rPr>
              <a:t>n",</a:t>
            </a:r>
            <a:r>
              <a:rPr lang="en-US" altLang="zh-CN" sz="1600" dirty="0" err="1">
                <a:solidFill>
                  <a:srgbClr val="000000"/>
                </a:solidFill>
              </a:rPr>
              <a:t>d</a:t>
            </a:r>
            <a:r>
              <a:rPr lang="en-US" altLang="zh-CN" sz="1600" dirty="0">
                <a:solidFill>
                  <a:srgbClr val="000000"/>
                </a:solidFill>
              </a:rPr>
              <a:t>, d, &amp;d);</a:t>
            </a:r>
          </a:p>
          <a:p>
            <a:pPr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dirty="0">
                <a:solidFill>
                  <a:srgbClr val="000000"/>
                </a:solidFill>
              </a:rPr>
              <a:t>      return 0;</a:t>
            </a:r>
          </a:p>
          <a:p>
            <a:pPr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dirty="0">
                <a:solidFill>
                  <a:srgbClr val="000000"/>
                </a:solidFill>
              </a:rPr>
              <a:t>}</a:t>
            </a:r>
          </a:p>
          <a:p>
            <a:pPr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dirty="0"/>
              <a:t>//</a:t>
            </a:r>
            <a:r>
              <a:rPr lang="en-US" altLang="zh-CN" sz="1600" dirty="0">
                <a:solidFill>
                  <a:srgbClr val="0000CC"/>
                </a:solidFill>
              </a:rPr>
              <a:t> %8X</a:t>
            </a:r>
            <a:r>
              <a:rPr lang="zh-CN" altLang="en-US" sz="1600" dirty="0">
                <a:solidFill>
                  <a:srgbClr val="0000CC"/>
                </a:solidFill>
              </a:rPr>
              <a:t>：采用</a:t>
            </a:r>
            <a:r>
              <a:rPr lang="en-US" altLang="zh-CN" sz="1600" dirty="0">
                <a:solidFill>
                  <a:srgbClr val="0000CC"/>
                </a:solidFill>
              </a:rPr>
              <a:t>8</a:t>
            </a:r>
            <a:r>
              <a:rPr lang="zh-CN" altLang="en-US" sz="1600" dirty="0">
                <a:solidFill>
                  <a:srgbClr val="0000CC"/>
                </a:solidFill>
              </a:rPr>
              <a:t>字符的位宽输出数据，</a:t>
            </a:r>
            <a:r>
              <a:rPr lang="zh-CN" altLang="en-US" sz="1600" dirty="0">
                <a:solidFill>
                  <a:srgbClr val="7030A0"/>
                </a:solidFill>
              </a:rPr>
              <a:t>右对齐</a:t>
            </a:r>
            <a:r>
              <a:rPr lang="en-US" altLang="zh-CN" sz="1600" dirty="0">
                <a:solidFill>
                  <a:srgbClr val="0000CC"/>
                </a:solidFill>
              </a:rPr>
              <a:t>,</a:t>
            </a:r>
            <a:r>
              <a:rPr lang="zh-CN" altLang="en-US" sz="1600" dirty="0">
                <a:solidFill>
                  <a:srgbClr val="0000CC"/>
                </a:solidFill>
              </a:rPr>
              <a:t>左边补空格</a:t>
            </a:r>
            <a:endParaRPr lang="en-US" altLang="zh-CN" sz="1600" dirty="0">
              <a:solidFill>
                <a:srgbClr val="0000CC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dirty="0">
                <a:solidFill>
                  <a:srgbClr val="0000CC"/>
                </a:solidFill>
              </a:rPr>
              <a:t>// %-8X</a:t>
            </a:r>
            <a:r>
              <a:rPr lang="zh-CN" altLang="en-US" sz="1600" dirty="0">
                <a:solidFill>
                  <a:srgbClr val="0000CC"/>
                </a:solidFill>
              </a:rPr>
              <a:t>：采用</a:t>
            </a:r>
            <a:r>
              <a:rPr lang="en-US" altLang="zh-CN" sz="1600" dirty="0">
                <a:solidFill>
                  <a:srgbClr val="0000CC"/>
                </a:solidFill>
              </a:rPr>
              <a:t>8</a:t>
            </a:r>
            <a:r>
              <a:rPr lang="zh-CN" altLang="en-US" sz="1600" dirty="0">
                <a:solidFill>
                  <a:srgbClr val="0000CC"/>
                </a:solidFill>
              </a:rPr>
              <a:t>字符的位宽输出数据，</a:t>
            </a:r>
            <a:r>
              <a:rPr lang="zh-CN" altLang="en-US" sz="1600" dirty="0">
                <a:solidFill>
                  <a:srgbClr val="7030A0"/>
                </a:solidFill>
              </a:rPr>
              <a:t>左对齐</a:t>
            </a:r>
            <a:r>
              <a:rPr lang="en-US" altLang="zh-CN" sz="1600" dirty="0">
                <a:solidFill>
                  <a:srgbClr val="0000CC"/>
                </a:solidFill>
              </a:rPr>
              <a:t>,</a:t>
            </a:r>
            <a:r>
              <a:rPr lang="zh-CN" altLang="en-US" sz="1600" dirty="0">
                <a:solidFill>
                  <a:srgbClr val="0000CC"/>
                </a:solidFill>
              </a:rPr>
              <a:t>右边补空格</a:t>
            </a:r>
            <a:endParaRPr lang="zh-CN" altLang="en-US" sz="1600" dirty="0"/>
          </a:p>
        </p:txBody>
      </p:sp>
      <p:sp>
        <p:nvSpPr>
          <p:cNvPr id="4" name="内容占位符 2"/>
          <p:cNvSpPr txBox="1">
            <a:spLocks/>
          </p:cNvSpPr>
          <p:nvPr/>
        </p:nvSpPr>
        <p:spPr bwMode="auto">
          <a:xfrm>
            <a:off x="485775" y="1135063"/>
            <a:ext cx="8089900" cy="7353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l" defTabSz="685800" rtl="0" fontAlgn="base">
              <a:lnSpc>
                <a:spcPct val="90000"/>
              </a:lnSpc>
              <a:spcBef>
                <a:spcPts val="135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anose="05020102010507070707" pitchFamily="18" charset="2"/>
              <a:buChar char=""/>
              <a:defRPr sz="2400" kern="1200">
                <a:solidFill>
                  <a:srgbClr val="1A93C8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1pPr>
            <a:lvl2pPr marL="628650" indent="-342900" algn="l" defTabSz="685800" rtl="0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SzPct val="80000"/>
              <a:buFont typeface="Wingdings" panose="05000000000000000000" pitchFamily="2" charset="2"/>
              <a:buChar char="ü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2pPr>
            <a:lvl3pPr marL="857250" indent="-17145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Calibri" panose="020F0502020204030204" pitchFamily="34" charset="0"/>
              <a:buChar char="•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3pPr>
            <a:lvl4pPr marL="1200150" indent="-17145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Calibri" panose="020F0502020204030204" pitchFamily="34" charset="0"/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4pPr>
            <a:lvl5pPr marL="1543050" indent="-17145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Calibri" panose="020F0502020204030204" pitchFamily="34" charset="0"/>
              <a:buChar char="•"/>
              <a:defRPr sz="1300" kern="1200">
                <a:solidFill>
                  <a:srgbClr val="7F7F7F"/>
                </a:solidFill>
                <a:latin typeface="+mn-lt"/>
                <a:ea typeface="幼圆" panose="02010509060101010101" pitchFamily="49" charset="-122"/>
                <a:cs typeface="+mn-cs"/>
                <a:sym typeface="宋体" panose="02010600030101010101" pitchFamily="2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取一个变量的地址：变量名前面加上</a:t>
            </a:r>
            <a:r>
              <a:rPr lang="en-US" altLang="zh-CN" sz="200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&amp;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，如</a:t>
            </a:r>
            <a:r>
              <a:rPr lang="en-US" altLang="zh-CN" sz="200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&amp;a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；</a:t>
            </a:r>
            <a:endParaRPr lang="en-US" altLang="zh-CN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地址输出：可以采用</a:t>
            </a:r>
            <a:r>
              <a:rPr lang="en-US" altLang="zh-CN" sz="200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%u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200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%x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或</a:t>
            </a:r>
            <a:r>
              <a:rPr lang="en-US" altLang="zh-CN" sz="200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%p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格式输出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594609"/>
              </p:ext>
            </p:extLst>
          </p:nvPr>
        </p:nvGraphicFramePr>
        <p:xfrm>
          <a:off x="7074131" y="1575089"/>
          <a:ext cx="787299" cy="201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7299">
                  <a:extLst>
                    <a:ext uri="{9D8B030D-6E8A-4147-A177-3AD203B41FA5}">
                      <a16:colId xmlns:a16="http://schemas.microsoft.com/office/drawing/2014/main" val="4011482630"/>
                    </a:ext>
                  </a:extLst>
                </a:gridCol>
              </a:tblGrid>
              <a:tr h="313926">
                <a:tc>
                  <a:txBody>
                    <a:bodyPr/>
                    <a:lstStyle/>
                    <a:p>
                      <a:endParaRPr lang="zh-CN" altLang="en-US" sz="1600" dirty="0">
                        <a:solidFill>
                          <a:srgbClr val="080808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7692686"/>
                  </a:ext>
                </a:extLst>
              </a:tr>
              <a:tr h="313926">
                <a:tc>
                  <a:txBody>
                    <a:bodyPr/>
                    <a:lstStyle/>
                    <a:p>
                      <a:endParaRPr lang="zh-CN" altLang="en-US" sz="1600" dirty="0">
                        <a:solidFill>
                          <a:srgbClr val="080808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38548153"/>
                  </a:ext>
                </a:extLst>
              </a:tr>
              <a:tr h="31392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solidFill>
                            <a:srgbClr val="080808"/>
                          </a:solidFill>
                        </a:rPr>
                        <a:t>0x35</a:t>
                      </a:r>
                      <a:endParaRPr lang="zh-CN" altLang="en-US" sz="1600" dirty="0">
                        <a:solidFill>
                          <a:srgbClr val="080808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32730"/>
                  </a:ext>
                </a:extLst>
              </a:tr>
              <a:tr h="309626">
                <a:tc>
                  <a:txBody>
                    <a:bodyPr/>
                    <a:lstStyle/>
                    <a:p>
                      <a:endParaRPr lang="zh-CN" altLang="en-US" sz="1600" dirty="0">
                        <a:solidFill>
                          <a:srgbClr val="080808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6530018"/>
                  </a:ext>
                </a:extLst>
              </a:tr>
              <a:tr h="313926">
                <a:tc>
                  <a:txBody>
                    <a:bodyPr/>
                    <a:lstStyle/>
                    <a:p>
                      <a:endParaRPr lang="zh-CN" altLang="en-US" sz="1600" dirty="0">
                        <a:solidFill>
                          <a:srgbClr val="080808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9644126"/>
                  </a:ext>
                </a:extLst>
              </a:tr>
              <a:tr h="313926">
                <a:tc>
                  <a:txBody>
                    <a:bodyPr/>
                    <a:lstStyle/>
                    <a:p>
                      <a:endParaRPr lang="zh-CN" altLang="en-US" sz="1600" dirty="0">
                        <a:solidFill>
                          <a:srgbClr val="080808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83585951"/>
                  </a:ext>
                </a:extLst>
              </a:tr>
            </a:tbl>
          </a:graphicData>
        </a:graphic>
      </p:graphicFrame>
      <p:sp>
        <p:nvSpPr>
          <p:cNvPr id="6" name="矩形 5"/>
          <p:cNvSpPr/>
          <p:nvPr/>
        </p:nvSpPr>
        <p:spPr>
          <a:xfrm>
            <a:off x="7861430" y="2231786"/>
            <a:ext cx="81375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2">
              <a:spcAft>
                <a:spcPct val="30000"/>
              </a:spcAft>
            </a:pPr>
            <a:r>
              <a:rPr lang="zh-CN" altLang="en-US" sz="1600" dirty="0" smtClean="0">
                <a:solidFill>
                  <a:srgbClr val="7030A0"/>
                </a:solidFill>
                <a:latin typeface="+mn-lt"/>
                <a:ea typeface="+mn-ea"/>
              </a:rPr>
              <a:t>变量</a:t>
            </a:r>
            <a:r>
              <a:rPr lang="en-US" altLang="zh-CN" sz="1600" dirty="0" smtClean="0">
                <a:solidFill>
                  <a:srgbClr val="7030A0"/>
                </a:solidFill>
                <a:latin typeface="+mn-lt"/>
                <a:ea typeface="+mn-ea"/>
              </a:rPr>
              <a:t>c</a:t>
            </a:r>
            <a:endParaRPr lang="en-US" altLang="zh-CN" sz="1600" dirty="0">
              <a:solidFill>
                <a:srgbClr val="7030A0"/>
              </a:solidFill>
              <a:latin typeface="+mn-lt"/>
              <a:ea typeface="+mn-e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260380" y="2216561"/>
            <a:ext cx="70568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2">
              <a:spcAft>
                <a:spcPct val="30000"/>
              </a:spcAft>
            </a:pPr>
            <a:r>
              <a:rPr lang="en-US" altLang="zh-CN" sz="1600" dirty="0" smtClean="0">
                <a:solidFill>
                  <a:srgbClr val="080808"/>
                </a:solidFill>
                <a:latin typeface="+mn-lt"/>
                <a:ea typeface="+mn-ea"/>
              </a:rPr>
              <a:t>10200</a:t>
            </a:r>
            <a:endParaRPr lang="en-US" altLang="zh-CN" sz="1600" dirty="0">
              <a:solidFill>
                <a:srgbClr val="080808"/>
              </a:solidFill>
              <a:latin typeface="+mn-lt"/>
              <a:ea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230821" y="2113745"/>
            <a:ext cx="127182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2">
              <a:spcAft>
                <a:spcPct val="30000"/>
              </a:spcAft>
            </a:pPr>
            <a:r>
              <a:rPr lang="zh-CN" altLang="en-US" sz="1600" b="1" dirty="0" smtClean="0">
                <a:solidFill>
                  <a:srgbClr val="080808"/>
                </a:solidFill>
                <a:latin typeface="+mn-lt"/>
                <a:ea typeface="+mn-ea"/>
              </a:rPr>
              <a:t>变量</a:t>
            </a:r>
            <a:r>
              <a:rPr lang="en-US" altLang="zh-CN" sz="1600" b="1" dirty="0" smtClean="0">
                <a:solidFill>
                  <a:srgbClr val="080808"/>
                </a:solidFill>
                <a:latin typeface="+mn-lt"/>
                <a:ea typeface="+mn-ea"/>
              </a:rPr>
              <a:t>c</a:t>
            </a:r>
            <a:r>
              <a:rPr lang="zh-CN" altLang="en-US" sz="1600" b="1" dirty="0" smtClean="0">
                <a:solidFill>
                  <a:srgbClr val="080808"/>
                </a:solidFill>
                <a:latin typeface="+mn-lt"/>
                <a:ea typeface="+mn-ea"/>
              </a:rPr>
              <a:t>的内存单元地址</a:t>
            </a:r>
            <a:endParaRPr lang="en-US" altLang="zh-CN" sz="1600" b="1" dirty="0">
              <a:solidFill>
                <a:srgbClr val="080808"/>
              </a:solidFill>
              <a:latin typeface="+mn-lt"/>
              <a:ea typeface="+mn-ea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6537438" y="1063437"/>
            <a:ext cx="213774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2">
              <a:spcAft>
                <a:spcPct val="30000"/>
              </a:spcAft>
            </a:pPr>
            <a:r>
              <a:rPr lang="en-US" altLang="zh-CN" sz="1600" b="1" dirty="0" smtClean="0">
                <a:solidFill>
                  <a:srgbClr val="080808"/>
                </a:solidFill>
                <a:latin typeface="+mn-lt"/>
                <a:ea typeface="+mn-ea"/>
              </a:rPr>
              <a:t>c</a:t>
            </a:r>
            <a:r>
              <a:rPr lang="zh-CN" altLang="en-US" sz="1600" b="1" dirty="0" smtClean="0">
                <a:solidFill>
                  <a:srgbClr val="080808"/>
                </a:solidFill>
                <a:latin typeface="+mn-lt"/>
                <a:ea typeface="+mn-ea"/>
              </a:rPr>
              <a:t>：</a:t>
            </a:r>
            <a:r>
              <a:rPr lang="en-US" altLang="zh-CN" sz="1600" b="1" dirty="0" smtClean="0">
                <a:solidFill>
                  <a:srgbClr val="080808"/>
                </a:solidFill>
                <a:latin typeface="+mn-lt"/>
                <a:ea typeface="+mn-ea"/>
              </a:rPr>
              <a:t>0x35</a:t>
            </a:r>
            <a:r>
              <a:rPr lang="zh-CN" altLang="en-US" sz="1600" b="1" dirty="0" smtClean="0">
                <a:solidFill>
                  <a:srgbClr val="080808"/>
                </a:solidFill>
                <a:latin typeface="+mn-lt"/>
                <a:ea typeface="+mn-ea"/>
              </a:rPr>
              <a:t>，</a:t>
            </a:r>
            <a:r>
              <a:rPr lang="en-US" altLang="zh-CN" sz="1600" b="1" dirty="0" smtClean="0">
                <a:solidFill>
                  <a:srgbClr val="080808"/>
                </a:solidFill>
                <a:latin typeface="+mn-lt"/>
                <a:ea typeface="+mn-ea"/>
              </a:rPr>
              <a:t>&amp;c: 10200</a:t>
            </a:r>
            <a:endParaRPr lang="en-US" altLang="zh-CN" sz="1600" b="1" dirty="0">
              <a:solidFill>
                <a:srgbClr val="080808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11535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3.4  </a:t>
            </a:r>
            <a:r>
              <a:rPr lang="zh-CN" altLang="en-US" dirty="0"/>
              <a:t>变量赋值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5774" y="1135063"/>
            <a:ext cx="8383905" cy="5345112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dirty="0"/>
              <a:t>在</a:t>
            </a:r>
            <a:r>
              <a:rPr lang="en-US" altLang="zh-CN" sz="2000" dirty="0" smtClean="0"/>
              <a:t>C</a:t>
            </a:r>
            <a:r>
              <a:rPr lang="zh-CN" altLang="en-US" sz="2000" dirty="0" smtClean="0"/>
              <a:t>中</a:t>
            </a:r>
            <a:r>
              <a:rPr lang="zh-CN" altLang="en-US" sz="2000" dirty="0"/>
              <a:t>赋值符号为 </a:t>
            </a:r>
            <a:r>
              <a:rPr lang="en-US" altLang="zh-CN" sz="2000" dirty="0" smtClean="0"/>
              <a:t>"</a:t>
            </a:r>
            <a:r>
              <a:rPr lang="en-US" altLang="zh-CN" sz="2000" dirty="0" smtClean="0">
                <a:solidFill>
                  <a:srgbClr val="C00000"/>
                </a:solidFill>
              </a:rPr>
              <a:t>=</a:t>
            </a:r>
            <a:r>
              <a:rPr lang="en-US" altLang="zh-CN" sz="2000" dirty="0" smtClean="0"/>
              <a:t>"</a:t>
            </a:r>
            <a:endParaRPr lang="en-US" altLang="zh-CN" sz="2000" dirty="0"/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dirty="0"/>
              <a:t>赋值表达式的一般格式为</a:t>
            </a:r>
          </a:p>
          <a:p>
            <a:pPr lvl="1" indent="0">
              <a:buNone/>
            </a:pPr>
            <a:r>
              <a:rPr lang="en-US" altLang="zh-CN" sz="1800" dirty="0"/>
              <a:t>&lt;</a:t>
            </a:r>
            <a:r>
              <a:rPr lang="zh-CN" altLang="en-US" sz="1800" dirty="0"/>
              <a:t>变量</a:t>
            </a:r>
            <a:r>
              <a:rPr lang="en-US" altLang="zh-CN" sz="1800" dirty="0"/>
              <a:t>&gt; = &lt;</a:t>
            </a:r>
            <a:r>
              <a:rPr lang="zh-CN" altLang="en-US" sz="1800" dirty="0"/>
              <a:t>表达式</a:t>
            </a:r>
            <a:r>
              <a:rPr lang="en-US" altLang="zh-CN" sz="1800" dirty="0"/>
              <a:t>&gt;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dirty="0"/>
              <a:t>例如</a:t>
            </a:r>
          </a:p>
          <a:p>
            <a:pPr marL="971550" lvl="1"/>
            <a:r>
              <a:rPr lang="en-US" altLang="zh-CN" sz="1800" dirty="0" smtClean="0"/>
              <a:t>float PI=3.14159</a:t>
            </a:r>
            <a:r>
              <a:rPr lang="en-US" altLang="zh-CN" sz="1800" dirty="0"/>
              <a:t>; 	// </a:t>
            </a:r>
            <a:r>
              <a:rPr lang="zh-CN" altLang="en-US" sz="1800" dirty="0">
                <a:solidFill>
                  <a:srgbClr val="0000CC"/>
                </a:solidFill>
              </a:rPr>
              <a:t>读作将表达式的值</a:t>
            </a:r>
            <a:r>
              <a:rPr lang="en-US" altLang="zh-CN" sz="1800" dirty="0">
                <a:solidFill>
                  <a:srgbClr val="0000CC"/>
                </a:solidFill>
              </a:rPr>
              <a:t>3.14159</a:t>
            </a:r>
            <a:r>
              <a:rPr lang="zh-CN" altLang="en-US" sz="1800" dirty="0">
                <a:solidFill>
                  <a:srgbClr val="0000CC"/>
                </a:solidFill>
              </a:rPr>
              <a:t>赋</a:t>
            </a:r>
            <a:r>
              <a:rPr lang="zh-CN" altLang="en-US" sz="1800" dirty="0" smtClean="0">
                <a:solidFill>
                  <a:srgbClr val="0000CC"/>
                </a:solidFill>
              </a:rPr>
              <a:t>给浮点型变量</a:t>
            </a:r>
            <a:r>
              <a:rPr lang="en-US" altLang="zh-CN" sz="1800" dirty="0">
                <a:solidFill>
                  <a:srgbClr val="0000CC"/>
                </a:solidFill>
              </a:rPr>
              <a:t>PI</a:t>
            </a:r>
            <a:r>
              <a:rPr lang="zh-CN" altLang="en-US" sz="1800" dirty="0">
                <a:solidFill>
                  <a:srgbClr val="0000CC"/>
                </a:solidFill>
              </a:rPr>
              <a:t>；</a:t>
            </a:r>
            <a:endParaRPr lang="en-US" altLang="zh-CN" sz="1800" dirty="0">
              <a:solidFill>
                <a:srgbClr val="0000CC"/>
              </a:solidFill>
            </a:endParaRPr>
          </a:p>
          <a:p>
            <a:pPr marL="971550" lvl="1"/>
            <a:r>
              <a:rPr lang="en-US" altLang="zh-CN" sz="1800" dirty="0" smtClean="0"/>
              <a:t>float c=sin(PI/4</a:t>
            </a:r>
            <a:r>
              <a:rPr lang="en-US" altLang="zh-CN" sz="1800" dirty="0"/>
              <a:t>);  	// </a:t>
            </a:r>
            <a:r>
              <a:rPr lang="zh-CN" altLang="en-US" sz="1800" dirty="0">
                <a:solidFill>
                  <a:srgbClr val="006600"/>
                </a:solidFill>
              </a:rPr>
              <a:t>读作将表达式</a:t>
            </a:r>
            <a:r>
              <a:rPr lang="el-GR" altLang="zh-CN" sz="1800" dirty="0">
                <a:solidFill>
                  <a:srgbClr val="006600"/>
                </a:solidFill>
                <a:cs typeface="Times New Roman" panose="02020603050405020304" pitchFamily="18" charset="0"/>
              </a:rPr>
              <a:t>π</a:t>
            </a:r>
            <a:r>
              <a:rPr lang="en-US" altLang="zh-CN" sz="1800" dirty="0">
                <a:solidFill>
                  <a:srgbClr val="006600"/>
                </a:solidFill>
                <a:cs typeface="Times New Roman" panose="02020603050405020304" pitchFamily="18" charset="0"/>
              </a:rPr>
              <a:t>/4</a:t>
            </a:r>
            <a:r>
              <a:rPr lang="zh-CN" altLang="en-US" sz="1800" dirty="0">
                <a:solidFill>
                  <a:srgbClr val="006600"/>
                </a:solidFill>
              </a:rPr>
              <a:t>的正弦函数值赋</a:t>
            </a:r>
            <a:r>
              <a:rPr lang="zh-CN" altLang="en-US" sz="1800" dirty="0" smtClean="0">
                <a:solidFill>
                  <a:srgbClr val="006600"/>
                </a:solidFill>
              </a:rPr>
              <a:t>给浮点型变量变量</a:t>
            </a:r>
            <a:r>
              <a:rPr lang="en-US" altLang="zh-CN" sz="1800" dirty="0">
                <a:solidFill>
                  <a:srgbClr val="006600"/>
                </a:solidFill>
              </a:rPr>
              <a:t>C</a:t>
            </a:r>
            <a:r>
              <a:rPr lang="zh-CN" altLang="en-US" sz="1800" dirty="0">
                <a:solidFill>
                  <a:srgbClr val="006600"/>
                </a:solidFill>
              </a:rPr>
              <a:t>；</a:t>
            </a:r>
            <a:endParaRPr lang="en-US" altLang="zh-CN" sz="1800" dirty="0">
              <a:solidFill>
                <a:srgbClr val="006600"/>
              </a:solidFill>
            </a:endParaRPr>
          </a:p>
          <a:p>
            <a:pPr marL="971550" lvl="1"/>
            <a:r>
              <a:rPr lang="zh-CN" altLang="en-US" sz="1800" dirty="0"/>
              <a:t>变量 </a:t>
            </a:r>
            <a:r>
              <a:rPr lang="en-US" altLang="zh-CN" sz="1800" dirty="0"/>
              <a:t>PI</a:t>
            </a:r>
            <a:r>
              <a:rPr lang="zh-CN" altLang="en-US" sz="1800" dirty="0"/>
              <a:t>，</a:t>
            </a:r>
            <a:r>
              <a:rPr lang="en-US" altLang="zh-CN" sz="1800" dirty="0"/>
              <a:t>c</a:t>
            </a:r>
            <a:r>
              <a:rPr lang="zh-CN" altLang="en-US" sz="1800" dirty="0"/>
              <a:t>赋值前要先声明或定义其数据类型</a:t>
            </a:r>
            <a:endParaRPr lang="en-US" altLang="zh-CN" sz="1800" dirty="0"/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b="1" dirty="0">
                <a:solidFill>
                  <a:srgbClr val="7030A0"/>
                </a:solidFill>
              </a:rPr>
              <a:t>注：当对变量按照</a:t>
            </a:r>
            <a:r>
              <a:rPr lang="en-US" altLang="zh-CN" sz="2000" b="1" dirty="0">
                <a:solidFill>
                  <a:srgbClr val="7030A0"/>
                </a:solidFill>
              </a:rPr>
              <a:t>8</a:t>
            </a:r>
            <a:r>
              <a:rPr lang="zh-CN" altLang="en-US" sz="2000" b="1" dirty="0">
                <a:solidFill>
                  <a:srgbClr val="7030A0"/>
                </a:solidFill>
              </a:rPr>
              <a:t>进制或</a:t>
            </a:r>
            <a:r>
              <a:rPr lang="en-US" altLang="zh-CN" sz="2000" b="1" dirty="0">
                <a:solidFill>
                  <a:srgbClr val="7030A0"/>
                </a:solidFill>
              </a:rPr>
              <a:t>16</a:t>
            </a:r>
            <a:r>
              <a:rPr lang="zh-CN" altLang="en-US" sz="2000" b="1" dirty="0">
                <a:solidFill>
                  <a:srgbClr val="7030A0"/>
                </a:solidFill>
              </a:rPr>
              <a:t>进制赋值时，其值即为该数的机器数；</a:t>
            </a:r>
            <a:endParaRPr lang="en-US" altLang="zh-CN" sz="2000" b="1" dirty="0">
              <a:solidFill>
                <a:srgbClr val="7030A0"/>
              </a:solidFill>
            </a:endParaRPr>
          </a:p>
          <a:p>
            <a:pPr marL="971550" lvl="1"/>
            <a:r>
              <a:rPr lang="en-US" altLang="zh-CN" sz="1600" dirty="0"/>
              <a:t>int  a= -1; </a:t>
            </a:r>
            <a:r>
              <a:rPr lang="en-US" altLang="zh-CN" sz="1600" dirty="0" smtClean="0"/>
              <a:t>//</a:t>
            </a:r>
            <a:r>
              <a:rPr lang="zh-CN" altLang="en-US" sz="1600" dirty="0" smtClean="0"/>
              <a:t>机器将</a:t>
            </a:r>
            <a:r>
              <a:rPr lang="en-US" altLang="zh-CN" sz="1600" dirty="0"/>
              <a:t>-1</a:t>
            </a:r>
            <a:r>
              <a:rPr lang="zh-CN" altLang="en-US" sz="1600" dirty="0"/>
              <a:t>转换成补码形式进行存储，</a:t>
            </a:r>
            <a:r>
              <a:rPr lang="en-US" altLang="zh-CN" sz="1600" dirty="0"/>
              <a:t>a</a:t>
            </a:r>
            <a:r>
              <a:rPr lang="zh-CN" altLang="en-US" sz="1600" dirty="0"/>
              <a:t>的机器数即为</a:t>
            </a:r>
            <a:r>
              <a:rPr lang="en-US" altLang="zh-CN" sz="1600" dirty="0"/>
              <a:t>0xFFFFFFFF;</a:t>
            </a:r>
          </a:p>
          <a:p>
            <a:pPr marL="971550" lvl="1"/>
            <a:r>
              <a:rPr lang="en-US" altLang="zh-CN" sz="1600" dirty="0"/>
              <a:t>int  a=0xFFFFFFFF;     //a</a:t>
            </a:r>
            <a:r>
              <a:rPr lang="zh-CN" altLang="en-US" sz="1600" dirty="0"/>
              <a:t>的机器数即为</a:t>
            </a:r>
            <a:r>
              <a:rPr lang="en-US" altLang="zh-CN" sz="1600" dirty="0"/>
              <a:t>0xFFFFFFFF</a:t>
            </a:r>
            <a:r>
              <a:rPr lang="zh-CN" altLang="en-US" sz="1600" dirty="0"/>
              <a:t>，真值为</a:t>
            </a:r>
            <a:r>
              <a:rPr lang="en-US" altLang="zh-CN" sz="1600" dirty="0"/>
              <a:t>-1</a:t>
            </a:r>
            <a:r>
              <a:rPr lang="zh-CN" altLang="en-US" sz="1600" dirty="0"/>
              <a:t>；</a:t>
            </a:r>
            <a:endParaRPr lang="en-US" altLang="zh-CN" sz="1600" dirty="0"/>
          </a:p>
          <a:p>
            <a:pPr marL="971550" lvl="1"/>
            <a:r>
              <a:rPr lang="en-US" altLang="zh-CN" sz="1600" dirty="0"/>
              <a:t>int  a=037777777777;   //a</a:t>
            </a:r>
            <a:r>
              <a:rPr lang="zh-CN" altLang="en-US" sz="1600" dirty="0"/>
              <a:t>的机器数即为</a:t>
            </a:r>
            <a:r>
              <a:rPr lang="en-US" altLang="zh-CN" sz="1600" dirty="0"/>
              <a:t>0xFFFFFFFF</a:t>
            </a:r>
            <a:r>
              <a:rPr lang="zh-CN" altLang="en-US" sz="1600" dirty="0"/>
              <a:t>，真值</a:t>
            </a:r>
            <a:r>
              <a:rPr lang="zh-CN" altLang="en-US" sz="1600" dirty="0" smtClean="0"/>
              <a:t>为</a:t>
            </a:r>
            <a:r>
              <a:rPr lang="en-US" altLang="zh-CN" sz="1600" dirty="0"/>
              <a:t>-</a:t>
            </a:r>
            <a:r>
              <a:rPr lang="en-US" altLang="zh-CN" sz="1600" dirty="0" smtClean="0"/>
              <a:t>1</a:t>
            </a:r>
            <a:r>
              <a:rPr lang="zh-CN" altLang="en-US" sz="1600" dirty="0"/>
              <a:t>；</a:t>
            </a:r>
            <a:endParaRPr lang="en-US" altLang="zh-CN" sz="1600" dirty="0"/>
          </a:p>
          <a:p>
            <a:pPr marL="971550" lvl="1"/>
            <a:endParaRPr lang="en-US" altLang="zh-CN" sz="1600" dirty="0"/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dirty="0">
                <a:ea typeface="黑体" panose="02010609060101010101" pitchFamily="49" charset="-122"/>
              </a:rPr>
              <a:t/>
            </a:r>
            <a:br>
              <a:rPr lang="zh-CN" altLang="en-US" sz="2000" dirty="0">
                <a:ea typeface="黑体" panose="02010609060101010101" pitchFamily="49" charset="-122"/>
              </a:rPr>
            </a:br>
            <a:endParaRPr lang="en-US" altLang="zh-CN" sz="2000" dirty="0"/>
          </a:p>
          <a:p>
            <a:pPr>
              <a:spcBef>
                <a:spcPct val="40000"/>
              </a:spcBef>
              <a:buClr>
                <a:schemeClr val="folHlink"/>
              </a:buClr>
              <a:buSzPct val="110000"/>
              <a:buNone/>
              <a:defRPr/>
            </a:pPr>
            <a:r>
              <a:rPr lang="zh-CN" altLang="en-US" sz="2000" dirty="0">
                <a:ea typeface="黑体" panose="02010609060101010101" pitchFamily="49" charset="-122"/>
              </a:rPr>
              <a:t>						</a:t>
            </a:r>
            <a:r>
              <a:rPr lang="en-US" altLang="zh-CN" sz="2000" dirty="0">
                <a:ea typeface="黑体" panose="02010609060101010101" pitchFamily="49" charset="-122"/>
              </a:rPr>
              <a:t>		</a:t>
            </a:r>
            <a:r>
              <a:rPr lang="en-US" altLang="zh-CN" dirty="0">
                <a:ea typeface="黑体" panose="02010609060101010101" pitchFamily="49" charset="-122"/>
              </a:rPr>
              <a:t>			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03967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latin typeface="+mn-ea"/>
              </a:rPr>
              <a:t>变量赋初始化（赋初值）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rgbClr val="000000"/>
                </a:solidFill>
              </a:rPr>
              <a:t>在变量</a:t>
            </a:r>
            <a:r>
              <a:rPr lang="zh-CN" altLang="en-US" dirty="0">
                <a:solidFill>
                  <a:srgbClr val="7030A0"/>
                </a:solidFill>
              </a:rPr>
              <a:t>定义时可以为其赋初值</a:t>
            </a:r>
            <a:r>
              <a:rPr lang="zh-CN" altLang="en-US" dirty="0" smtClean="0">
                <a:solidFill>
                  <a:srgbClr val="000000"/>
                </a:solidFill>
              </a:rPr>
              <a:t>，称为变量</a:t>
            </a:r>
            <a:r>
              <a:rPr lang="zh-CN" altLang="en-US" dirty="0">
                <a:solidFill>
                  <a:srgbClr val="000000"/>
                </a:solidFill>
              </a:rPr>
              <a:t>的</a:t>
            </a:r>
            <a:r>
              <a:rPr lang="zh-CN" altLang="en-US" b="1" u="sng" dirty="0">
                <a:solidFill>
                  <a:srgbClr val="C00000"/>
                </a:solidFill>
              </a:rPr>
              <a:t>初始化</a:t>
            </a:r>
            <a:r>
              <a:rPr lang="zh-CN" altLang="en-US" dirty="0"/>
              <a:t>；</a:t>
            </a:r>
          </a:p>
          <a:p>
            <a:pPr marL="457200" indent="-457200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l"/>
            </a:pPr>
            <a:r>
              <a:rPr lang="zh-CN" altLang="zh-CN" dirty="0">
                <a:solidFill>
                  <a:srgbClr val="0000CC"/>
                </a:solidFill>
              </a:rPr>
              <a:t>Ｃ语言允许在定义变量的同时</a:t>
            </a:r>
            <a:r>
              <a:rPr lang="zh-CN" altLang="en-US" dirty="0">
                <a:solidFill>
                  <a:srgbClr val="0000CC"/>
                </a:solidFill>
              </a:rPr>
              <a:t>对</a:t>
            </a:r>
            <a:r>
              <a:rPr lang="zh-CN" altLang="zh-CN" dirty="0">
                <a:solidFill>
                  <a:srgbClr val="0000CC"/>
                </a:solidFill>
              </a:rPr>
              <a:t>变量</a:t>
            </a:r>
            <a:r>
              <a:rPr lang="zh-CN" altLang="en-US" dirty="0">
                <a:solidFill>
                  <a:srgbClr val="0000CC"/>
                </a:solidFill>
              </a:rPr>
              <a:t>进行</a:t>
            </a:r>
            <a:r>
              <a:rPr lang="zh-CN" altLang="zh-CN" dirty="0">
                <a:solidFill>
                  <a:srgbClr val="0000CC"/>
                </a:solidFill>
              </a:rPr>
              <a:t>初始化</a:t>
            </a:r>
            <a:r>
              <a:rPr lang="zh-CN" altLang="en-US" dirty="0">
                <a:solidFill>
                  <a:srgbClr val="663300"/>
                </a:solidFill>
              </a:rPr>
              <a:t>；</a:t>
            </a:r>
            <a:endParaRPr lang="en-US" altLang="zh-CN" dirty="0">
              <a:solidFill>
                <a:srgbClr val="663300"/>
              </a:solidFill>
            </a:endParaRPr>
          </a:p>
          <a:p>
            <a:pPr marL="457200" indent="-457200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rgbClr val="663300"/>
                </a:solidFill>
              </a:rPr>
              <a:t>如：</a:t>
            </a:r>
            <a:endParaRPr lang="en-US" altLang="zh-CN" dirty="0">
              <a:solidFill>
                <a:srgbClr val="663300"/>
              </a:solidFill>
            </a:endParaRPr>
          </a:p>
          <a:p>
            <a:pPr>
              <a:lnSpc>
                <a:spcPct val="100000"/>
              </a:lnSpc>
              <a:spcBef>
                <a:spcPts val="1200"/>
              </a:spcBef>
              <a:buNone/>
            </a:pPr>
            <a:r>
              <a:rPr lang="zh-CN" altLang="en-US" dirty="0">
                <a:solidFill>
                  <a:srgbClr val="663300"/>
                </a:solidFill>
              </a:rPr>
              <a:t>      </a:t>
            </a:r>
            <a:r>
              <a:rPr lang="en-US" altLang="zh-CN" sz="2000" b="1" dirty="0">
                <a:solidFill>
                  <a:srgbClr val="000000"/>
                </a:solidFill>
              </a:rPr>
              <a:t>   </a:t>
            </a:r>
            <a:r>
              <a:rPr lang="en-US" altLang="zh-CN" sz="2000" dirty="0">
                <a:solidFill>
                  <a:srgbClr val="006600"/>
                </a:solidFill>
              </a:rPr>
              <a:t>int</a:t>
            </a:r>
            <a:r>
              <a:rPr lang="en-US" altLang="zh-CN" sz="2000" dirty="0">
                <a:solidFill>
                  <a:srgbClr val="000000"/>
                </a:solidFill>
              </a:rPr>
              <a:t> a=3;           // </a:t>
            </a:r>
            <a:r>
              <a:rPr lang="zh-CN" altLang="en-US" sz="2000" dirty="0">
                <a:solidFill>
                  <a:srgbClr val="000000"/>
                </a:solidFill>
              </a:rPr>
              <a:t>指定ａ为整型变量，初值为３　</a:t>
            </a:r>
            <a:endParaRPr lang="en-US" altLang="zh-CN" sz="2000" dirty="0">
              <a:solidFill>
                <a:srgbClr val="000000"/>
              </a:solidFill>
            </a:endParaRPr>
          </a:p>
          <a:p>
            <a:pPr lvl="1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altLang="zh-CN" dirty="0">
                <a:solidFill>
                  <a:srgbClr val="006600"/>
                </a:solidFill>
              </a:rPr>
              <a:t>float</a:t>
            </a:r>
            <a:r>
              <a:rPr lang="en-US" altLang="zh-CN" dirty="0">
                <a:solidFill>
                  <a:srgbClr val="000000"/>
                </a:solidFill>
              </a:rPr>
              <a:t> f=3.56;   // </a:t>
            </a:r>
            <a:r>
              <a:rPr lang="zh-CN" altLang="en-US" dirty="0">
                <a:solidFill>
                  <a:srgbClr val="000000"/>
                </a:solidFill>
              </a:rPr>
              <a:t>指定ｆ为浮点型变量，初值为</a:t>
            </a:r>
            <a:r>
              <a:rPr lang="en-US" altLang="zh-CN" dirty="0">
                <a:solidFill>
                  <a:srgbClr val="000000"/>
                </a:solidFill>
              </a:rPr>
              <a:t>3</a:t>
            </a:r>
            <a:r>
              <a:rPr lang="en-US" altLang="zh-CN" dirty="0"/>
              <a:t>.</a:t>
            </a:r>
            <a:r>
              <a:rPr lang="en-US" altLang="zh-CN" dirty="0">
                <a:solidFill>
                  <a:srgbClr val="000000"/>
                </a:solidFill>
              </a:rPr>
              <a:t>56  </a:t>
            </a:r>
          </a:p>
          <a:p>
            <a:pPr lvl="1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altLang="zh-CN" dirty="0">
                <a:solidFill>
                  <a:srgbClr val="006600"/>
                </a:solidFill>
              </a:rPr>
              <a:t>char</a:t>
            </a:r>
            <a:r>
              <a:rPr lang="en-US" altLang="zh-CN" dirty="0">
                <a:solidFill>
                  <a:srgbClr val="000000"/>
                </a:solidFill>
              </a:rPr>
              <a:t> c= ‘a’;     // </a:t>
            </a:r>
            <a:r>
              <a:rPr lang="zh-CN" altLang="en-US" dirty="0">
                <a:solidFill>
                  <a:srgbClr val="000000"/>
                </a:solidFill>
              </a:rPr>
              <a:t>指定ｃ为字符变量，初值为‘</a:t>
            </a:r>
            <a:r>
              <a:rPr lang="en-US" altLang="zh-CN" dirty="0">
                <a:solidFill>
                  <a:srgbClr val="000000"/>
                </a:solidFill>
              </a:rPr>
              <a:t>a’ ,</a:t>
            </a:r>
            <a:r>
              <a:rPr lang="zh-CN" altLang="en-US" dirty="0">
                <a:solidFill>
                  <a:srgbClr val="000000"/>
                </a:solidFill>
              </a:rPr>
              <a:t>即</a:t>
            </a:r>
            <a:r>
              <a:rPr lang="en-US" altLang="zh-CN" dirty="0"/>
              <a:t>0x61</a:t>
            </a:r>
            <a:endParaRPr lang="en-US" altLang="zh-CN" dirty="0">
              <a:solidFill>
                <a:srgbClr val="000000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l"/>
            </a:pP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47904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程序说明与预编译命令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lang="zh-CN" altLang="en-US" sz="2000" dirty="0" smtClean="0"/>
              <a:t>查看</a:t>
            </a:r>
            <a:r>
              <a:rPr lang="en-US" altLang="zh-CN" sz="2000" dirty="0" smtClean="0"/>
              <a:t>#include</a:t>
            </a:r>
            <a:r>
              <a:rPr lang="zh-CN" altLang="en-US" sz="2000" dirty="0" smtClean="0"/>
              <a:t>命令的效果</a:t>
            </a:r>
            <a:endParaRPr lang="en-US" altLang="zh-CN" sz="2000" dirty="0" smtClean="0"/>
          </a:p>
          <a:p>
            <a:pPr marL="971550" lvl="1">
              <a:buFont typeface="Wingdings" panose="05000000000000000000" pitchFamily="2" charset="2"/>
              <a:buChar char="l"/>
            </a:pPr>
            <a:r>
              <a:rPr lang="en-US" altLang="zh-CN" sz="1800" dirty="0" err="1" smtClean="0">
                <a:solidFill>
                  <a:srgbClr val="7030A0"/>
                </a:solidFill>
              </a:rPr>
              <a:t>gcc</a:t>
            </a:r>
            <a:r>
              <a:rPr lang="en-US" altLang="zh-CN" sz="1800" dirty="0" smtClean="0">
                <a:solidFill>
                  <a:srgbClr val="7030A0"/>
                </a:solidFill>
              </a:rPr>
              <a:t>  </a:t>
            </a:r>
            <a:r>
              <a:rPr lang="en-US" altLang="zh-CN" sz="1800" dirty="0">
                <a:solidFill>
                  <a:srgbClr val="7030A0"/>
                </a:solidFill>
              </a:rPr>
              <a:t>c</a:t>
            </a:r>
            <a:r>
              <a:rPr lang="zh-CN" altLang="en-US" sz="1800" dirty="0">
                <a:solidFill>
                  <a:srgbClr val="7030A0"/>
                </a:solidFill>
              </a:rPr>
              <a:t>程序名  </a:t>
            </a:r>
            <a:r>
              <a:rPr lang="en-US" altLang="zh-CN" sz="1800" dirty="0">
                <a:solidFill>
                  <a:srgbClr val="FF0000"/>
                </a:solidFill>
              </a:rPr>
              <a:t>-</a:t>
            </a:r>
            <a:r>
              <a:rPr lang="en-US" altLang="zh-CN" sz="1800" dirty="0" smtClean="0">
                <a:solidFill>
                  <a:srgbClr val="FF0000"/>
                </a:solidFill>
              </a:rPr>
              <a:t>E</a:t>
            </a:r>
          </a:p>
          <a:p>
            <a:pPr marL="971550" lvl="1">
              <a:buFont typeface="Wingdings" panose="05000000000000000000" pitchFamily="2" charset="2"/>
              <a:buChar char="l"/>
            </a:pPr>
            <a:r>
              <a:rPr lang="en-US" altLang="zh-CN" sz="1600" dirty="0" smtClean="0">
                <a:solidFill>
                  <a:srgbClr val="01080B"/>
                </a:solidFill>
              </a:rPr>
              <a:t> </a:t>
            </a:r>
            <a:r>
              <a:rPr lang="en-US" altLang="zh-CN" sz="1800" dirty="0" err="1" smtClean="0">
                <a:solidFill>
                  <a:srgbClr val="01080B"/>
                </a:solidFill>
              </a:rPr>
              <a:t>gcc</a:t>
            </a:r>
            <a:r>
              <a:rPr lang="zh-CN" altLang="en-US" sz="1800" dirty="0" smtClean="0">
                <a:solidFill>
                  <a:srgbClr val="01080B"/>
                </a:solidFill>
              </a:rPr>
              <a:t>在  </a:t>
            </a:r>
            <a:r>
              <a:rPr lang="en-US" altLang="zh-CN" sz="1800" dirty="0" smtClean="0">
                <a:solidFill>
                  <a:srgbClr val="01080B"/>
                </a:solidFill>
              </a:rPr>
              <a:t>…../Dev-</a:t>
            </a:r>
            <a:r>
              <a:rPr lang="en-US" altLang="zh-CN" sz="1800" dirty="0" err="1" smtClean="0">
                <a:solidFill>
                  <a:srgbClr val="01080B"/>
                </a:solidFill>
              </a:rPr>
              <a:t>Cpp</a:t>
            </a:r>
            <a:r>
              <a:rPr lang="en-US" altLang="zh-CN" sz="1800" dirty="0" smtClean="0">
                <a:solidFill>
                  <a:srgbClr val="01080B"/>
                </a:solidFill>
              </a:rPr>
              <a:t>\MinGW64\bin </a:t>
            </a:r>
            <a:r>
              <a:rPr lang="zh-CN" altLang="en-US" sz="1800" dirty="0" smtClean="0">
                <a:solidFill>
                  <a:srgbClr val="01080B"/>
                </a:solidFill>
              </a:rPr>
              <a:t>中，如</a:t>
            </a:r>
            <a:endParaRPr lang="en-US" altLang="zh-CN" sz="1800" dirty="0" smtClean="0">
              <a:solidFill>
                <a:srgbClr val="01080B"/>
              </a:solidFill>
            </a:endParaRPr>
          </a:p>
          <a:p>
            <a:pPr marL="971550" lvl="1">
              <a:buFont typeface="Wingdings" panose="05000000000000000000" pitchFamily="2" charset="2"/>
              <a:buChar char="l"/>
            </a:pPr>
            <a:r>
              <a:rPr lang="en-US" altLang="zh-CN" sz="1800" dirty="0">
                <a:solidFill>
                  <a:srgbClr val="01080B"/>
                </a:solidFill>
              </a:rPr>
              <a:t>D:\Program Files (x86)\Dev-</a:t>
            </a:r>
            <a:r>
              <a:rPr lang="en-US" altLang="zh-CN" sz="1800" dirty="0" err="1">
                <a:solidFill>
                  <a:srgbClr val="01080B"/>
                </a:solidFill>
              </a:rPr>
              <a:t>Cpp</a:t>
            </a:r>
            <a:r>
              <a:rPr lang="en-US" altLang="zh-CN" sz="1800" dirty="0">
                <a:solidFill>
                  <a:srgbClr val="01080B"/>
                </a:solidFill>
              </a:rPr>
              <a:t>\MinGW64\bin</a:t>
            </a:r>
          </a:p>
          <a:p>
            <a:pPr marL="342900" indent="-342900">
              <a:buFont typeface="Wingdings" panose="05000000000000000000" pitchFamily="2" charset="2"/>
              <a:buChar char="n"/>
            </a:pPr>
            <a:r>
              <a:rPr lang="zh-CN" altLang="en-US" sz="2000" dirty="0" smtClean="0"/>
              <a:t>过程：</a:t>
            </a:r>
            <a:endParaRPr lang="en-US" altLang="zh-CN" sz="2000" dirty="0" smtClean="0"/>
          </a:p>
          <a:p>
            <a:pPr marL="971550" lvl="1">
              <a:lnSpc>
                <a:spcPct val="100000"/>
              </a:lnSpc>
              <a:buFont typeface="Wingdings" panose="05000000000000000000" pitchFamily="2" charset="2"/>
              <a:buChar char="l"/>
            </a:pPr>
            <a:r>
              <a:rPr lang="zh-CN" altLang="en-US" sz="1800" dirty="0" smtClean="0"/>
              <a:t>假设当前目录是</a:t>
            </a:r>
            <a:r>
              <a:rPr lang="en-US" altLang="zh-CN" sz="1800" dirty="0" smtClean="0"/>
              <a:t>C</a:t>
            </a:r>
            <a:r>
              <a:rPr lang="zh-CN" altLang="en-US" sz="1800" dirty="0" smtClean="0"/>
              <a:t>源程序所在文件夹</a:t>
            </a:r>
            <a:endParaRPr lang="en-US" altLang="zh-CN" sz="1800" dirty="0" smtClean="0"/>
          </a:p>
          <a:p>
            <a:pPr marL="971550" lvl="1">
              <a:lnSpc>
                <a:spcPct val="100000"/>
              </a:lnSpc>
              <a:buFont typeface="Wingdings" panose="05000000000000000000" pitchFamily="2" charset="2"/>
              <a:buChar char="l"/>
            </a:pPr>
            <a:r>
              <a:rPr lang="zh-CN" altLang="en-US" sz="1800" dirty="0" smtClean="0"/>
              <a:t>打开</a:t>
            </a:r>
            <a:r>
              <a:rPr lang="en-US" altLang="zh-CN" sz="1800" dirty="0" err="1" smtClean="0"/>
              <a:t>cmd</a:t>
            </a:r>
            <a:r>
              <a:rPr lang="zh-CN" altLang="en-US" sz="1800" dirty="0" smtClean="0"/>
              <a:t>窗口</a:t>
            </a:r>
            <a:endParaRPr lang="en-US" altLang="zh-CN" sz="1800" dirty="0" smtClean="0"/>
          </a:p>
          <a:p>
            <a:pPr marL="971550" lvl="1">
              <a:lnSpc>
                <a:spcPct val="100000"/>
              </a:lnSpc>
              <a:buFont typeface="Wingdings" panose="05000000000000000000" pitchFamily="2" charset="2"/>
              <a:buChar char="l"/>
            </a:pPr>
            <a:r>
              <a:rPr lang="zh-CN" altLang="en-US" sz="1800" dirty="0" smtClean="0"/>
              <a:t>运行</a:t>
            </a:r>
            <a:r>
              <a:rPr lang="en-US" altLang="zh-CN" sz="1800" dirty="0" smtClean="0"/>
              <a:t>path</a:t>
            </a:r>
            <a:r>
              <a:rPr lang="zh-CN" altLang="en-US" sz="1800" dirty="0" smtClean="0"/>
              <a:t>命令，会看到目前系统设置的路径</a:t>
            </a:r>
            <a:endParaRPr lang="en-US" altLang="zh-CN" sz="1800" dirty="0" smtClean="0"/>
          </a:p>
          <a:p>
            <a:pPr marL="971550" lvl="1">
              <a:lnSpc>
                <a:spcPct val="100000"/>
              </a:lnSpc>
              <a:buFont typeface="Wingdings" panose="05000000000000000000" pitchFamily="2" charset="2"/>
              <a:buChar char="l"/>
            </a:pPr>
            <a:r>
              <a:rPr lang="zh-CN" altLang="en-US" sz="1800" dirty="0" smtClean="0"/>
              <a:t>添加</a:t>
            </a:r>
            <a:r>
              <a:rPr lang="en-US" altLang="zh-CN" sz="1800" dirty="0" err="1" smtClean="0"/>
              <a:t>gcc</a:t>
            </a:r>
            <a:r>
              <a:rPr lang="zh-CN" altLang="en-US" sz="1800" dirty="0" smtClean="0"/>
              <a:t>所在的路径：</a:t>
            </a:r>
            <a:r>
              <a:rPr lang="en-US" altLang="zh-CN" sz="1800" dirty="0"/>
              <a:t> </a:t>
            </a:r>
            <a:endParaRPr lang="en-US" altLang="zh-CN" sz="1800" dirty="0" smtClean="0"/>
          </a:p>
          <a:p>
            <a:pPr marL="1314450" lvl="2" indent="-285750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altLang="zh-CN" sz="1600" dirty="0" smtClean="0"/>
              <a:t>path</a:t>
            </a:r>
            <a:r>
              <a:rPr lang="en-US" altLang="zh-CN" sz="1600" dirty="0"/>
              <a:t>=%path%;D:\Program Files (x86)\</a:t>
            </a:r>
            <a:r>
              <a:rPr lang="en-US" altLang="zh-CN" sz="1600" dirty="0" smtClean="0"/>
              <a:t>Dev-</a:t>
            </a:r>
            <a:r>
              <a:rPr lang="en-US" altLang="zh-CN" sz="1600" dirty="0" err="1" smtClean="0"/>
              <a:t>Cpp</a:t>
            </a:r>
            <a:r>
              <a:rPr lang="en-US" altLang="zh-CN" sz="1600" dirty="0" smtClean="0"/>
              <a:t>\MinGW64\bin</a:t>
            </a:r>
          </a:p>
          <a:p>
            <a:pPr marL="1314450" lvl="2" indent="-285750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 smtClean="0"/>
              <a:t>现在，在任何目录下均可执行在</a:t>
            </a:r>
            <a:r>
              <a:rPr lang="en-US" altLang="zh-CN" sz="1600" dirty="0" smtClean="0"/>
              <a:t>path</a:t>
            </a:r>
            <a:r>
              <a:rPr lang="zh-CN" altLang="en-US" sz="1600" dirty="0" smtClean="0"/>
              <a:t>中包括的路径下的命令，如</a:t>
            </a:r>
            <a:r>
              <a:rPr lang="en-US" altLang="zh-CN" sz="1600" dirty="0" err="1" smtClean="0"/>
              <a:t>gcc</a:t>
            </a:r>
            <a:r>
              <a:rPr lang="zh-CN" altLang="en-US" sz="1600" dirty="0" smtClean="0"/>
              <a:t>，</a:t>
            </a:r>
            <a:r>
              <a:rPr lang="en-US" altLang="zh-CN" sz="1600" dirty="0" smtClean="0"/>
              <a:t>g++</a:t>
            </a:r>
            <a:r>
              <a:rPr lang="zh-CN" altLang="en-US" sz="1600" dirty="0" smtClean="0"/>
              <a:t>等</a:t>
            </a:r>
            <a:endParaRPr lang="en-US" altLang="zh-CN" sz="1600" dirty="0" smtClean="0"/>
          </a:p>
          <a:p>
            <a:pPr marL="971550" lvl="1">
              <a:lnSpc>
                <a:spcPct val="100000"/>
              </a:lnSpc>
              <a:buFont typeface="Wingdings" panose="05000000000000000000" pitchFamily="2" charset="2"/>
              <a:buChar char="l"/>
            </a:pPr>
            <a:r>
              <a:rPr lang="zh-CN" altLang="en-US" sz="1800" dirty="0" smtClean="0"/>
              <a:t>在当前目录下运行：</a:t>
            </a:r>
            <a:r>
              <a:rPr lang="en-US" altLang="zh-CN" sz="1800" dirty="0" err="1" smtClean="0"/>
              <a:t>gcc</a:t>
            </a:r>
            <a:r>
              <a:rPr lang="en-US" altLang="zh-CN" sz="1800" dirty="0" smtClean="0"/>
              <a:t>  c</a:t>
            </a:r>
            <a:r>
              <a:rPr lang="zh-CN" altLang="en-US" sz="1800" dirty="0" smtClean="0"/>
              <a:t>源文件名</a:t>
            </a:r>
            <a:r>
              <a:rPr lang="en-US" altLang="zh-CN" sz="1800" dirty="0" smtClean="0"/>
              <a:t>.c -E</a:t>
            </a:r>
            <a:endParaRPr lang="en-US" altLang="zh-CN" sz="1800" dirty="0"/>
          </a:p>
          <a:p>
            <a:pPr marL="971550" lvl="1">
              <a:lnSpc>
                <a:spcPct val="100000"/>
              </a:lnSpc>
              <a:buFont typeface="Wingdings" panose="05000000000000000000" pitchFamily="2" charset="2"/>
              <a:buChar char="Ø"/>
            </a:pPr>
            <a:endParaRPr lang="en-US" altLang="zh-CN" sz="1800" dirty="0"/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zh-CN" sz="2000" dirty="0" smtClean="0"/>
              <a:t> </a:t>
            </a:r>
            <a:endParaRPr lang="zh-CN" altLang="en-US" sz="2000" dirty="0"/>
          </a:p>
          <a:p>
            <a:pPr marL="342900" indent="-342900">
              <a:buFont typeface="Wingdings" panose="05000000000000000000" pitchFamily="2" charset="2"/>
              <a:buChar char="l"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84077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变量初始化（</a:t>
            </a:r>
            <a:r>
              <a:rPr kumimoji="1" lang="zh-CN" altLang="en-US" dirty="0">
                <a:latin typeface="+mn-ea"/>
              </a:rPr>
              <a:t>赋初值）</a:t>
            </a:r>
            <a:r>
              <a:rPr lang="zh-CN" altLang="en-US" dirty="0"/>
              <a:t> 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4403" y="1135063"/>
            <a:ext cx="8503342" cy="5345112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rgbClr val="000099"/>
                </a:solidFill>
              </a:rPr>
              <a:t>可以初始化一部分定义的变量</a:t>
            </a:r>
            <a:endParaRPr lang="en-US" altLang="zh-CN" dirty="0">
              <a:solidFill>
                <a:srgbClr val="000099"/>
              </a:solidFill>
            </a:endParaRPr>
          </a:p>
          <a:p>
            <a:pPr marL="971550" lvl="1"/>
            <a:r>
              <a:rPr lang="zh-CN" altLang="en-US" b="1" dirty="0">
                <a:solidFill>
                  <a:srgbClr val="CC0000"/>
                </a:solidFill>
              </a:rPr>
              <a:t>如</a:t>
            </a:r>
            <a:r>
              <a:rPr lang="en-US" altLang="zh-CN" b="1" dirty="0">
                <a:solidFill>
                  <a:srgbClr val="CC0000"/>
                </a:solidFill>
              </a:rPr>
              <a:t>:</a:t>
            </a:r>
            <a:r>
              <a:rPr lang="en-US" altLang="zh-CN" dirty="0">
                <a:solidFill>
                  <a:srgbClr val="000099"/>
                </a:solidFill>
              </a:rPr>
              <a:t>  </a:t>
            </a:r>
            <a:r>
              <a:rPr lang="en-US" altLang="zh-CN" dirty="0" err="1"/>
              <a:t>int</a:t>
            </a:r>
            <a:r>
              <a:rPr lang="en-US" altLang="zh-CN" dirty="0"/>
              <a:t> </a:t>
            </a:r>
            <a:r>
              <a:rPr lang="en-US" altLang="zh-CN" dirty="0" smtClean="0"/>
              <a:t>a=5,b,c</a:t>
            </a:r>
            <a:r>
              <a:rPr lang="zh-CN" altLang="en-US" dirty="0" smtClean="0"/>
              <a:t>；  </a:t>
            </a:r>
            <a:r>
              <a:rPr lang="zh-CN" altLang="en-US" dirty="0"/>
              <a:t>表示指定ａ、ｂ、ｃ为整型变量，但只</a:t>
            </a:r>
            <a:r>
              <a:rPr lang="zh-CN" altLang="en-US" dirty="0" smtClean="0"/>
              <a:t>对整型变量</a:t>
            </a:r>
            <a:r>
              <a:rPr lang="en-US" altLang="zh-CN" dirty="0" smtClean="0"/>
              <a:t>a</a:t>
            </a:r>
            <a:r>
              <a:rPr lang="zh-CN" altLang="en-US" dirty="0" smtClean="0"/>
              <a:t>初始化，</a:t>
            </a:r>
            <a:r>
              <a:rPr lang="en-US" altLang="zh-CN" dirty="0"/>
              <a:t>a</a:t>
            </a:r>
            <a:r>
              <a:rPr lang="zh-CN" altLang="en-US" dirty="0" smtClean="0"/>
              <a:t>的</a:t>
            </a:r>
            <a:r>
              <a:rPr lang="zh-CN" altLang="en-US" dirty="0"/>
              <a:t>初值</a:t>
            </a:r>
            <a:r>
              <a:rPr lang="zh-CN" altLang="en-US" dirty="0" smtClean="0"/>
              <a:t>为５</a:t>
            </a:r>
            <a:endParaRPr lang="en-US" altLang="zh-CN" dirty="0"/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rgbClr val="000099"/>
                </a:solidFill>
              </a:rPr>
              <a:t>对几个变量初始化初始化相同的值</a:t>
            </a:r>
          </a:p>
          <a:p>
            <a:pPr marL="971550" lvl="1"/>
            <a:r>
              <a:rPr lang="zh-CN" altLang="en-US" dirty="0" smtClean="0"/>
              <a:t>若要将整型变量</a:t>
            </a:r>
            <a:r>
              <a:rPr lang="en-US" altLang="zh-CN" dirty="0" smtClean="0"/>
              <a:t>a</a:t>
            </a:r>
            <a:r>
              <a:rPr lang="zh-CN" altLang="en-US" dirty="0"/>
              <a:t>、</a:t>
            </a:r>
            <a:r>
              <a:rPr lang="en-US" altLang="zh-CN" dirty="0"/>
              <a:t>b</a:t>
            </a:r>
            <a:r>
              <a:rPr lang="zh-CN" altLang="en-US" dirty="0"/>
              <a:t>、</a:t>
            </a:r>
            <a:r>
              <a:rPr lang="en-US" altLang="zh-CN" dirty="0"/>
              <a:t>c</a:t>
            </a:r>
            <a:r>
              <a:rPr lang="zh-CN" altLang="en-US" dirty="0"/>
              <a:t>的初值</a:t>
            </a:r>
            <a:r>
              <a:rPr lang="zh-CN" altLang="en-US" dirty="0" smtClean="0"/>
              <a:t>都初始化为３</a:t>
            </a:r>
            <a:endParaRPr lang="en-US" altLang="zh-CN" dirty="0"/>
          </a:p>
          <a:p>
            <a:pPr marL="971550" lvl="1"/>
            <a:r>
              <a:rPr lang="zh-CN" altLang="en-US" dirty="0" smtClean="0">
                <a:solidFill>
                  <a:srgbClr val="663300"/>
                </a:solidFill>
              </a:rPr>
              <a:t>应</a:t>
            </a:r>
            <a:r>
              <a:rPr lang="zh-CN" altLang="en-US" dirty="0">
                <a:solidFill>
                  <a:srgbClr val="663300"/>
                </a:solidFill>
              </a:rPr>
              <a:t>写成：</a:t>
            </a:r>
            <a:r>
              <a:rPr lang="en-US" altLang="zh-CN" dirty="0"/>
              <a:t>int a=3</a:t>
            </a:r>
            <a:r>
              <a:rPr lang="en-US" altLang="zh-CN" dirty="0" smtClean="0"/>
              <a:t>, b=3, c=3</a:t>
            </a:r>
            <a:r>
              <a:rPr lang="en-US" altLang="zh-CN" dirty="0"/>
              <a:t>; </a:t>
            </a:r>
          </a:p>
          <a:p>
            <a:pPr marL="971550" lvl="1"/>
            <a:r>
              <a:rPr lang="zh-CN" altLang="en-US" b="1" dirty="0">
                <a:solidFill>
                  <a:srgbClr val="FF0000"/>
                </a:solidFill>
              </a:rPr>
              <a:t>不能写成</a:t>
            </a:r>
            <a:r>
              <a:rPr lang="zh-CN" altLang="en-US" b="1" dirty="0">
                <a:solidFill>
                  <a:srgbClr val="7030A0"/>
                </a:solidFill>
              </a:rPr>
              <a:t>∶  </a:t>
            </a:r>
            <a:r>
              <a:rPr lang="en-US" altLang="zh-CN" b="1" dirty="0">
                <a:solidFill>
                  <a:srgbClr val="7030A0"/>
                </a:solidFill>
              </a:rPr>
              <a:t>int </a:t>
            </a:r>
            <a:r>
              <a:rPr lang="en-US" altLang="zh-CN" b="1" dirty="0">
                <a:solidFill>
                  <a:srgbClr val="FF0000"/>
                </a:solidFill>
              </a:rPr>
              <a:t>a=b=c=3;   </a:t>
            </a:r>
            <a:r>
              <a:rPr lang="en-US" altLang="zh-CN" b="1" dirty="0">
                <a:solidFill>
                  <a:srgbClr val="7030A0"/>
                </a:solidFill>
              </a:rPr>
              <a:t>//</a:t>
            </a:r>
            <a:r>
              <a:rPr lang="zh-CN" altLang="en-US" b="1" dirty="0">
                <a:solidFill>
                  <a:srgbClr val="7030A0"/>
                </a:solidFill>
              </a:rPr>
              <a:t>注：初始化时不允许</a:t>
            </a:r>
            <a:r>
              <a:rPr lang="zh-CN" altLang="en-US" b="1" dirty="0">
                <a:solidFill>
                  <a:srgbClr val="FF0000"/>
                </a:solidFill>
              </a:rPr>
              <a:t>；</a:t>
            </a:r>
            <a:endParaRPr lang="en-US" altLang="zh-CN" b="1" dirty="0">
              <a:solidFill>
                <a:srgbClr val="FF00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b="1" u="sng" dirty="0">
                <a:solidFill>
                  <a:srgbClr val="CC0000"/>
                </a:solidFill>
              </a:rPr>
              <a:t>注</a:t>
            </a:r>
            <a:r>
              <a:rPr lang="zh-CN" altLang="en-US" b="1" dirty="0">
                <a:solidFill>
                  <a:srgbClr val="CC0000"/>
                </a:solidFill>
              </a:rPr>
              <a:t>：</a:t>
            </a:r>
            <a:endParaRPr lang="en-US" altLang="zh-CN" b="1" dirty="0">
              <a:solidFill>
                <a:srgbClr val="CC0000"/>
              </a:solidFill>
            </a:endParaRPr>
          </a:p>
          <a:p>
            <a:pPr marL="971550" lvl="1"/>
            <a:r>
              <a:rPr lang="zh-CN" altLang="en-US" b="1" dirty="0">
                <a:solidFill>
                  <a:srgbClr val="000099"/>
                </a:solidFill>
              </a:rPr>
              <a:t>变量的初始化</a:t>
            </a:r>
            <a:r>
              <a:rPr lang="zh-CN" altLang="en-US" b="1" dirty="0">
                <a:solidFill>
                  <a:srgbClr val="006600"/>
                </a:solidFill>
              </a:rPr>
              <a:t>不是在编译阶段</a:t>
            </a:r>
            <a:r>
              <a:rPr lang="zh-CN" altLang="en-US" b="1" dirty="0">
                <a:solidFill>
                  <a:srgbClr val="000099"/>
                </a:solidFill>
              </a:rPr>
              <a:t>完成的，</a:t>
            </a:r>
            <a:r>
              <a:rPr lang="zh-CN" altLang="en-US" b="1" dirty="0">
                <a:solidFill>
                  <a:srgbClr val="006600"/>
                </a:solidFill>
              </a:rPr>
              <a:t>而是在程序运行</a:t>
            </a:r>
            <a:r>
              <a:rPr lang="zh-CN" altLang="en-US" b="1" dirty="0">
                <a:solidFill>
                  <a:srgbClr val="000099"/>
                </a:solidFill>
              </a:rPr>
              <a:t>时对变量进行赋初值</a:t>
            </a:r>
            <a:r>
              <a:rPr lang="zh-CN" altLang="en-US" b="1" dirty="0" smtClean="0">
                <a:solidFill>
                  <a:srgbClr val="000099"/>
                </a:solidFill>
              </a:rPr>
              <a:t>；</a:t>
            </a:r>
            <a:endParaRPr lang="en-US" altLang="zh-CN" b="1" dirty="0" smtClean="0">
              <a:solidFill>
                <a:srgbClr val="000099"/>
              </a:solidFill>
            </a:endParaRPr>
          </a:p>
          <a:p>
            <a:pPr marL="1371600" lvl="2" indent="-342900">
              <a:buFont typeface="Wingdings" panose="05000000000000000000" pitchFamily="2" charset="2"/>
              <a:buChar char="Ø"/>
            </a:pPr>
            <a:r>
              <a:rPr lang="zh-CN" altLang="en-US" sz="1800" dirty="0"/>
              <a:t>变量声明与初始化语句 </a:t>
            </a:r>
            <a:r>
              <a:rPr lang="en-US" altLang="zh-CN" sz="1800" b="1" dirty="0" err="1" smtClean="0">
                <a:solidFill>
                  <a:srgbClr val="7030A0"/>
                </a:solidFill>
              </a:rPr>
              <a:t>int</a:t>
            </a:r>
            <a:r>
              <a:rPr lang="en-US" altLang="zh-CN" sz="1800" b="1" dirty="0" smtClean="0">
                <a:solidFill>
                  <a:srgbClr val="7030A0"/>
                </a:solidFill>
              </a:rPr>
              <a:t> </a:t>
            </a:r>
            <a:r>
              <a:rPr lang="en-US" altLang="zh-CN" sz="1800" b="1" dirty="0" smtClean="0">
                <a:solidFill>
                  <a:srgbClr val="FF0000"/>
                </a:solidFill>
              </a:rPr>
              <a:t>a=b=c=3</a:t>
            </a:r>
            <a:r>
              <a:rPr lang="zh-CN" altLang="en-US" sz="1800" b="1" dirty="0" smtClean="0">
                <a:solidFill>
                  <a:srgbClr val="FF0000"/>
                </a:solidFill>
              </a:rPr>
              <a:t>，</a:t>
            </a:r>
            <a:r>
              <a:rPr lang="zh-CN" altLang="en-US" sz="1800" dirty="0"/>
              <a:t>编译器无法</a:t>
            </a:r>
            <a:r>
              <a:rPr lang="zh-CN" altLang="en-US" sz="1800" dirty="0" smtClean="0"/>
              <a:t>确定</a:t>
            </a:r>
            <a:r>
              <a:rPr lang="en-US" altLang="zh-CN" sz="1800" dirty="0" err="1" smtClean="0"/>
              <a:t>b,c</a:t>
            </a:r>
            <a:r>
              <a:rPr lang="zh-CN" altLang="en-US" sz="1800" dirty="0" smtClean="0"/>
              <a:t>的数据类型</a:t>
            </a:r>
            <a:endParaRPr lang="en-US" altLang="zh-CN" sz="1800" dirty="0"/>
          </a:p>
          <a:p>
            <a:pPr marL="971550" lvl="1"/>
            <a:r>
              <a:rPr lang="zh-CN" altLang="en-US" b="1" u="sng" dirty="0">
                <a:solidFill>
                  <a:srgbClr val="7030A0"/>
                </a:solidFill>
              </a:rPr>
              <a:t>变量的</a:t>
            </a:r>
            <a:r>
              <a:rPr lang="zh-CN" altLang="en-US" b="1" u="sng" dirty="0">
                <a:solidFill>
                  <a:srgbClr val="C00000"/>
                </a:solidFill>
              </a:rPr>
              <a:t>初始化</a:t>
            </a:r>
            <a:r>
              <a:rPr lang="zh-CN" altLang="en-US" b="1" u="sng" dirty="0" smtClean="0">
                <a:solidFill>
                  <a:srgbClr val="7030A0"/>
                </a:solidFill>
              </a:rPr>
              <a:t>相当于一</a:t>
            </a:r>
            <a:r>
              <a:rPr lang="zh-CN" altLang="en-US" b="1" u="sng" dirty="0">
                <a:solidFill>
                  <a:srgbClr val="7030A0"/>
                </a:solidFill>
              </a:rPr>
              <a:t>个</a:t>
            </a:r>
            <a:r>
              <a:rPr lang="zh-CN" altLang="en-US" b="1" u="sng" dirty="0">
                <a:solidFill>
                  <a:srgbClr val="C00000"/>
                </a:solidFill>
              </a:rPr>
              <a:t>赋值语句</a:t>
            </a:r>
            <a:r>
              <a:rPr lang="zh-CN" altLang="en-US" b="1" u="sng" dirty="0">
                <a:solidFill>
                  <a:srgbClr val="7030A0"/>
                </a:solidFill>
              </a:rPr>
              <a:t>；</a:t>
            </a:r>
            <a:endParaRPr lang="en-US" altLang="zh-CN" u="sng" dirty="0">
              <a:solidFill>
                <a:srgbClr val="7030A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zh-CN" altLang="en-US" dirty="0">
              <a:solidFill>
                <a:srgbClr val="000099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84392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变量赋值的特点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b="1" u="sng" dirty="0">
                <a:solidFill>
                  <a:srgbClr val="0303DF"/>
                </a:solidFill>
              </a:rPr>
              <a:t>读出</a:t>
            </a:r>
            <a:r>
              <a:rPr lang="zh-CN" altLang="en-US" sz="2000" b="1" u="sng" dirty="0">
                <a:solidFill>
                  <a:srgbClr val="7030A0"/>
                </a:solidFill>
              </a:rPr>
              <a:t>变量的值，该</a:t>
            </a:r>
            <a:r>
              <a:rPr lang="zh-CN" altLang="en-US" sz="2000" b="1" u="sng" dirty="0" smtClean="0">
                <a:solidFill>
                  <a:srgbClr val="7030A0"/>
                </a:solidFill>
              </a:rPr>
              <a:t>变量值保持</a:t>
            </a:r>
            <a:r>
              <a:rPr lang="zh-CN" altLang="en-US" sz="2000" b="1" u="sng" dirty="0">
                <a:solidFill>
                  <a:srgbClr val="7030A0"/>
                </a:solidFill>
              </a:rPr>
              <a:t>不变，相当于拷贝</a:t>
            </a:r>
            <a:r>
              <a:rPr lang="zh-CN" altLang="en-US" sz="2000" b="1" u="sng" dirty="0" smtClean="0">
                <a:solidFill>
                  <a:srgbClr val="7030A0"/>
                </a:solidFill>
              </a:rPr>
              <a:t>（复制）</a:t>
            </a:r>
            <a:r>
              <a:rPr lang="zh-CN" altLang="en-US" sz="2000" b="1" u="sng" dirty="0">
                <a:solidFill>
                  <a:srgbClr val="7030A0"/>
                </a:solidFill>
              </a:rPr>
              <a:t>一份出来；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b="1" u="sng" dirty="0" smtClean="0">
                <a:solidFill>
                  <a:srgbClr val="7030A0"/>
                </a:solidFill>
              </a:rPr>
              <a:t>对</a:t>
            </a:r>
            <a:r>
              <a:rPr lang="zh-CN" altLang="en-US" sz="2000" b="1" u="sng" dirty="0">
                <a:solidFill>
                  <a:srgbClr val="7030A0"/>
                </a:solidFill>
              </a:rPr>
              <a:t>变量的</a:t>
            </a:r>
            <a:r>
              <a:rPr lang="zh-CN" altLang="en-US" sz="2000" b="1" u="sng" dirty="0">
                <a:solidFill>
                  <a:srgbClr val="0303DF"/>
                </a:solidFill>
              </a:rPr>
              <a:t>赋值</a:t>
            </a:r>
            <a:r>
              <a:rPr lang="zh-CN" altLang="en-US" sz="2000" b="1" u="sng" dirty="0">
                <a:solidFill>
                  <a:srgbClr val="7030A0"/>
                </a:solidFill>
              </a:rPr>
              <a:t>过程</a:t>
            </a:r>
            <a:r>
              <a:rPr lang="zh-CN" altLang="en-US" sz="2000" b="1" dirty="0" smtClean="0"/>
              <a:t>是</a:t>
            </a:r>
            <a:r>
              <a:rPr lang="en-US" altLang="zh-CN" sz="2000" b="1" dirty="0" smtClean="0"/>
              <a:t>"</a:t>
            </a:r>
            <a:r>
              <a:rPr lang="zh-CN" altLang="en-US" sz="2000" b="1" dirty="0" smtClean="0">
                <a:solidFill>
                  <a:srgbClr val="C00000"/>
                </a:solidFill>
              </a:rPr>
              <a:t>覆盖</a:t>
            </a:r>
            <a:r>
              <a:rPr lang="en-US" altLang="zh-CN" sz="2000" b="1" dirty="0" smtClean="0"/>
              <a:t>"</a:t>
            </a:r>
            <a:r>
              <a:rPr lang="zh-CN" altLang="en-US" sz="2000" b="1" dirty="0" smtClean="0"/>
              <a:t>过程</a:t>
            </a:r>
            <a:r>
              <a:rPr lang="zh-CN" altLang="en-US" sz="2000" b="1" dirty="0"/>
              <a:t>；</a:t>
            </a:r>
            <a:endParaRPr lang="en-US" altLang="zh-CN" sz="2000" b="1" dirty="0"/>
          </a:p>
          <a:p>
            <a:pPr marL="971550" lvl="1"/>
            <a:r>
              <a:rPr lang="zh-CN" altLang="en-US" sz="1800" dirty="0" smtClean="0">
                <a:solidFill>
                  <a:srgbClr val="006600"/>
                </a:solidFill>
              </a:rPr>
              <a:t>所谓</a:t>
            </a:r>
            <a:r>
              <a:rPr lang="en-US" altLang="zh-CN" sz="1800" dirty="0" smtClean="0">
                <a:solidFill>
                  <a:srgbClr val="006600"/>
                </a:solidFill>
              </a:rPr>
              <a:t>"</a:t>
            </a:r>
            <a:r>
              <a:rPr lang="zh-CN" altLang="en-US" sz="1800" dirty="0" smtClean="0">
                <a:solidFill>
                  <a:srgbClr val="006600"/>
                </a:solidFill>
              </a:rPr>
              <a:t>覆盖</a:t>
            </a:r>
            <a:r>
              <a:rPr lang="en-US" altLang="zh-CN" sz="1800" dirty="0" smtClean="0">
                <a:solidFill>
                  <a:srgbClr val="006600"/>
                </a:solidFill>
              </a:rPr>
              <a:t>"</a:t>
            </a:r>
            <a:r>
              <a:rPr lang="zh-CN" altLang="en-US" sz="1800" dirty="0" smtClean="0">
                <a:solidFill>
                  <a:srgbClr val="006600"/>
                </a:solidFill>
              </a:rPr>
              <a:t>是</a:t>
            </a:r>
            <a:r>
              <a:rPr lang="zh-CN" altLang="en-US" sz="1800" dirty="0">
                <a:solidFill>
                  <a:srgbClr val="006600"/>
                </a:solidFill>
              </a:rPr>
              <a:t>在变量地址单元中用新值去替换旧值；</a:t>
            </a:r>
            <a:endParaRPr lang="en-US" altLang="zh-CN" sz="1800" dirty="0">
              <a:solidFill>
                <a:srgbClr val="006600"/>
              </a:solidFill>
            </a:endParaRPr>
          </a:p>
          <a:p>
            <a:pPr marL="971550" lvl="1"/>
            <a:r>
              <a:rPr lang="zh-CN" altLang="en-US" sz="1800" dirty="0">
                <a:solidFill>
                  <a:srgbClr val="006600"/>
                </a:solidFill>
              </a:rPr>
              <a:t>如 </a:t>
            </a:r>
            <a:r>
              <a:rPr lang="en-US" altLang="zh-CN" sz="1800" dirty="0">
                <a:solidFill>
                  <a:srgbClr val="7030A0"/>
                </a:solidFill>
              </a:rPr>
              <a:t>int a=5</a:t>
            </a:r>
            <a:r>
              <a:rPr lang="en-US" altLang="zh-CN" sz="1800" dirty="0" smtClean="0">
                <a:solidFill>
                  <a:srgbClr val="7030A0"/>
                </a:solidFill>
              </a:rPr>
              <a:t>,  b=6</a:t>
            </a:r>
            <a:r>
              <a:rPr lang="en-US" altLang="zh-CN" sz="1800" dirty="0">
                <a:solidFill>
                  <a:srgbClr val="006600"/>
                </a:solidFill>
              </a:rPr>
              <a:t>;</a:t>
            </a:r>
            <a:r>
              <a:rPr lang="zh-CN" altLang="en-US" sz="1800" dirty="0">
                <a:solidFill>
                  <a:srgbClr val="006600"/>
                </a:solidFill>
              </a:rPr>
              <a:t> </a:t>
            </a:r>
            <a:r>
              <a:rPr lang="en-US" altLang="zh-CN" sz="1800" dirty="0">
                <a:solidFill>
                  <a:srgbClr val="006600"/>
                </a:solidFill>
              </a:rPr>
              <a:t> </a:t>
            </a:r>
            <a:r>
              <a:rPr lang="en-US" altLang="zh-CN" sz="1800" b="1" dirty="0">
                <a:solidFill>
                  <a:srgbClr val="C00000"/>
                </a:solidFill>
              </a:rPr>
              <a:t>a=</a:t>
            </a:r>
            <a:r>
              <a:rPr lang="en-US" altLang="zh-CN" sz="1800" b="1" dirty="0" err="1">
                <a:solidFill>
                  <a:srgbClr val="C00000"/>
                </a:solidFill>
              </a:rPr>
              <a:t>a+b</a:t>
            </a:r>
            <a:r>
              <a:rPr lang="en-US" altLang="zh-CN" sz="1800" dirty="0" smtClean="0">
                <a:solidFill>
                  <a:srgbClr val="006600"/>
                </a:solidFill>
              </a:rPr>
              <a:t>;   //5+6=11</a:t>
            </a:r>
            <a:r>
              <a:rPr lang="en-US" altLang="zh-CN" sz="1800" dirty="0" smtClean="0">
                <a:solidFill>
                  <a:srgbClr val="006600"/>
                </a:solidFill>
                <a:sym typeface="Wingdings" panose="05000000000000000000" pitchFamily="2" charset="2"/>
              </a:rPr>
              <a:t>a</a:t>
            </a:r>
            <a:r>
              <a:rPr lang="zh-CN" altLang="en-US" sz="1800" dirty="0" smtClean="0">
                <a:solidFill>
                  <a:srgbClr val="006600"/>
                </a:solidFill>
                <a:sym typeface="Wingdings" panose="05000000000000000000" pitchFamily="2" charset="2"/>
              </a:rPr>
              <a:t>，</a:t>
            </a:r>
            <a:r>
              <a:rPr lang="zh-CN" altLang="en-US" sz="1800" dirty="0" smtClean="0">
                <a:sym typeface="Wingdings" panose="05000000000000000000" pitchFamily="2" charset="2"/>
              </a:rPr>
              <a:t>利用值</a:t>
            </a:r>
            <a:r>
              <a:rPr lang="en-US" altLang="zh-CN" sz="1800" dirty="0" smtClean="0">
                <a:sym typeface="Wingdings" panose="05000000000000000000" pitchFamily="2" charset="2"/>
              </a:rPr>
              <a:t>11</a:t>
            </a:r>
            <a:r>
              <a:rPr lang="zh-CN" altLang="en-US" sz="1800" dirty="0">
                <a:sym typeface="Wingdings" panose="05000000000000000000" pitchFamily="2" charset="2"/>
              </a:rPr>
              <a:t>覆盖</a:t>
            </a:r>
            <a:r>
              <a:rPr lang="en-US" altLang="zh-CN" sz="1800" dirty="0">
                <a:sym typeface="Wingdings" panose="05000000000000000000" pitchFamily="2" charset="2"/>
              </a:rPr>
              <a:t>a</a:t>
            </a:r>
            <a:r>
              <a:rPr lang="zh-CN" altLang="en-US" sz="1800" dirty="0">
                <a:sym typeface="Wingdings" panose="05000000000000000000" pitchFamily="2" charset="2"/>
              </a:rPr>
              <a:t>原来</a:t>
            </a:r>
            <a:r>
              <a:rPr lang="zh-CN" altLang="en-US" sz="1800" dirty="0" smtClean="0">
                <a:sym typeface="Wingdings" panose="05000000000000000000" pitchFamily="2" charset="2"/>
              </a:rPr>
              <a:t>的值</a:t>
            </a:r>
            <a:r>
              <a:rPr lang="en-US" altLang="zh-CN" sz="1800" dirty="0" smtClean="0">
                <a:sym typeface="Wingdings" panose="05000000000000000000" pitchFamily="2" charset="2"/>
              </a:rPr>
              <a:t>5</a:t>
            </a:r>
            <a:endParaRPr lang="zh-CN" altLang="en-US" sz="1800" dirty="0">
              <a:sym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b="1" u="sng" dirty="0" smtClean="0">
                <a:solidFill>
                  <a:srgbClr val="C00000"/>
                </a:solidFill>
              </a:rPr>
              <a:t>只要</a:t>
            </a:r>
            <a:r>
              <a:rPr lang="zh-CN" altLang="en-US" sz="2000" b="1" u="sng" dirty="0">
                <a:solidFill>
                  <a:srgbClr val="C00000"/>
                </a:solidFill>
              </a:rPr>
              <a:t>没有赋值操作，参与表达式运算的所有变量都保持原来的值不变；</a:t>
            </a:r>
            <a:endParaRPr lang="en-US" altLang="zh-CN" sz="2000" b="1" u="sng" dirty="0">
              <a:solidFill>
                <a:srgbClr val="C000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zh-CN" sz="2000" b="1" dirty="0">
                <a:solidFill>
                  <a:srgbClr val="C00000"/>
                </a:solidFill>
              </a:rPr>
              <a:t>a=</a:t>
            </a:r>
            <a:r>
              <a:rPr lang="en-US" altLang="zh-CN" sz="2000" b="1" dirty="0" err="1">
                <a:solidFill>
                  <a:srgbClr val="C00000"/>
                </a:solidFill>
              </a:rPr>
              <a:t>a+b</a:t>
            </a:r>
            <a:r>
              <a:rPr lang="zh-CN" altLang="en-US" sz="2000" dirty="0"/>
              <a:t>的</a:t>
            </a:r>
            <a:r>
              <a:rPr lang="zh-CN" altLang="en-US" sz="2000" dirty="0" smtClean="0"/>
              <a:t>含义：</a:t>
            </a:r>
            <a:endParaRPr lang="en-US" altLang="zh-CN" sz="2000" dirty="0"/>
          </a:p>
          <a:p>
            <a:pPr marL="971550" lvl="1"/>
            <a:r>
              <a:rPr lang="zh-CN" altLang="en-US" sz="1800" b="1" dirty="0">
                <a:solidFill>
                  <a:srgbClr val="006600"/>
                </a:solidFill>
              </a:rPr>
              <a:t>将</a:t>
            </a:r>
            <a:r>
              <a:rPr lang="en-US" altLang="zh-CN" sz="1800" b="1" dirty="0">
                <a:solidFill>
                  <a:srgbClr val="006600"/>
                </a:solidFill>
              </a:rPr>
              <a:t>a</a:t>
            </a:r>
            <a:r>
              <a:rPr lang="zh-CN" altLang="en-US" sz="1800" b="1" dirty="0">
                <a:solidFill>
                  <a:srgbClr val="006600"/>
                </a:solidFill>
              </a:rPr>
              <a:t>、</a:t>
            </a:r>
            <a:r>
              <a:rPr lang="en-US" altLang="zh-CN" sz="1800" b="1" dirty="0">
                <a:solidFill>
                  <a:srgbClr val="006600"/>
                </a:solidFill>
              </a:rPr>
              <a:t>b</a:t>
            </a:r>
            <a:r>
              <a:rPr lang="zh-CN" altLang="en-US" sz="1800" b="1" dirty="0">
                <a:solidFill>
                  <a:srgbClr val="006600"/>
                </a:solidFill>
              </a:rPr>
              <a:t>的值从相应的内存单元中取出；</a:t>
            </a:r>
            <a:endParaRPr lang="en-US" altLang="zh-CN" sz="1800" b="1" dirty="0">
              <a:solidFill>
                <a:srgbClr val="006600"/>
              </a:solidFill>
            </a:endParaRPr>
          </a:p>
          <a:p>
            <a:pPr marL="971550" lvl="1"/>
            <a:r>
              <a:rPr lang="zh-CN" altLang="en-US" sz="1800" b="1" dirty="0">
                <a:solidFill>
                  <a:srgbClr val="006600"/>
                </a:solidFill>
              </a:rPr>
              <a:t>运算器完成</a:t>
            </a:r>
            <a:r>
              <a:rPr lang="en-US" altLang="zh-CN" sz="1800" b="1" dirty="0" err="1">
                <a:solidFill>
                  <a:srgbClr val="006600"/>
                </a:solidFill>
              </a:rPr>
              <a:t>a+b</a:t>
            </a:r>
            <a:r>
              <a:rPr lang="zh-CN" altLang="en-US" sz="1800" b="1" dirty="0">
                <a:solidFill>
                  <a:srgbClr val="006600"/>
                </a:solidFill>
              </a:rPr>
              <a:t>运算；</a:t>
            </a:r>
            <a:endParaRPr lang="en-US" altLang="zh-CN" sz="1800" b="1" dirty="0">
              <a:solidFill>
                <a:srgbClr val="006600"/>
              </a:solidFill>
            </a:endParaRPr>
          </a:p>
          <a:p>
            <a:pPr marL="971550" lvl="1"/>
            <a:r>
              <a:rPr lang="zh-CN" altLang="en-US" sz="1800" b="1" dirty="0">
                <a:solidFill>
                  <a:srgbClr val="006600"/>
                </a:solidFill>
              </a:rPr>
              <a:t>将运算结果保存到</a:t>
            </a:r>
            <a:r>
              <a:rPr lang="en-US" altLang="zh-CN" sz="1800" b="1" dirty="0">
                <a:solidFill>
                  <a:srgbClr val="006600"/>
                </a:solidFill>
              </a:rPr>
              <a:t>a</a:t>
            </a:r>
            <a:r>
              <a:rPr lang="zh-CN" altLang="en-US" sz="1800" b="1" dirty="0">
                <a:solidFill>
                  <a:srgbClr val="006600"/>
                </a:solidFill>
              </a:rPr>
              <a:t>的内存单元中，覆盖原来的值</a:t>
            </a:r>
            <a:r>
              <a:rPr lang="en-US" altLang="zh-CN" sz="1800" b="1" dirty="0">
                <a:solidFill>
                  <a:srgbClr val="006600"/>
                </a:solidFill>
              </a:rPr>
              <a:t>(5</a:t>
            </a:r>
            <a:r>
              <a:rPr lang="zh-CN" altLang="en-US" sz="1800" b="1" dirty="0">
                <a:solidFill>
                  <a:srgbClr val="006600"/>
                </a:solidFill>
              </a:rPr>
              <a:t>被</a:t>
            </a:r>
            <a:r>
              <a:rPr lang="en-US" altLang="zh-CN" sz="1800" b="1" dirty="0">
                <a:solidFill>
                  <a:srgbClr val="006600"/>
                </a:solidFill>
              </a:rPr>
              <a:t>11</a:t>
            </a:r>
            <a:r>
              <a:rPr lang="zh-CN" altLang="en-US" sz="1800" b="1" dirty="0">
                <a:solidFill>
                  <a:srgbClr val="006600"/>
                </a:solidFill>
              </a:rPr>
              <a:t>覆盖</a:t>
            </a:r>
            <a:r>
              <a:rPr lang="en-US" altLang="zh-CN" sz="1800" b="1" dirty="0">
                <a:solidFill>
                  <a:srgbClr val="006600"/>
                </a:solidFill>
              </a:rPr>
              <a:t>)</a:t>
            </a:r>
            <a:r>
              <a:rPr lang="zh-CN" altLang="en-US" sz="1800" b="1" dirty="0">
                <a:solidFill>
                  <a:srgbClr val="006600"/>
                </a:solidFill>
              </a:rPr>
              <a:t>；</a:t>
            </a:r>
            <a:endParaRPr lang="en-US" altLang="zh-CN" sz="1800" b="1" dirty="0">
              <a:solidFill>
                <a:srgbClr val="006600"/>
              </a:solidFill>
            </a:endParaRPr>
          </a:p>
          <a:p>
            <a:pPr marL="971550" lvl="1"/>
            <a:r>
              <a:rPr lang="en-US" altLang="zh-CN" sz="1800" b="1" dirty="0">
                <a:solidFill>
                  <a:srgbClr val="006600"/>
                </a:solidFill>
              </a:rPr>
              <a:t>b</a:t>
            </a:r>
            <a:r>
              <a:rPr lang="zh-CN" altLang="en-US" sz="1800" b="1" dirty="0">
                <a:solidFill>
                  <a:srgbClr val="006600"/>
                </a:solidFill>
              </a:rPr>
              <a:t>的值保持不变；</a:t>
            </a:r>
            <a:endParaRPr lang="en-US" altLang="zh-CN" sz="1800" b="1" dirty="0">
              <a:solidFill>
                <a:srgbClr val="006600"/>
              </a:solidFill>
            </a:endParaRPr>
          </a:p>
          <a:p>
            <a:pPr marL="971550" lvl="1">
              <a:buFont typeface="Wingdings" panose="05000000000000000000" pitchFamily="2" charset="2"/>
              <a:buChar char="l"/>
            </a:pPr>
            <a:endParaRPr lang="en-US" altLang="zh-CN" sz="1600" dirty="0"/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zh-CN" dirty="0"/>
          </a:p>
          <a:p>
            <a:pPr eaLnBrk="1" hangingPunct="1">
              <a:spcBef>
                <a:spcPct val="40000"/>
              </a:spcBef>
              <a:buClr>
                <a:schemeClr val="folHlink"/>
              </a:buClr>
              <a:buSzPct val="110000"/>
              <a:buNone/>
              <a:defRPr/>
            </a:pPr>
            <a:endParaRPr lang="zh-CN" altLang="en-US" dirty="0">
              <a:ea typeface="黑体" panose="02010609060101010101" pitchFamily="49" charset="-122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12916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对变量的赋值过程</a:t>
            </a:r>
            <a:r>
              <a:rPr lang="zh-CN" altLang="en-US" dirty="0" smtClean="0"/>
              <a:t>是</a:t>
            </a:r>
            <a:r>
              <a:rPr lang="en-US" altLang="zh-CN" dirty="0" smtClean="0"/>
              <a:t>"</a:t>
            </a:r>
            <a:r>
              <a:rPr lang="zh-CN" altLang="en-US" dirty="0" smtClean="0">
                <a:solidFill>
                  <a:srgbClr val="C00000"/>
                </a:solidFill>
              </a:rPr>
              <a:t>覆盖</a:t>
            </a:r>
            <a:r>
              <a:rPr lang="en-US" altLang="zh-CN" dirty="0" smtClean="0"/>
              <a:t>"</a:t>
            </a:r>
            <a:r>
              <a:rPr lang="zh-CN" altLang="en-US" dirty="0" smtClean="0"/>
              <a:t>过程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 a=0, b=0, c=0;       //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声明</a:t>
            </a:r>
            <a:r>
              <a:rPr lang="en-US" altLang="zh-CN" sz="20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a,b,c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为整型变量均初始化为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a=7;   //a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赋值为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，覆盖了原来的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b=a;   //b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赋值为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中的值覆盖了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中的值，但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中的值不变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c=</a:t>
            </a:r>
            <a:r>
              <a:rPr lang="en-US" altLang="zh-CN" sz="20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a+b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	// 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将</a:t>
            </a:r>
            <a:r>
              <a:rPr lang="en-US" altLang="zh-CN" sz="20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a+b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的值赋给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20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a+b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的值为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14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endParaRPr lang="en-US" altLang="zh-CN" sz="2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None/>
            </a:pP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// 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覆盖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中的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与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保持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不变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a=a+1;	// 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将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a+1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的值赋给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a+1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的值为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，覆盖了原来的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b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// a=a+1;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可简化写作 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a++;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24752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赋值运算与算术运算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rgbClr val="0303D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多数情况下是将一个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算术表达式</a:t>
            </a:r>
            <a:r>
              <a:rPr lang="zh-CN" altLang="en-US" dirty="0">
                <a:solidFill>
                  <a:srgbClr val="0303D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的值赋给一个变量；</a:t>
            </a:r>
            <a:endParaRPr lang="en-US" altLang="zh-CN" dirty="0">
              <a:solidFill>
                <a:srgbClr val="0303D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算术表达式</a:t>
            </a:r>
            <a:endParaRPr lang="en-US" altLang="zh-CN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71550" lvl="1"/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用算术运算符和括号将</a:t>
            </a:r>
            <a:r>
              <a:rPr lang="zh-CN" altLang="en-US" dirty="0">
                <a:solidFill>
                  <a:srgbClr val="00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运算对象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zh-CN" alt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也称操作数</a:t>
            </a: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）连接起来的、符合Ｃ语法规则的式子，称为</a:t>
            </a:r>
            <a:r>
              <a:rPr lang="zh-CN" altLang="en-US" dirty="0">
                <a:solidFill>
                  <a:srgbClr val="0303D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Ｃ算术表达式；</a:t>
            </a:r>
            <a:endParaRPr lang="en-US" altLang="zh-CN" dirty="0">
              <a:solidFill>
                <a:srgbClr val="0303D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71550" lvl="1"/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运算对象包括常量、变量、函数等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；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71550" lvl="1"/>
            <a:r>
              <a:rPr lang="zh-CN" altLang="en-US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算术运算符：</a:t>
            </a:r>
            <a:r>
              <a:rPr lang="en-US" altLang="zh-CN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 - * / %</a:t>
            </a:r>
            <a:r>
              <a:rPr lang="zh-CN" altLang="en-US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；</a:t>
            </a:r>
            <a:endParaRPr lang="en-US" altLang="zh-CN" dirty="0">
              <a:solidFill>
                <a:srgbClr val="0000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71550" lvl="1"/>
            <a:r>
              <a:rPr lang="zh-CN" altLang="en-US" dirty="0">
                <a:solidFill>
                  <a:srgbClr val="00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如：</a:t>
            </a:r>
            <a:r>
              <a:rPr lang="en-US" altLang="zh-CN" dirty="0">
                <a:solidFill>
                  <a:srgbClr val="00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 dirty="0">
                <a:solidFill>
                  <a:srgbClr val="00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altLang="zh-CN" dirty="0">
                <a:solidFill>
                  <a:srgbClr val="00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b/c</a:t>
            </a:r>
            <a:r>
              <a:rPr lang="zh-CN" altLang="en-US" dirty="0">
                <a:solidFill>
                  <a:srgbClr val="00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－</a:t>
            </a:r>
            <a:r>
              <a:rPr lang="en-US" altLang="zh-CN" dirty="0">
                <a:solidFill>
                  <a:srgbClr val="00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1.5</a:t>
            </a:r>
            <a:r>
              <a:rPr lang="zh-CN" altLang="en-US" dirty="0">
                <a:solidFill>
                  <a:srgbClr val="00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＋</a:t>
            </a:r>
            <a:r>
              <a:rPr lang="en-US" altLang="zh-CN" dirty="0">
                <a:solidFill>
                  <a:srgbClr val="00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′a′ +</a:t>
            </a:r>
            <a:r>
              <a:rPr lang="en-US" altLang="zh-CN" dirty="0" smtClean="0">
                <a:solidFill>
                  <a:srgbClr val="00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log(6</a:t>
            </a:r>
            <a:r>
              <a:rPr lang="en-US" altLang="zh-CN" dirty="0">
                <a:solidFill>
                  <a:srgbClr val="00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)+exp(3) 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是一个合法的表达式；</a:t>
            </a:r>
          </a:p>
          <a:p>
            <a:pPr marL="971550" lvl="1"/>
            <a:endParaRPr lang="en-US" altLang="zh-CN" dirty="0">
              <a:solidFill>
                <a:srgbClr val="000000"/>
              </a:solidFill>
              <a:latin typeface="宋体" pitchFamily="2" charset="-122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zh-CN" dirty="0">
              <a:solidFill>
                <a:srgbClr val="000000"/>
              </a:solidFill>
              <a:latin typeface="宋体" pitchFamily="2" charset="-122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zh-CN" dirty="0">
              <a:solidFill>
                <a:srgbClr val="000000"/>
              </a:solidFill>
              <a:latin typeface="宋体" pitchFamily="2" charset="-122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zh-CN" dirty="0">
              <a:solidFill>
                <a:srgbClr val="000000"/>
              </a:solidFill>
              <a:latin typeface="宋体" pitchFamily="2" charset="-122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34127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赋值运算与</a:t>
            </a:r>
            <a:r>
              <a:rPr lang="zh-CN" altLang="en-US" dirty="0" smtClean="0"/>
              <a:t>算术运算的</a:t>
            </a:r>
            <a:r>
              <a:rPr lang="zh-CN" altLang="en-US" dirty="0" smtClean="0">
                <a:solidFill>
                  <a:srgbClr val="7030A0"/>
                </a:solidFill>
              </a:rPr>
              <a:t>优先级</a:t>
            </a:r>
            <a:endParaRPr lang="zh-CN" altLang="en-US" dirty="0">
              <a:solidFill>
                <a:srgbClr val="7030A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算术运算符的</a:t>
            </a:r>
            <a:r>
              <a:rPr lang="zh-CN" altLang="en-US" b="1" dirty="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优先级</a:t>
            </a:r>
          </a:p>
          <a:p>
            <a:pPr marL="971550" lvl="1"/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在表达式求值时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，按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运算符的</a:t>
            </a:r>
            <a:r>
              <a:rPr lang="zh-CN" altLang="en-US" b="1" dirty="0">
                <a:solidFill>
                  <a:srgbClr val="00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优先级别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高低次序执行，例如</a:t>
            </a:r>
            <a:r>
              <a:rPr lang="zh-CN" alt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先乘除后加减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；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71550" lvl="1"/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如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a-b*c 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等价于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a-(b*c)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；  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同级</a:t>
            </a:r>
            <a:r>
              <a:rPr lang="zh-CN" altLang="en-US" dirty="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算术运算符的结合方向</a:t>
            </a:r>
            <a:r>
              <a:rPr lang="en-US" altLang="zh-CN" dirty="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zh-CN" altLang="en-US" dirty="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结合性</a:t>
            </a:r>
            <a:r>
              <a:rPr lang="en-US" altLang="zh-CN" dirty="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rgbClr val="00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Associativity</a:t>
            </a:r>
            <a:r>
              <a:rPr lang="en-US" altLang="zh-CN" dirty="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-US" dirty="0">
                <a:solidFill>
                  <a:srgbClr val="0303D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；</a:t>
            </a:r>
            <a:endParaRPr lang="en-US" altLang="zh-CN" dirty="0">
              <a:solidFill>
                <a:srgbClr val="0303D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71550" lvl="1"/>
            <a:r>
              <a:rPr lang="zh-CN" altLang="en-US" b="1" u="sng" dirty="0">
                <a:solidFill>
                  <a:srgbClr val="7D0C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同一优先级的运算符，其执行顺序由结合方向决定；</a:t>
            </a:r>
            <a:endParaRPr lang="en-US" altLang="zh-CN" b="1" u="sng" dirty="0">
              <a:solidFill>
                <a:srgbClr val="7D0C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71550" lvl="1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语言规定：</a:t>
            </a:r>
            <a:r>
              <a:rPr lang="zh-CN" altLang="en-US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同级</a:t>
            </a:r>
            <a:r>
              <a:rPr lang="zh-CN" altLang="en-US" dirty="0">
                <a:solidFill>
                  <a:srgbClr val="0303D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算术运算符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的结合方向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为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zh-CN" altLang="en-US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自</a:t>
            </a:r>
            <a:r>
              <a:rPr lang="zh-CN" altLang="en-US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左至</a:t>
            </a:r>
            <a:r>
              <a:rPr lang="zh-CN" altLang="en-US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右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即</a:t>
            </a:r>
            <a:r>
              <a:rPr lang="zh-CN" altLang="en-US" b="1" dirty="0">
                <a:solidFill>
                  <a:srgbClr val="00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先左后右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；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71550" lvl="1"/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如：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a-b+c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等价于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(a-b)+c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a/b*c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等价于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(a/b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)*c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u="sng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思考： 语句 </a:t>
            </a:r>
            <a:r>
              <a:rPr lang="en-US" altLang="zh-CN" u="sng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= b+4*2 </a:t>
            </a:r>
            <a:r>
              <a:rPr lang="zh-CN" altLang="en-US" u="sng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如何运算与赋值？</a:t>
            </a:r>
            <a:endParaRPr lang="en-US" altLang="zh-CN" u="sng" dirty="0" smtClean="0">
              <a:solidFill>
                <a:srgbClr val="7030A0"/>
              </a:solidFill>
              <a:latin typeface="宋体" pitchFamily="2" charset="-122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zh-CN" dirty="0">
              <a:solidFill>
                <a:srgbClr val="000000"/>
              </a:solidFill>
              <a:latin typeface="宋体" pitchFamily="2" charset="-122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zh-CN" dirty="0">
              <a:solidFill>
                <a:srgbClr val="000000"/>
              </a:solidFill>
              <a:latin typeface="宋体" pitchFamily="2" charset="-122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zh-CN" altLang="en-US" dirty="0"/>
          </a:p>
        </p:txBody>
      </p:sp>
      <p:sp>
        <p:nvSpPr>
          <p:cNvPr id="4" name="圆角矩形标注 3"/>
          <p:cNvSpPr/>
          <p:nvPr/>
        </p:nvSpPr>
        <p:spPr bwMode="auto">
          <a:xfrm>
            <a:off x="1444752" y="5431536"/>
            <a:ext cx="4352544" cy="676656"/>
          </a:xfrm>
          <a:prstGeom prst="wedgeRoundRectCallout">
            <a:avLst>
              <a:gd name="adj1" fmla="val -21566"/>
              <a:gd name="adj2" fmla="val 47746"/>
              <a:gd name="adj3" fmla="val 16667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zh-CN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涉及到赋值运算符与算术运算符的优先级问题</a:t>
            </a:r>
            <a:endParaRPr kumimoji="0" lang="en-US" altLang="zh-CN" sz="16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zh-CN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即：先运算后赋值， 还是先赋值后运算</a:t>
            </a:r>
          </a:p>
        </p:txBody>
      </p:sp>
    </p:spTree>
    <p:extLst>
      <p:ext uri="{BB962C8B-B14F-4D97-AF65-F5344CB8AC3E}">
        <p14:creationId xmlns:p14="http://schemas.microsoft.com/office/powerpoint/2010/main" val="3372889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2" name="Text Box 4"/>
          <p:cNvSpPr txBox="1">
            <a:spLocks noChangeArrowheads="1"/>
          </p:cNvSpPr>
          <p:nvPr/>
        </p:nvSpPr>
        <p:spPr bwMode="auto">
          <a:xfrm>
            <a:off x="596106" y="337227"/>
            <a:ext cx="4188647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800" dirty="0">
                <a:solidFill>
                  <a:srgbClr val="1A93C8"/>
                </a:solidFill>
                <a:latin typeface="+mj-lt"/>
                <a:ea typeface="+mj-ea"/>
                <a:cs typeface="+mj-cs"/>
              </a:rPr>
              <a:t>C</a:t>
            </a:r>
            <a:r>
              <a:rPr lang="zh-CN" altLang="en-US" sz="2800" dirty="0">
                <a:solidFill>
                  <a:srgbClr val="1A93C8"/>
                </a:solidFill>
                <a:latin typeface="+mj-lt"/>
                <a:ea typeface="+mj-ea"/>
                <a:cs typeface="+mj-cs"/>
              </a:rPr>
              <a:t>中有关运算符的优先级：</a:t>
            </a:r>
          </a:p>
        </p:txBody>
      </p:sp>
      <p:sp>
        <p:nvSpPr>
          <p:cNvPr id="22533" name="Text Box 5"/>
          <p:cNvSpPr txBox="1">
            <a:spLocks noChangeArrowheads="1"/>
          </p:cNvSpPr>
          <p:nvPr/>
        </p:nvSpPr>
        <p:spPr bwMode="auto">
          <a:xfrm>
            <a:off x="496157" y="1463675"/>
            <a:ext cx="7968221" cy="35394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000" dirty="0">
                <a:solidFill>
                  <a:srgbClr val="000000"/>
                </a:solidFill>
                <a:latin typeface="+mn-lt"/>
                <a:ea typeface="+mn-ea"/>
              </a:rPr>
              <a:t>初等运算符	   </a:t>
            </a:r>
            <a:r>
              <a:rPr lang="en-US" altLang="zh-CN" sz="2000" dirty="0">
                <a:solidFill>
                  <a:srgbClr val="000000"/>
                </a:solidFill>
                <a:latin typeface="+mn-lt"/>
                <a:ea typeface="+mn-ea"/>
              </a:rPr>
              <a:t>[  ]</a:t>
            </a:r>
            <a:r>
              <a:rPr lang="zh-CN" altLang="en-US" sz="2000" dirty="0">
                <a:solidFill>
                  <a:srgbClr val="000000"/>
                </a:solidFill>
                <a:latin typeface="+mn-lt"/>
                <a:ea typeface="+mn-ea"/>
              </a:rPr>
              <a:t> 、</a:t>
            </a:r>
            <a:r>
              <a:rPr lang="en-US" altLang="zh-CN" sz="2000" dirty="0">
                <a:solidFill>
                  <a:srgbClr val="FF0000"/>
                </a:solidFill>
                <a:latin typeface="+mn-lt"/>
                <a:ea typeface="+mn-ea"/>
              </a:rPr>
              <a:t>(  )</a:t>
            </a:r>
            <a:r>
              <a:rPr lang="zh-CN" altLang="en-US" sz="2000" dirty="0">
                <a:solidFill>
                  <a:srgbClr val="000000"/>
                </a:solidFill>
                <a:latin typeface="+mn-lt"/>
                <a:ea typeface="+mn-ea"/>
              </a:rPr>
              <a:t>、</a:t>
            </a:r>
            <a:r>
              <a:rPr lang="en-US" altLang="zh-CN" sz="2000" dirty="0">
                <a:solidFill>
                  <a:srgbClr val="000000"/>
                </a:solidFill>
                <a:latin typeface="+mn-lt"/>
                <a:ea typeface="+mn-ea"/>
              </a:rPr>
              <a:t>• </a:t>
            </a:r>
            <a:r>
              <a:rPr lang="zh-CN" altLang="en-US" sz="2000" dirty="0">
                <a:solidFill>
                  <a:srgbClr val="000000"/>
                </a:solidFill>
                <a:latin typeface="+mn-lt"/>
                <a:ea typeface="+mn-ea"/>
                <a:sym typeface="Symbol" pitchFamily="18" charset="2"/>
              </a:rPr>
              <a:t>、</a:t>
            </a:r>
            <a:r>
              <a:rPr lang="en-US" altLang="zh-CN" sz="2000" b="1" dirty="0">
                <a:latin typeface="+mn-lt"/>
                <a:ea typeface="+mn-ea"/>
                <a:sym typeface="Symbol" pitchFamily="18" charset="2"/>
              </a:rPr>
              <a:t>-&gt;</a:t>
            </a:r>
            <a:endParaRPr lang="en-US" altLang="zh-CN" sz="2000" dirty="0">
              <a:solidFill>
                <a:srgbClr val="000000"/>
              </a:solidFill>
              <a:latin typeface="+mn-lt"/>
              <a:ea typeface="+mn-ea"/>
              <a:sym typeface="Symbol" pitchFamily="18" charset="2"/>
            </a:endParaRPr>
          </a:p>
          <a:p>
            <a:pPr>
              <a:spcBef>
                <a:spcPct val="50000"/>
              </a:spcBef>
            </a:pPr>
            <a:r>
              <a:rPr lang="zh-CN" altLang="en-US" sz="2000" dirty="0">
                <a:solidFill>
                  <a:srgbClr val="000000"/>
                </a:solidFill>
                <a:latin typeface="+mn-lt"/>
                <a:ea typeface="+mn-ea"/>
              </a:rPr>
              <a:t>单目运算符	</a:t>
            </a:r>
            <a:r>
              <a:rPr lang="zh-CN" altLang="en-US" dirty="0">
                <a:solidFill>
                  <a:srgbClr val="000000"/>
                </a:solidFill>
                <a:latin typeface="+mn-lt"/>
                <a:ea typeface="+mn-ea"/>
              </a:rPr>
              <a:t>    ！、</a:t>
            </a:r>
            <a:r>
              <a:rPr lang="en-US" altLang="zh-CN" dirty="0">
                <a:solidFill>
                  <a:srgbClr val="000000"/>
                </a:solidFill>
                <a:latin typeface="+mn-lt"/>
                <a:ea typeface="+mn-ea"/>
              </a:rPr>
              <a:t>+ +</a:t>
            </a:r>
            <a:r>
              <a:rPr lang="zh-CN" altLang="en-US" dirty="0">
                <a:solidFill>
                  <a:srgbClr val="000000"/>
                </a:solidFill>
                <a:latin typeface="+mn-lt"/>
                <a:ea typeface="+mn-ea"/>
              </a:rPr>
              <a:t>、</a:t>
            </a:r>
            <a:r>
              <a:rPr lang="en-US" altLang="zh-CN" dirty="0">
                <a:solidFill>
                  <a:srgbClr val="000000"/>
                </a:solidFill>
                <a:latin typeface="+mn-lt"/>
                <a:ea typeface="+mn-ea"/>
              </a:rPr>
              <a:t>– –</a:t>
            </a:r>
            <a:r>
              <a:rPr lang="zh-CN" altLang="en-US" dirty="0">
                <a:solidFill>
                  <a:srgbClr val="000000"/>
                </a:solidFill>
                <a:latin typeface="+mn-lt"/>
                <a:ea typeface="+mn-ea"/>
              </a:rPr>
              <a:t>、</a:t>
            </a:r>
            <a:r>
              <a:rPr lang="en-US" altLang="zh-CN" dirty="0">
                <a:solidFill>
                  <a:srgbClr val="7030A0"/>
                </a:solidFill>
                <a:latin typeface="+mn-lt"/>
                <a:ea typeface="+mn-ea"/>
              </a:rPr>
              <a:t>+(</a:t>
            </a:r>
            <a:r>
              <a:rPr lang="zh-CN" altLang="en-US" dirty="0">
                <a:solidFill>
                  <a:srgbClr val="7030A0"/>
                </a:solidFill>
                <a:latin typeface="+mn-lt"/>
                <a:ea typeface="+mn-ea"/>
              </a:rPr>
              <a:t>正</a:t>
            </a:r>
            <a:r>
              <a:rPr lang="en-US" altLang="zh-CN" dirty="0">
                <a:solidFill>
                  <a:srgbClr val="7030A0"/>
                </a:solidFill>
                <a:latin typeface="+mn-lt"/>
                <a:ea typeface="+mn-ea"/>
              </a:rPr>
              <a:t>) </a:t>
            </a:r>
            <a:r>
              <a:rPr lang="zh-CN" altLang="en-US" dirty="0">
                <a:solidFill>
                  <a:srgbClr val="7030A0"/>
                </a:solidFill>
                <a:latin typeface="+mn-lt"/>
                <a:ea typeface="+mn-ea"/>
              </a:rPr>
              <a:t>、 </a:t>
            </a:r>
            <a:r>
              <a:rPr lang="en-US" altLang="zh-CN" dirty="0">
                <a:solidFill>
                  <a:srgbClr val="7030A0"/>
                </a:solidFill>
                <a:latin typeface="+mn-lt"/>
                <a:ea typeface="+mn-ea"/>
              </a:rPr>
              <a:t>–(</a:t>
            </a:r>
            <a:r>
              <a:rPr lang="zh-CN" altLang="en-US" dirty="0">
                <a:solidFill>
                  <a:srgbClr val="7030A0"/>
                </a:solidFill>
                <a:latin typeface="+mn-lt"/>
                <a:ea typeface="+mn-ea"/>
              </a:rPr>
              <a:t>负</a:t>
            </a:r>
            <a:r>
              <a:rPr lang="en-US" altLang="zh-CN" dirty="0">
                <a:solidFill>
                  <a:srgbClr val="7030A0"/>
                </a:solidFill>
                <a:latin typeface="+mn-lt"/>
                <a:ea typeface="+mn-ea"/>
              </a:rPr>
              <a:t>) </a:t>
            </a:r>
            <a:r>
              <a:rPr lang="zh-CN" altLang="en-US" dirty="0">
                <a:solidFill>
                  <a:srgbClr val="000000"/>
                </a:solidFill>
                <a:latin typeface="+mn-lt"/>
                <a:ea typeface="+mn-ea"/>
              </a:rPr>
              <a:t>、</a:t>
            </a:r>
            <a:r>
              <a:rPr lang="en-US" altLang="zh-CN" dirty="0">
                <a:solidFill>
                  <a:srgbClr val="000000"/>
                </a:solidFill>
                <a:latin typeface="+mn-lt"/>
                <a:ea typeface="+mn-ea"/>
              </a:rPr>
              <a:t>*(</a:t>
            </a:r>
            <a:r>
              <a:rPr lang="zh-CN" altLang="en-US" dirty="0">
                <a:solidFill>
                  <a:srgbClr val="000000"/>
                </a:solidFill>
                <a:latin typeface="+mn-lt"/>
                <a:ea typeface="+mn-ea"/>
              </a:rPr>
              <a:t>指针</a:t>
            </a:r>
            <a:r>
              <a:rPr lang="en-US" altLang="zh-CN" dirty="0">
                <a:solidFill>
                  <a:srgbClr val="000000"/>
                </a:solidFill>
                <a:latin typeface="+mn-lt"/>
                <a:ea typeface="+mn-ea"/>
              </a:rPr>
              <a:t>)</a:t>
            </a:r>
            <a:r>
              <a:rPr lang="zh-CN" altLang="en-US" dirty="0">
                <a:solidFill>
                  <a:srgbClr val="000000"/>
                </a:solidFill>
                <a:latin typeface="+mn-lt"/>
                <a:ea typeface="+mn-ea"/>
              </a:rPr>
              <a:t>、</a:t>
            </a:r>
            <a:r>
              <a:rPr lang="en-US" altLang="zh-CN" dirty="0">
                <a:solidFill>
                  <a:srgbClr val="000000"/>
                </a:solidFill>
                <a:latin typeface="+mn-lt"/>
                <a:ea typeface="+mn-ea"/>
              </a:rPr>
              <a:t>&amp;(</a:t>
            </a:r>
            <a:r>
              <a:rPr lang="zh-CN" altLang="en-US" dirty="0">
                <a:solidFill>
                  <a:srgbClr val="000000"/>
                </a:solidFill>
                <a:latin typeface="+mn-lt"/>
                <a:ea typeface="+mn-ea"/>
              </a:rPr>
              <a:t>地址</a:t>
            </a:r>
            <a:r>
              <a:rPr lang="en-US" altLang="zh-CN" dirty="0">
                <a:solidFill>
                  <a:srgbClr val="000000"/>
                </a:solidFill>
                <a:latin typeface="+mn-lt"/>
                <a:ea typeface="+mn-ea"/>
              </a:rPr>
              <a:t>) </a:t>
            </a:r>
            <a:r>
              <a:rPr lang="zh-CN" altLang="en-US" dirty="0">
                <a:solidFill>
                  <a:srgbClr val="000000"/>
                </a:solidFill>
                <a:latin typeface="+mn-lt"/>
                <a:ea typeface="+mn-ea"/>
              </a:rPr>
              <a:t>、</a:t>
            </a:r>
            <a:r>
              <a:rPr lang="en-US" altLang="zh-CN" dirty="0">
                <a:solidFill>
                  <a:srgbClr val="000000"/>
                </a:solidFill>
                <a:latin typeface="+mn-lt"/>
                <a:ea typeface="+mn-ea"/>
              </a:rPr>
              <a:t>(</a:t>
            </a:r>
            <a:r>
              <a:rPr lang="zh-CN" altLang="en-US" dirty="0">
                <a:solidFill>
                  <a:srgbClr val="000000"/>
                </a:solidFill>
                <a:latin typeface="+mn-lt"/>
                <a:ea typeface="+mn-ea"/>
              </a:rPr>
              <a:t>类型</a:t>
            </a:r>
            <a:r>
              <a:rPr lang="en-US" altLang="zh-CN" dirty="0">
                <a:solidFill>
                  <a:srgbClr val="000000"/>
                </a:solidFill>
                <a:latin typeface="+mn-lt"/>
                <a:ea typeface="+mn-ea"/>
              </a:rPr>
              <a:t>)</a:t>
            </a:r>
          </a:p>
          <a:p>
            <a:pPr>
              <a:spcBef>
                <a:spcPct val="50000"/>
              </a:spcBef>
            </a:pPr>
            <a:r>
              <a:rPr lang="zh-CN" altLang="en-US" sz="2000" b="1" dirty="0">
                <a:solidFill>
                  <a:srgbClr val="C00000"/>
                </a:solidFill>
                <a:latin typeface="+mn-lt"/>
                <a:ea typeface="+mn-ea"/>
              </a:rPr>
              <a:t>算术运算符	    </a:t>
            </a:r>
            <a:r>
              <a:rPr lang="zh-CN" altLang="en-US" sz="2000" b="1" dirty="0">
                <a:solidFill>
                  <a:srgbClr val="C00000"/>
                </a:solidFill>
                <a:latin typeface="+mn-lt"/>
                <a:ea typeface="+mn-ea"/>
                <a:sym typeface="Symbol" pitchFamily="18" charset="2"/>
              </a:rPr>
              <a:t></a:t>
            </a:r>
            <a:r>
              <a:rPr lang="zh-CN" altLang="en-US" sz="2000" b="1" dirty="0">
                <a:solidFill>
                  <a:srgbClr val="C00000"/>
                </a:solidFill>
                <a:latin typeface="+mn-lt"/>
                <a:ea typeface="+mn-ea"/>
              </a:rPr>
              <a:t>、</a:t>
            </a:r>
            <a:r>
              <a:rPr lang="en-US" altLang="zh-CN" sz="2000" b="1" dirty="0">
                <a:solidFill>
                  <a:srgbClr val="C00000"/>
                </a:solidFill>
                <a:latin typeface="+mn-lt"/>
                <a:ea typeface="+mn-ea"/>
              </a:rPr>
              <a:t>/ </a:t>
            </a:r>
            <a:r>
              <a:rPr lang="zh-CN" altLang="en-US" sz="2000" b="1" dirty="0">
                <a:solidFill>
                  <a:srgbClr val="C00000"/>
                </a:solidFill>
                <a:latin typeface="+mn-lt"/>
                <a:ea typeface="+mn-ea"/>
              </a:rPr>
              <a:t>、</a:t>
            </a:r>
            <a:r>
              <a:rPr lang="en-US" altLang="zh-CN" sz="2000" b="1" dirty="0">
                <a:solidFill>
                  <a:srgbClr val="C00000"/>
                </a:solidFill>
                <a:latin typeface="+mn-lt"/>
                <a:ea typeface="+mn-ea"/>
              </a:rPr>
              <a:t>% </a:t>
            </a:r>
            <a:r>
              <a:rPr lang="zh-CN" altLang="en-US" sz="2000" b="1" dirty="0">
                <a:solidFill>
                  <a:srgbClr val="C00000"/>
                </a:solidFill>
                <a:latin typeface="+mn-lt"/>
                <a:ea typeface="+mn-ea"/>
              </a:rPr>
              <a:t>，</a:t>
            </a:r>
            <a:r>
              <a:rPr lang="en-US" altLang="zh-CN" sz="2000" b="1" dirty="0">
                <a:solidFill>
                  <a:srgbClr val="C00000"/>
                </a:solidFill>
                <a:latin typeface="+mn-lt"/>
                <a:ea typeface="+mn-ea"/>
              </a:rPr>
              <a:t>+</a:t>
            </a:r>
            <a:r>
              <a:rPr lang="zh-CN" altLang="en-US" sz="2000" b="1" dirty="0">
                <a:solidFill>
                  <a:srgbClr val="C00000"/>
                </a:solidFill>
                <a:latin typeface="+mn-lt"/>
                <a:ea typeface="+mn-ea"/>
              </a:rPr>
              <a:t>、 </a:t>
            </a:r>
            <a:r>
              <a:rPr lang="en-US" altLang="zh-CN" sz="2000" b="1" dirty="0">
                <a:solidFill>
                  <a:srgbClr val="C00000"/>
                </a:solidFill>
                <a:latin typeface="+mn-lt"/>
                <a:ea typeface="+mn-ea"/>
              </a:rPr>
              <a:t>–</a:t>
            </a:r>
          </a:p>
          <a:p>
            <a:pPr>
              <a:spcBef>
                <a:spcPct val="50000"/>
              </a:spcBef>
            </a:pPr>
            <a:r>
              <a:rPr lang="zh-CN" altLang="en-US" sz="2000" dirty="0">
                <a:solidFill>
                  <a:srgbClr val="000000"/>
                </a:solidFill>
                <a:latin typeface="+mn-lt"/>
                <a:ea typeface="+mn-ea"/>
              </a:rPr>
              <a:t>关系运算符	    </a:t>
            </a:r>
            <a:r>
              <a:rPr lang="en-US" altLang="zh-CN" sz="2000" dirty="0">
                <a:solidFill>
                  <a:srgbClr val="000000"/>
                </a:solidFill>
                <a:latin typeface="+mn-lt"/>
                <a:ea typeface="+mn-ea"/>
              </a:rPr>
              <a:t>&lt;</a:t>
            </a:r>
            <a:r>
              <a:rPr lang="zh-CN" altLang="en-US" sz="2000" dirty="0">
                <a:solidFill>
                  <a:srgbClr val="000000"/>
                </a:solidFill>
                <a:latin typeface="+mn-lt"/>
                <a:ea typeface="+mn-ea"/>
              </a:rPr>
              <a:t>、</a:t>
            </a:r>
            <a:r>
              <a:rPr lang="en-US" altLang="zh-CN" sz="2000" dirty="0">
                <a:solidFill>
                  <a:srgbClr val="000000"/>
                </a:solidFill>
                <a:latin typeface="+mn-lt"/>
                <a:ea typeface="+mn-ea"/>
              </a:rPr>
              <a:t>&gt;</a:t>
            </a:r>
            <a:r>
              <a:rPr lang="zh-CN" altLang="en-US" sz="2000" dirty="0">
                <a:solidFill>
                  <a:srgbClr val="000000"/>
                </a:solidFill>
                <a:latin typeface="+mn-lt"/>
                <a:ea typeface="+mn-ea"/>
              </a:rPr>
              <a:t>、</a:t>
            </a:r>
            <a:r>
              <a:rPr lang="en-US" altLang="zh-CN" sz="2000" dirty="0">
                <a:solidFill>
                  <a:srgbClr val="000000"/>
                </a:solidFill>
                <a:latin typeface="+mn-lt"/>
                <a:ea typeface="+mn-ea"/>
              </a:rPr>
              <a:t>&lt;=</a:t>
            </a:r>
            <a:r>
              <a:rPr lang="zh-CN" altLang="en-US" sz="2000" dirty="0">
                <a:solidFill>
                  <a:srgbClr val="000000"/>
                </a:solidFill>
                <a:latin typeface="+mn-lt"/>
                <a:ea typeface="+mn-ea"/>
              </a:rPr>
              <a:t>、</a:t>
            </a:r>
            <a:r>
              <a:rPr lang="en-US" altLang="zh-CN" sz="2000" dirty="0">
                <a:solidFill>
                  <a:srgbClr val="000000"/>
                </a:solidFill>
                <a:latin typeface="+mn-lt"/>
                <a:ea typeface="+mn-ea"/>
              </a:rPr>
              <a:t>&gt;= </a:t>
            </a:r>
            <a:r>
              <a:rPr lang="zh-CN" altLang="en-US" sz="2000" dirty="0">
                <a:solidFill>
                  <a:srgbClr val="000000"/>
                </a:solidFill>
                <a:latin typeface="+mn-lt"/>
                <a:ea typeface="+mn-ea"/>
              </a:rPr>
              <a:t>，</a:t>
            </a:r>
            <a:r>
              <a:rPr lang="en-US" altLang="zh-CN" sz="2000" dirty="0">
                <a:solidFill>
                  <a:srgbClr val="000000"/>
                </a:solidFill>
                <a:latin typeface="+mn-lt"/>
                <a:ea typeface="+mn-ea"/>
              </a:rPr>
              <a:t>= =</a:t>
            </a:r>
            <a:r>
              <a:rPr lang="zh-CN" altLang="en-US" sz="2000" dirty="0">
                <a:solidFill>
                  <a:srgbClr val="000000"/>
                </a:solidFill>
                <a:latin typeface="+mn-lt"/>
                <a:ea typeface="+mn-ea"/>
              </a:rPr>
              <a:t>、</a:t>
            </a:r>
            <a:r>
              <a:rPr lang="en-US" altLang="zh-CN" sz="2000" dirty="0">
                <a:solidFill>
                  <a:srgbClr val="000000"/>
                </a:solidFill>
                <a:latin typeface="+mn-lt"/>
                <a:ea typeface="+mn-ea"/>
              </a:rPr>
              <a:t>! =</a:t>
            </a:r>
          </a:p>
          <a:p>
            <a:pPr>
              <a:spcBef>
                <a:spcPct val="50000"/>
              </a:spcBef>
            </a:pPr>
            <a:r>
              <a:rPr lang="zh-CN" altLang="en-US" sz="2000" dirty="0">
                <a:solidFill>
                  <a:srgbClr val="000000"/>
                </a:solidFill>
                <a:latin typeface="+mn-lt"/>
                <a:ea typeface="+mn-ea"/>
              </a:rPr>
              <a:t>逻辑运算符	    </a:t>
            </a:r>
            <a:r>
              <a:rPr lang="en-US" altLang="zh-CN" sz="2000" dirty="0">
                <a:solidFill>
                  <a:srgbClr val="000000"/>
                </a:solidFill>
                <a:latin typeface="+mn-lt"/>
                <a:ea typeface="+mn-ea"/>
              </a:rPr>
              <a:t>&amp;&amp;</a:t>
            </a:r>
            <a:r>
              <a:rPr lang="zh-CN" altLang="en-US" sz="2000" dirty="0">
                <a:solidFill>
                  <a:srgbClr val="000000"/>
                </a:solidFill>
                <a:latin typeface="+mn-lt"/>
                <a:ea typeface="+mn-ea"/>
              </a:rPr>
              <a:t>、</a:t>
            </a:r>
            <a:r>
              <a:rPr lang="en-US" altLang="zh-CN" sz="2000" dirty="0">
                <a:solidFill>
                  <a:srgbClr val="000000"/>
                </a:solidFill>
                <a:latin typeface="+mn-lt"/>
                <a:ea typeface="+mn-ea"/>
              </a:rPr>
              <a:t>¦¦</a:t>
            </a:r>
          </a:p>
          <a:p>
            <a:pPr>
              <a:spcBef>
                <a:spcPct val="50000"/>
              </a:spcBef>
            </a:pPr>
            <a:r>
              <a:rPr lang="zh-CN" altLang="en-US" sz="2000" dirty="0">
                <a:solidFill>
                  <a:srgbClr val="000000"/>
                </a:solidFill>
                <a:latin typeface="+mn-lt"/>
                <a:ea typeface="+mn-ea"/>
              </a:rPr>
              <a:t>条件运算符	    </a:t>
            </a:r>
            <a:r>
              <a:rPr lang="en-US" altLang="zh-CN" sz="2000" dirty="0">
                <a:solidFill>
                  <a:srgbClr val="000000"/>
                </a:solidFill>
                <a:latin typeface="+mn-lt"/>
                <a:ea typeface="+mn-ea"/>
              </a:rPr>
              <a:t>?  :</a:t>
            </a:r>
          </a:p>
          <a:p>
            <a:pPr>
              <a:spcBef>
                <a:spcPct val="50000"/>
              </a:spcBef>
            </a:pPr>
            <a:r>
              <a:rPr lang="zh-CN" altLang="en-US" sz="2000" b="1" dirty="0">
                <a:solidFill>
                  <a:srgbClr val="C00000"/>
                </a:solidFill>
                <a:latin typeface="+mn-lt"/>
                <a:ea typeface="+mn-ea"/>
              </a:rPr>
              <a:t>赋值运算符</a:t>
            </a:r>
            <a:r>
              <a:rPr lang="zh-CN" altLang="en-US" sz="2000" b="1" dirty="0">
                <a:solidFill>
                  <a:srgbClr val="000000"/>
                </a:solidFill>
                <a:latin typeface="+mn-lt"/>
                <a:ea typeface="+mn-ea"/>
              </a:rPr>
              <a:t>	    </a:t>
            </a:r>
            <a:r>
              <a:rPr lang="en-US" altLang="zh-CN" sz="2000" b="1" dirty="0">
                <a:solidFill>
                  <a:srgbClr val="C00000"/>
                </a:solidFill>
                <a:latin typeface="+mn-lt"/>
                <a:ea typeface="+mn-ea"/>
              </a:rPr>
              <a:t>=</a:t>
            </a:r>
            <a:r>
              <a:rPr lang="zh-CN" altLang="en-US" sz="2000" b="1" dirty="0">
                <a:solidFill>
                  <a:srgbClr val="C00000"/>
                </a:solidFill>
                <a:latin typeface="+mn-lt"/>
                <a:ea typeface="+mn-ea"/>
              </a:rPr>
              <a:t>、</a:t>
            </a:r>
            <a:r>
              <a:rPr lang="zh-CN" altLang="en-US" sz="2000" b="1" dirty="0">
                <a:solidFill>
                  <a:srgbClr val="C00000"/>
                </a:solidFill>
                <a:latin typeface="+mn-lt"/>
                <a:ea typeface="+mn-ea"/>
                <a:sym typeface="Symbol" pitchFamily="18" charset="2"/>
              </a:rPr>
              <a:t></a:t>
            </a:r>
            <a:r>
              <a:rPr lang="en-US" altLang="zh-CN" sz="2000" b="1" dirty="0">
                <a:solidFill>
                  <a:srgbClr val="C00000"/>
                </a:solidFill>
                <a:latin typeface="+mn-lt"/>
                <a:ea typeface="+mn-ea"/>
              </a:rPr>
              <a:t>=</a:t>
            </a:r>
            <a:r>
              <a:rPr lang="zh-CN" altLang="en-US" sz="2000" b="1" dirty="0">
                <a:solidFill>
                  <a:srgbClr val="C00000"/>
                </a:solidFill>
                <a:latin typeface="+mn-lt"/>
                <a:ea typeface="+mn-ea"/>
              </a:rPr>
              <a:t>、</a:t>
            </a:r>
            <a:r>
              <a:rPr lang="en-US" altLang="zh-CN" sz="2000" b="1" dirty="0">
                <a:solidFill>
                  <a:srgbClr val="C00000"/>
                </a:solidFill>
                <a:latin typeface="+mn-lt"/>
                <a:ea typeface="+mn-ea"/>
              </a:rPr>
              <a:t>/=</a:t>
            </a:r>
            <a:r>
              <a:rPr lang="zh-CN" altLang="en-US" sz="2000" b="1" dirty="0">
                <a:solidFill>
                  <a:srgbClr val="C00000"/>
                </a:solidFill>
                <a:latin typeface="+mn-lt"/>
                <a:ea typeface="+mn-ea"/>
              </a:rPr>
              <a:t>、</a:t>
            </a:r>
            <a:r>
              <a:rPr lang="en-US" altLang="zh-CN" sz="2000" b="1" dirty="0">
                <a:solidFill>
                  <a:srgbClr val="C00000"/>
                </a:solidFill>
                <a:latin typeface="+mn-lt"/>
                <a:ea typeface="+mn-ea"/>
              </a:rPr>
              <a:t>%= </a:t>
            </a:r>
            <a:r>
              <a:rPr lang="zh-CN" altLang="en-US" sz="2000" b="1" dirty="0">
                <a:solidFill>
                  <a:srgbClr val="C00000"/>
                </a:solidFill>
                <a:latin typeface="+mn-lt"/>
                <a:ea typeface="+mn-ea"/>
              </a:rPr>
              <a:t>、</a:t>
            </a:r>
            <a:r>
              <a:rPr lang="en-US" altLang="zh-CN" sz="2000" b="1" dirty="0">
                <a:solidFill>
                  <a:srgbClr val="C00000"/>
                </a:solidFill>
                <a:latin typeface="+mn-lt"/>
                <a:ea typeface="+mn-ea"/>
              </a:rPr>
              <a:t>+=</a:t>
            </a:r>
            <a:r>
              <a:rPr lang="zh-CN" altLang="en-US" sz="2000" b="1" dirty="0">
                <a:solidFill>
                  <a:srgbClr val="C00000"/>
                </a:solidFill>
                <a:latin typeface="+mn-lt"/>
                <a:ea typeface="+mn-ea"/>
              </a:rPr>
              <a:t>、 </a:t>
            </a:r>
            <a:r>
              <a:rPr lang="en-US" altLang="zh-CN" sz="2000" b="1" dirty="0">
                <a:solidFill>
                  <a:srgbClr val="C00000"/>
                </a:solidFill>
                <a:latin typeface="+mn-lt"/>
                <a:ea typeface="+mn-ea"/>
              </a:rPr>
              <a:t>–=</a:t>
            </a:r>
          </a:p>
          <a:p>
            <a:pPr>
              <a:spcBef>
                <a:spcPct val="50000"/>
              </a:spcBef>
            </a:pPr>
            <a:r>
              <a:rPr lang="zh-CN" altLang="en-US" sz="2000" dirty="0">
                <a:solidFill>
                  <a:srgbClr val="000000"/>
                </a:solidFill>
                <a:latin typeface="+mn-lt"/>
                <a:ea typeface="+mn-ea"/>
              </a:rPr>
              <a:t>逗号运算符	   </a:t>
            </a:r>
            <a:r>
              <a:rPr lang="en-US" altLang="zh-CN" sz="2000" dirty="0">
                <a:solidFill>
                  <a:srgbClr val="000000"/>
                </a:solidFill>
                <a:latin typeface="+mn-lt"/>
                <a:ea typeface="+mn-ea"/>
              </a:rPr>
              <a:t>,</a:t>
            </a:r>
          </a:p>
        </p:txBody>
      </p:sp>
      <p:sp>
        <p:nvSpPr>
          <p:cNvPr id="22541" name="Line 13"/>
          <p:cNvSpPr>
            <a:spLocks noChangeShapeType="1"/>
          </p:cNvSpPr>
          <p:nvPr/>
        </p:nvSpPr>
        <p:spPr bwMode="auto">
          <a:xfrm flipV="1">
            <a:off x="2067355" y="1537816"/>
            <a:ext cx="0" cy="3377761"/>
          </a:xfrm>
          <a:prstGeom prst="line">
            <a:avLst/>
          </a:prstGeom>
          <a:noFill/>
          <a:ln w="57150">
            <a:solidFill>
              <a:srgbClr val="0303DF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endParaRPr lang="zh-CN" altLang="en-US" sz="240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96157" y="5338119"/>
            <a:ext cx="81041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C00000"/>
                </a:solidFill>
                <a:latin typeface="+mn-ea"/>
                <a:ea typeface="+mn-ea"/>
              </a:rPr>
              <a:t>小括号</a:t>
            </a:r>
            <a:r>
              <a:rPr lang="en-US" altLang="zh-CN" sz="2000" b="1" dirty="0">
                <a:solidFill>
                  <a:srgbClr val="C00000"/>
                </a:solidFill>
                <a:latin typeface="+mn-ea"/>
                <a:ea typeface="+mn-ea"/>
              </a:rPr>
              <a:t>()</a:t>
            </a:r>
            <a:r>
              <a:rPr lang="zh-CN" altLang="en-US" sz="2000" b="1" dirty="0">
                <a:solidFill>
                  <a:srgbClr val="0303DF"/>
                </a:solidFill>
                <a:latin typeface="+mn-ea"/>
                <a:ea typeface="+mn-ea"/>
              </a:rPr>
              <a:t>的优先级很高，编程时最好利用</a:t>
            </a:r>
            <a:r>
              <a:rPr lang="en-US" altLang="zh-CN" sz="2000" b="1" dirty="0">
                <a:solidFill>
                  <a:srgbClr val="0303DF"/>
                </a:solidFill>
                <a:latin typeface="+mn-ea"/>
                <a:ea typeface="+mn-ea"/>
              </a:rPr>
              <a:t>()</a:t>
            </a:r>
            <a:r>
              <a:rPr lang="zh-CN" altLang="en-US" sz="2000" b="1" dirty="0">
                <a:solidFill>
                  <a:srgbClr val="0303DF"/>
                </a:solidFill>
                <a:latin typeface="+mn-ea"/>
                <a:ea typeface="+mn-ea"/>
              </a:rPr>
              <a:t>定义清晰的执行顺序，并提高程序的可读性；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862051" y="1105592"/>
            <a:ext cx="581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7030A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高</a:t>
            </a:r>
            <a:endParaRPr lang="zh-CN" altLang="en-US" dirty="0">
              <a:solidFill>
                <a:srgbClr val="7030A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3082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赋值运算与算术运算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rgbClr val="00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赋值运算</a:t>
            </a:r>
            <a:r>
              <a:rPr lang="zh-CN" altLang="en-US" dirty="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的优先级</a:t>
            </a:r>
            <a:r>
              <a:rPr lang="zh-CN" alt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低于</a:t>
            </a:r>
            <a:r>
              <a:rPr lang="zh-CN" altLang="en-US" dirty="0">
                <a:solidFill>
                  <a:srgbClr val="00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算术运算符</a:t>
            </a:r>
            <a:r>
              <a:rPr lang="zh-CN" altLang="en-US" dirty="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的优先级；</a:t>
            </a:r>
            <a:endParaRPr lang="en-US" altLang="zh-CN" dirty="0">
              <a:solidFill>
                <a:srgbClr val="00009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71550" lvl="1"/>
            <a:r>
              <a:rPr lang="zh-CN" altLang="en-US" dirty="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如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= b+4*2;  // </a:t>
            </a:r>
            <a:r>
              <a:rPr lang="en-US" altLang="zh-CN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b+4*2</a:t>
            </a:r>
            <a:r>
              <a:rPr lang="en-US" altLang="zh-CN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a</a:t>
            </a:r>
            <a:endParaRPr lang="en-US" altLang="zh-CN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71550" lvl="1"/>
            <a:r>
              <a:rPr lang="zh-CN" altLang="en-US" b="1" u="sng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先计算</a:t>
            </a:r>
            <a:r>
              <a:rPr lang="zh-CN" altLang="en-US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右边的算术表达式的值，</a:t>
            </a:r>
            <a:r>
              <a:rPr lang="zh-CN" altLang="en-US" b="1" u="sng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然后把值赋给</a:t>
            </a:r>
            <a:r>
              <a:rPr lang="en-US" altLang="zh-CN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；</a:t>
            </a:r>
            <a:endParaRPr lang="en-US" altLang="zh-CN" dirty="0">
              <a:solidFill>
                <a:srgbClr val="00009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zh-CN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赋值</a:t>
            </a:r>
            <a:r>
              <a:rPr lang="zh-CN" altLang="en-US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运算符</a:t>
            </a:r>
            <a:r>
              <a:rPr lang="zh-C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为</a:t>
            </a:r>
            <a:r>
              <a:rPr lang="zh-CN" altLang="zh-CN" dirty="0">
                <a:solidFill>
                  <a:srgbClr val="00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右结合性</a:t>
            </a:r>
            <a:r>
              <a:rPr lang="zh-CN" altLang="en-US" dirty="0">
                <a:solidFill>
                  <a:srgbClr val="00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（从右往左）；</a:t>
            </a:r>
            <a:endParaRPr lang="en-US" altLang="zh-CN" dirty="0">
              <a:solidFill>
                <a:srgbClr val="00009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71550" lvl="1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 a=3, b=4, c=5;</a:t>
            </a:r>
          </a:p>
          <a:p>
            <a:pPr marL="971550" lvl="1"/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语句</a:t>
            </a:r>
            <a:r>
              <a:rPr lang="zh-CN" altLang="en-US" b="1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a=b=c=3*5</a:t>
            </a:r>
            <a:r>
              <a:rPr lang="zh-CN" altLang="en-US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执行后，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a,b,c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的值各为多少？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00150" lvl="2"/>
            <a:r>
              <a:rPr lang="zh-CN" altLang="en-US" sz="18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赋值运算符</a:t>
            </a:r>
            <a:r>
              <a:rPr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的优先级</a:t>
            </a:r>
            <a:r>
              <a:rPr lang="zh-CN" altLang="en-US" sz="1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低于</a:t>
            </a:r>
            <a:r>
              <a:rPr lang="zh-CN" altLang="en-US" sz="18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算术运算符</a:t>
            </a:r>
            <a:endParaRPr lang="en-US" altLang="zh-CN" sz="18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657350" lvl="3" indent="-285750">
              <a:buFont typeface="Wingdings" panose="05000000000000000000" pitchFamily="2" charset="2"/>
              <a:buChar char="ü"/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先计算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3*5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，结果赋给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，即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c=15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；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00150" lvl="2"/>
            <a:r>
              <a:rPr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再根据赋值运算符的右结合性，语句</a:t>
            </a:r>
            <a:r>
              <a:rPr lang="en-US" altLang="zh-C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a=b=c=3*5</a:t>
            </a:r>
            <a:r>
              <a:rPr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的执行过程相当于如下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条赋值语句：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zh-CN" altLang="en-US" sz="1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建议用下列</a:t>
            </a:r>
            <a:r>
              <a:rPr lang="en-US" altLang="zh-CN" sz="1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zh-CN" altLang="en-US" sz="1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条语句代替</a:t>
            </a:r>
            <a:r>
              <a:rPr lang="en-US" altLang="zh-CN" sz="1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a=b=c=3*5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;)</a:t>
            </a:r>
          </a:p>
          <a:p>
            <a:pPr marL="1657350" lvl="3" indent="-285750">
              <a:buFont typeface="Wingdings" panose="05000000000000000000" pitchFamily="2" charset="2"/>
              <a:buChar char="ü"/>
            </a:pPr>
            <a:r>
              <a:rPr lang="en-US" altLang="zh-CN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c=3*5;  //c=15;</a:t>
            </a:r>
          </a:p>
          <a:p>
            <a:pPr marL="1657350" lvl="3" indent="-285750">
              <a:buFont typeface="Wingdings" panose="05000000000000000000" pitchFamily="2" charset="2"/>
              <a:buChar char="ü"/>
            </a:pPr>
            <a:r>
              <a:rPr lang="en-US" altLang="zh-CN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b=c;      //b=15; </a:t>
            </a:r>
          </a:p>
          <a:p>
            <a:pPr marL="1657350" lvl="3" indent="-285750">
              <a:buFont typeface="Wingdings" panose="05000000000000000000" pitchFamily="2" charset="2"/>
              <a:buChar char="ü"/>
            </a:pPr>
            <a:r>
              <a:rPr lang="en-US" altLang="zh-CN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a=b;      //a=15;</a:t>
            </a:r>
          </a:p>
          <a:p>
            <a:pPr marL="971550" lvl="1"/>
            <a:endParaRPr lang="en-US" altLang="zh-CN" dirty="0"/>
          </a:p>
          <a:p>
            <a:pPr marL="342900" indent="-342900">
              <a:buFont typeface="Wingdings" panose="05000000000000000000" pitchFamily="2" charset="2"/>
              <a:buChar char="l"/>
            </a:pPr>
            <a:endParaRPr lang="zh-CN" altLang="en-US" dirty="0">
              <a:solidFill>
                <a:srgbClr val="000099"/>
              </a:solidFill>
              <a:latin typeface="楷体_GB2312" pitchFamily="49" charset="-122"/>
              <a:ea typeface="楷体_GB2312" pitchFamily="49" charset="-122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zh-CN" dirty="0">
              <a:solidFill>
                <a:srgbClr val="000000"/>
              </a:solidFill>
              <a:latin typeface="宋体" pitchFamily="2" charset="-122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zh-CN" dirty="0">
              <a:solidFill>
                <a:srgbClr val="000000"/>
              </a:solidFill>
              <a:latin typeface="宋体" pitchFamily="2" charset="-122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zh-CN" dirty="0">
              <a:solidFill>
                <a:srgbClr val="000000"/>
              </a:solidFill>
              <a:latin typeface="宋体" pitchFamily="2" charset="-122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21749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将二目算术运算符构成复合运算符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zh-CN" dirty="0">
                <a:solidFill>
                  <a:srgbClr val="0000FF"/>
                </a:solidFill>
              </a:rPr>
              <a:t>C</a:t>
            </a:r>
            <a:r>
              <a:rPr lang="zh-CN" altLang="en-US" dirty="0">
                <a:solidFill>
                  <a:srgbClr val="0000FF"/>
                </a:solidFill>
              </a:rPr>
              <a:t>语言规定</a:t>
            </a:r>
            <a:r>
              <a:rPr lang="en-US" altLang="zh-CN" dirty="0"/>
              <a:t>:</a:t>
            </a:r>
            <a:r>
              <a:rPr lang="zh-CN" altLang="en-US" dirty="0">
                <a:solidFill>
                  <a:srgbClr val="FF0000"/>
                </a:solidFill>
              </a:rPr>
              <a:t>凡是</a:t>
            </a:r>
            <a:r>
              <a:rPr lang="zh-CN" altLang="en-US" dirty="0">
                <a:solidFill>
                  <a:srgbClr val="7030A0"/>
                </a:solidFill>
              </a:rPr>
              <a:t>二目运算符</a:t>
            </a:r>
            <a:r>
              <a:rPr lang="zh-CN" altLang="en-US" dirty="0">
                <a:solidFill>
                  <a:srgbClr val="FF0000"/>
                </a:solidFill>
              </a:rPr>
              <a:t>均可构成</a:t>
            </a:r>
            <a:r>
              <a:rPr lang="zh-CN" altLang="en-US" dirty="0">
                <a:solidFill>
                  <a:srgbClr val="7030A0"/>
                </a:solidFill>
              </a:rPr>
              <a:t>复合运算符</a:t>
            </a:r>
            <a:r>
              <a:rPr lang="zh-CN" altLang="en-US" dirty="0">
                <a:solidFill>
                  <a:srgbClr val="FF0000"/>
                </a:solidFill>
              </a:rPr>
              <a:t>；</a:t>
            </a:r>
            <a:endParaRPr lang="en-US" altLang="zh-CN" dirty="0">
              <a:solidFill>
                <a:srgbClr val="FF00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dirty="0"/>
              <a:t>如</a:t>
            </a:r>
            <a:endParaRPr lang="en-US" altLang="zh-CN" dirty="0"/>
          </a:p>
          <a:p>
            <a:pPr marL="971550" lvl="1"/>
            <a:r>
              <a:rPr lang="en-US" altLang="zh-CN" dirty="0"/>
              <a:t>a </a:t>
            </a:r>
            <a:r>
              <a:rPr lang="en-US" altLang="zh-CN" dirty="0">
                <a:solidFill>
                  <a:srgbClr val="C00000"/>
                </a:solidFill>
              </a:rPr>
              <a:t>+=</a:t>
            </a:r>
            <a:r>
              <a:rPr lang="en-US" altLang="zh-CN" dirty="0"/>
              <a:t> 3;             //</a:t>
            </a:r>
            <a:r>
              <a:rPr lang="zh-CN" altLang="zh-CN" dirty="0"/>
              <a:t>相当于 </a:t>
            </a:r>
            <a:r>
              <a:rPr lang="en-US" altLang="zh-CN" dirty="0"/>
              <a:t>a=a+3;</a:t>
            </a:r>
          </a:p>
          <a:p>
            <a:pPr marL="971550" lvl="1"/>
            <a:r>
              <a:rPr lang="en-US" altLang="zh-CN" b="1" dirty="0">
                <a:solidFill>
                  <a:srgbClr val="C00000"/>
                </a:solidFill>
              </a:rPr>
              <a:t>a += b*4+5;     //</a:t>
            </a:r>
            <a:r>
              <a:rPr lang="zh-CN" altLang="zh-CN" b="1" dirty="0">
                <a:solidFill>
                  <a:srgbClr val="C00000"/>
                </a:solidFill>
              </a:rPr>
              <a:t>相当于 </a:t>
            </a:r>
            <a:r>
              <a:rPr lang="en-US" altLang="zh-CN" b="1" dirty="0">
                <a:solidFill>
                  <a:srgbClr val="C00000"/>
                </a:solidFill>
              </a:rPr>
              <a:t>a=a+(b*4+5);</a:t>
            </a:r>
          </a:p>
          <a:p>
            <a:pPr marL="971550" lvl="1"/>
            <a:r>
              <a:rPr lang="en-US" altLang="zh-CN" dirty="0"/>
              <a:t>a </a:t>
            </a:r>
            <a:r>
              <a:rPr lang="en-US" altLang="zh-CN" dirty="0">
                <a:solidFill>
                  <a:srgbClr val="C00000"/>
                </a:solidFill>
              </a:rPr>
              <a:t>-=</a:t>
            </a:r>
            <a:r>
              <a:rPr lang="en-US" altLang="zh-CN" dirty="0"/>
              <a:t> 3;              //</a:t>
            </a:r>
            <a:r>
              <a:rPr lang="zh-CN" altLang="zh-CN" dirty="0"/>
              <a:t>相当于 </a:t>
            </a:r>
            <a:r>
              <a:rPr lang="en-US" altLang="zh-CN" dirty="0"/>
              <a:t>a=a-3</a:t>
            </a:r>
          </a:p>
          <a:p>
            <a:pPr marL="971550" lvl="1"/>
            <a:r>
              <a:rPr lang="en-US" altLang="zh-CN" b="1" u="sng" dirty="0"/>
              <a:t>x </a:t>
            </a:r>
            <a:r>
              <a:rPr lang="en-US" altLang="zh-CN" b="1" u="sng" dirty="0">
                <a:solidFill>
                  <a:srgbClr val="C00000"/>
                </a:solidFill>
                <a:sym typeface="Symbol" pitchFamily="18" charset="2"/>
              </a:rPr>
              <a:t></a:t>
            </a:r>
            <a:r>
              <a:rPr lang="en-US" altLang="zh-CN" b="1" u="sng" dirty="0">
                <a:solidFill>
                  <a:srgbClr val="C00000"/>
                </a:solidFill>
              </a:rPr>
              <a:t>=</a:t>
            </a:r>
            <a:r>
              <a:rPr lang="en-US" altLang="zh-CN" b="1" u="sng" dirty="0"/>
              <a:t> 2*y+8;     //</a:t>
            </a:r>
            <a:r>
              <a:rPr lang="zh-CN" altLang="zh-CN" b="1" u="sng" dirty="0"/>
              <a:t>相当于 </a:t>
            </a:r>
            <a:r>
              <a:rPr lang="en-US" altLang="zh-CN" b="1" u="sng" dirty="0">
                <a:solidFill>
                  <a:srgbClr val="0000CC"/>
                </a:solidFill>
              </a:rPr>
              <a:t>x=x </a:t>
            </a:r>
            <a:r>
              <a:rPr lang="en-US" altLang="zh-CN" b="1" u="sng" dirty="0">
                <a:solidFill>
                  <a:srgbClr val="0000CC"/>
                </a:solidFill>
                <a:sym typeface="Symbol" pitchFamily="18" charset="2"/>
              </a:rPr>
              <a:t></a:t>
            </a:r>
            <a:r>
              <a:rPr lang="en-US" altLang="zh-CN" b="1" u="sng" dirty="0">
                <a:solidFill>
                  <a:srgbClr val="0000CC"/>
                </a:solidFill>
              </a:rPr>
              <a:t>(2*y+8)</a:t>
            </a:r>
          </a:p>
          <a:p>
            <a:pPr marL="971550" lvl="1"/>
            <a:r>
              <a:rPr lang="en-US" altLang="zh-CN" dirty="0"/>
              <a:t>x </a:t>
            </a:r>
            <a:r>
              <a:rPr lang="en-US" altLang="zh-CN" dirty="0">
                <a:solidFill>
                  <a:srgbClr val="C00000"/>
                </a:solidFill>
                <a:sym typeface="Symbol" pitchFamily="18" charset="2"/>
              </a:rPr>
              <a:t>/</a:t>
            </a:r>
            <a:r>
              <a:rPr lang="en-US" altLang="zh-CN" dirty="0">
                <a:solidFill>
                  <a:srgbClr val="C00000"/>
                </a:solidFill>
              </a:rPr>
              <a:t>=</a:t>
            </a:r>
            <a:r>
              <a:rPr lang="en-US" altLang="zh-CN" dirty="0"/>
              <a:t> 6;              //</a:t>
            </a:r>
            <a:r>
              <a:rPr lang="zh-CN" altLang="zh-CN" dirty="0"/>
              <a:t>相当于 </a:t>
            </a:r>
            <a:r>
              <a:rPr lang="en-US" altLang="zh-CN" dirty="0"/>
              <a:t>x=x</a:t>
            </a:r>
            <a:r>
              <a:rPr lang="en-US" altLang="zh-CN" dirty="0">
                <a:sym typeface="Symbol" pitchFamily="18" charset="2"/>
              </a:rPr>
              <a:t>/6</a:t>
            </a:r>
            <a:endParaRPr lang="en-US" altLang="zh-CN" dirty="0"/>
          </a:p>
          <a:p>
            <a:pPr marL="971550" lvl="1"/>
            <a:r>
              <a:rPr lang="en-US" altLang="zh-CN" dirty="0"/>
              <a:t>x </a:t>
            </a:r>
            <a:r>
              <a:rPr lang="en-US" altLang="zh-CN" dirty="0">
                <a:solidFill>
                  <a:srgbClr val="C00000"/>
                </a:solidFill>
              </a:rPr>
              <a:t>%=</a:t>
            </a:r>
            <a:r>
              <a:rPr lang="en-US" altLang="zh-CN" dirty="0"/>
              <a:t> 3;            //</a:t>
            </a:r>
            <a:r>
              <a:rPr lang="zh-CN" altLang="zh-CN" dirty="0"/>
              <a:t>相当于</a:t>
            </a:r>
            <a:r>
              <a:rPr lang="en-US" altLang="zh-CN" dirty="0"/>
              <a:t>x=x%3    </a:t>
            </a:r>
          </a:p>
          <a:p>
            <a:pPr marL="971550" lvl="1"/>
            <a:endParaRPr lang="en-US" altLang="zh-CN" dirty="0"/>
          </a:p>
          <a:p>
            <a:pPr marL="971550" lvl="1"/>
            <a:endParaRPr lang="en-US" altLang="zh-CN" dirty="0"/>
          </a:p>
          <a:p>
            <a:pPr marL="971550" lvl="1">
              <a:buFont typeface="Wingdings" panose="05000000000000000000" pitchFamily="2" charset="2"/>
              <a:buChar char="l"/>
            </a:pPr>
            <a:endParaRPr lang="en-US" altLang="zh-CN" dirty="0"/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zh-CN" dirty="0"/>
          </a:p>
          <a:p>
            <a:pPr marL="342900" indent="-342900">
              <a:buFont typeface="Wingdings" panose="05000000000000000000" pitchFamily="2" charset="2"/>
              <a:buChar char="l"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93473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两个单目运算符：</a:t>
            </a:r>
            <a:r>
              <a:rPr lang="en-US" altLang="zh-CN" dirty="0"/>
              <a:t>++</a:t>
            </a:r>
            <a:r>
              <a:rPr lang="zh-CN" altLang="en-US" dirty="0"/>
              <a:t>与</a:t>
            </a:r>
            <a:r>
              <a:rPr lang="en-US" altLang="zh-CN" dirty="0"/>
              <a:t>--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342900" indent="-342900">
                  <a:buFont typeface="Wingdings" panose="05000000000000000000" pitchFamily="2" charset="2"/>
                  <a:buChar char="l"/>
                </a:pPr>
                <a:r>
                  <a:rPr lang="en-US" altLang="zh-CN" dirty="0" smtClean="0">
                    <a:solidFill>
                      <a:srgbClr val="7030A0"/>
                    </a:solidFill>
                  </a:rPr>
                  <a:t>++   </a:t>
                </a:r>
              </a:p>
              <a:p>
                <a:pPr lvl="1" indent="0">
                  <a:buNone/>
                </a:pPr>
                <a:r>
                  <a:rPr lang="en-US" altLang="zh-CN" sz="1800" dirty="0"/>
                  <a:t>a++; </a:t>
                </a:r>
                <a:r>
                  <a:rPr lang="en-US" altLang="zh-CN" sz="1800" dirty="0" smtClean="0"/>
                  <a:t> //</a:t>
                </a:r>
                <a:r>
                  <a:rPr lang="zh-CN" altLang="zh-CN" sz="1800" dirty="0" smtClean="0"/>
                  <a:t> </a:t>
                </a:r>
                <a:r>
                  <a:rPr lang="en-US" altLang="zh-CN" sz="1800" dirty="0"/>
                  <a:t>a=a+1</a:t>
                </a:r>
                <a:r>
                  <a:rPr lang="zh-CN" altLang="en-US" sz="1800" dirty="0"/>
                  <a:t>；</a:t>
                </a:r>
                <a:r>
                  <a:rPr lang="zh-CN" altLang="en-US" sz="1800" dirty="0">
                    <a:solidFill>
                      <a:srgbClr val="C00000"/>
                    </a:solidFill>
                  </a:rPr>
                  <a:t>后缀</a:t>
                </a:r>
                <a:r>
                  <a:rPr lang="en-US" altLang="zh-CN" sz="1800" dirty="0" smtClean="0"/>
                  <a:t>++   //</a:t>
                </a:r>
                <a:r>
                  <a:rPr lang="zh-CN" altLang="en-US" sz="1800" dirty="0" smtClean="0">
                    <a:solidFill>
                      <a:srgbClr val="0303DF"/>
                    </a:solidFill>
                  </a:rPr>
                  <a:t>含义：先使用</a:t>
                </a:r>
                <a:r>
                  <a:rPr lang="en-US" altLang="zh-CN" sz="1800" dirty="0" smtClean="0">
                    <a:solidFill>
                      <a:srgbClr val="0303DF"/>
                    </a:solidFill>
                  </a:rPr>
                  <a:t>a</a:t>
                </a:r>
                <a:r>
                  <a:rPr lang="zh-CN" altLang="en-US" sz="1800" dirty="0" smtClean="0">
                    <a:solidFill>
                      <a:srgbClr val="0303DF"/>
                    </a:solidFill>
                  </a:rPr>
                  <a:t>的值，再将</a:t>
                </a:r>
                <a:r>
                  <a:rPr lang="en-US" altLang="zh-CN" sz="1800" dirty="0" smtClean="0">
                    <a:solidFill>
                      <a:srgbClr val="0303DF"/>
                    </a:solidFill>
                  </a:rPr>
                  <a:t>a</a:t>
                </a:r>
                <a:r>
                  <a:rPr lang="zh-CN" altLang="en-US" sz="1800" dirty="0" smtClean="0">
                    <a:solidFill>
                      <a:srgbClr val="0303DF"/>
                    </a:solidFill>
                  </a:rPr>
                  <a:t>的值</a:t>
                </a:r>
                <a:r>
                  <a:rPr lang="en-US" altLang="zh-CN" sz="1800" dirty="0">
                    <a:solidFill>
                      <a:srgbClr val="0303DF"/>
                    </a:solidFill>
                  </a:rPr>
                  <a:t>+</a:t>
                </a:r>
                <a:r>
                  <a:rPr lang="en-US" altLang="zh-CN" sz="1800" dirty="0" smtClean="0">
                    <a:solidFill>
                      <a:srgbClr val="0303DF"/>
                    </a:solidFill>
                  </a:rPr>
                  <a:t>1</a:t>
                </a:r>
                <a:r>
                  <a:rPr lang="zh-CN" altLang="en-US" sz="1800" dirty="0" smtClean="0"/>
                  <a:t>；</a:t>
                </a:r>
                <a:endParaRPr lang="en-US" altLang="zh-CN" sz="1800" dirty="0"/>
              </a:p>
              <a:p>
                <a:pPr lvl="1" indent="0">
                  <a:buNone/>
                </a:pPr>
                <a:r>
                  <a:rPr lang="en-US" altLang="zh-CN" sz="1800" dirty="0"/>
                  <a:t>++a; </a:t>
                </a:r>
                <a:r>
                  <a:rPr lang="en-US" altLang="zh-CN" sz="1800" dirty="0" smtClean="0"/>
                  <a:t> </a:t>
                </a:r>
                <a:r>
                  <a:rPr lang="en-US" altLang="zh-CN" sz="1800" dirty="0"/>
                  <a:t>//</a:t>
                </a:r>
                <a:r>
                  <a:rPr lang="zh-CN" altLang="zh-CN" sz="1800" dirty="0"/>
                  <a:t> </a:t>
                </a:r>
                <a:r>
                  <a:rPr lang="en-US" altLang="zh-CN" sz="1800" dirty="0"/>
                  <a:t>a=a+1</a:t>
                </a:r>
                <a:r>
                  <a:rPr lang="zh-CN" altLang="en-US" sz="1800" dirty="0"/>
                  <a:t>；</a:t>
                </a:r>
                <a:r>
                  <a:rPr lang="zh-CN" altLang="en-US" sz="1800" dirty="0">
                    <a:solidFill>
                      <a:srgbClr val="C00000"/>
                    </a:solidFill>
                  </a:rPr>
                  <a:t>前缀</a:t>
                </a:r>
                <a:r>
                  <a:rPr lang="en-US" altLang="zh-CN" sz="1800" dirty="0" smtClean="0"/>
                  <a:t>++   //</a:t>
                </a:r>
                <a:r>
                  <a:rPr lang="zh-CN" altLang="en-US" sz="1800" dirty="0">
                    <a:solidFill>
                      <a:srgbClr val="0303DF"/>
                    </a:solidFill>
                  </a:rPr>
                  <a:t>含义：</a:t>
                </a:r>
                <a:r>
                  <a:rPr lang="zh-CN" altLang="en-US" sz="1800" dirty="0" smtClean="0">
                    <a:solidFill>
                      <a:srgbClr val="0303DF"/>
                    </a:solidFill>
                  </a:rPr>
                  <a:t>先将</a:t>
                </a:r>
                <a:r>
                  <a:rPr lang="en-US" altLang="zh-CN" sz="1800" dirty="0" smtClean="0">
                    <a:solidFill>
                      <a:srgbClr val="0303DF"/>
                    </a:solidFill>
                  </a:rPr>
                  <a:t>a</a:t>
                </a:r>
                <a:r>
                  <a:rPr lang="zh-CN" altLang="en-US" sz="1800" dirty="0" smtClean="0">
                    <a:solidFill>
                      <a:srgbClr val="0303DF"/>
                    </a:solidFill>
                  </a:rPr>
                  <a:t>的值</a:t>
                </a:r>
                <a:r>
                  <a:rPr lang="en-US" altLang="zh-CN" sz="1800" dirty="0" smtClean="0">
                    <a:solidFill>
                      <a:srgbClr val="0303DF"/>
                    </a:solidFill>
                  </a:rPr>
                  <a:t>+1</a:t>
                </a:r>
                <a:r>
                  <a:rPr lang="zh-CN" altLang="en-US" sz="1800" dirty="0" smtClean="0">
                    <a:solidFill>
                      <a:srgbClr val="0303DF"/>
                    </a:solidFill>
                  </a:rPr>
                  <a:t>，再使用</a:t>
                </a:r>
                <a:r>
                  <a:rPr lang="en-US" altLang="zh-CN" sz="1800" dirty="0" smtClean="0">
                    <a:solidFill>
                      <a:srgbClr val="0303DF"/>
                    </a:solidFill>
                  </a:rPr>
                  <a:t>+1</a:t>
                </a:r>
                <a:r>
                  <a:rPr lang="zh-CN" altLang="en-US" sz="1800" dirty="0" smtClean="0">
                    <a:solidFill>
                      <a:srgbClr val="0303DF"/>
                    </a:solidFill>
                  </a:rPr>
                  <a:t>后</a:t>
                </a:r>
                <a:r>
                  <a:rPr lang="en-US" altLang="zh-CN" sz="1800" dirty="0" smtClean="0">
                    <a:solidFill>
                      <a:srgbClr val="0303DF"/>
                    </a:solidFill>
                  </a:rPr>
                  <a:t>a</a:t>
                </a:r>
                <a:r>
                  <a:rPr lang="zh-CN" altLang="en-US" sz="1800" dirty="0" smtClean="0">
                    <a:solidFill>
                      <a:srgbClr val="0303DF"/>
                    </a:solidFill>
                  </a:rPr>
                  <a:t>的值</a:t>
                </a:r>
                <a:r>
                  <a:rPr lang="en-US" altLang="zh-CN" sz="1800" dirty="0" smtClean="0">
                    <a:solidFill>
                      <a:srgbClr val="0303DF"/>
                    </a:solidFill>
                  </a:rPr>
                  <a:t>;</a:t>
                </a:r>
                <a:endParaRPr lang="en-US" altLang="zh-CN" sz="1800" dirty="0">
                  <a:solidFill>
                    <a:srgbClr val="0303DF"/>
                  </a:solidFill>
                </a:endParaRPr>
              </a:p>
              <a:p>
                <a:pPr marL="342900" indent="-342900">
                  <a:buFont typeface="Wingdings" panose="05000000000000000000" pitchFamily="2" charset="2"/>
                  <a:buChar char="l"/>
                </a:pPr>
                <a:r>
                  <a:rPr lang="en-US" altLang="zh-CN" dirty="0">
                    <a:solidFill>
                      <a:srgbClr val="7030A0"/>
                    </a:solidFill>
                  </a:rPr>
                  <a:t>--</a:t>
                </a:r>
              </a:p>
              <a:p>
                <a:pPr lvl="1" indent="0">
                  <a:buNone/>
                </a:pPr>
                <a:r>
                  <a:rPr lang="en-US" altLang="zh-CN" sz="1800" dirty="0"/>
                  <a:t>a--;         //</a:t>
                </a:r>
                <a:r>
                  <a:rPr lang="zh-CN" altLang="zh-CN" sz="1800" dirty="0"/>
                  <a:t> </a:t>
                </a:r>
                <a:r>
                  <a:rPr lang="en-US" altLang="zh-CN" sz="1800" dirty="0"/>
                  <a:t>a=a-1;   </a:t>
                </a:r>
                <a:r>
                  <a:rPr lang="zh-CN" altLang="en-US" sz="1800" dirty="0">
                    <a:solidFill>
                      <a:srgbClr val="C00000"/>
                    </a:solidFill>
                  </a:rPr>
                  <a:t>后缀</a:t>
                </a:r>
                <a:r>
                  <a:rPr lang="en-US" altLang="zh-CN" sz="1800" dirty="0"/>
                  <a:t>-- </a:t>
                </a:r>
                <a:r>
                  <a:rPr lang="en-US" altLang="zh-CN" sz="1800" dirty="0" smtClean="0"/>
                  <a:t>  //</a:t>
                </a:r>
                <a:r>
                  <a:rPr lang="zh-CN" altLang="en-US" sz="1800" dirty="0">
                    <a:solidFill>
                      <a:srgbClr val="0303DF"/>
                    </a:solidFill>
                  </a:rPr>
                  <a:t>含义：先使用</a:t>
                </a:r>
                <a:r>
                  <a:rPr lang="en-US" altLang="zh-CN" sz="1800" dirty="0">
                    <a:solidFill>
                      <a:srgbClr val="0303DF"/>
                    </a:solidFill>
                  </a:rPr>
                  <a:t>a</a:t>
                </a:r>
                <a:r>
                  <a:rPr lang="zh-CN" altLang="en-US" sz="1800" dirty="0">
                    <a:solidFill>
                      <a:srgbClr val="0303DF"/>
                    </a:solidFill>
                  </a:rPr>
                  <a:t>的值，再将</a:t>
                </a:r>
                <a:r>
                  <a:rPr lang="en-US" altLang="zh-CN" sz="1800" dirty="0">
                    <a:solidFill>
                      <a:srgbClr val="0303DF"/>
                    </a:solidFill>
                  </a:rPr>
                  <a:t>a</a:t>
                </a:r>
                <a:r>
                  <a:rPr lang="zh-CN" altLang="en-US" sz="1800" dirty="0">
                    <a:solidFill>
                      <a:srgbClr val="0303DF"/>
                    </a:solidFill>
                  </a:rPr>
                  <a:t>的</a:t>
                </a:r>
                <a:r>
                  <a:rPr lang="zh-CN" altLang="en-US" sz="1800" dirty="0" smtClean="0">
                    <a:solidFill>
                      <a:srgbClr val="0303DF"/>
                    </a:solidFill>
                  </a:rPr>
                  <a:t>值</a:t>
                </a:r>
                <a:r>
                  <a:rPr lang="en-US" altLang="zh-CN" sz="1800" dirty="0">
                    <a:solidFill>
                      <a:srgbClr val="0303DF"/>
                    </a:solidFill>
                  </a:rPr>
                  <a:t>-</a:t>
                </a:r>
                <a:r>
                  <a:rPr lang="en-US" altLang="zh-CN" sz="1800" dirty="0" smtClean="0">
                    <a:solidFill>
                      <a:srgbClr val="0303DF"/>
                    </a:solidFill>
                  </a:rPr>
                  <a:t>1</a:t>
                </a:r>
                <a:r>
                  <a:rPr lang="zh-CN" altLang="en-US" sz="1800" dirty="0" smtClean="0">
                    <a:solidFill>
                      <a:srgbClr val="0303DF"/>
                    </a:solidFill>
                  </a:rPr>
                  <a:t>；</a:t>
                </a:r>
                <a:endParaRPr lang="en-US" altLang="zh-CN" sz="1800" dirty="0"/>
              </a:p>
              <a:p>
                <a:pPr lvl="1" indent="0">
                  <a:buNone/>
                </a:pPr>
                <a:r>
                  <a:rPr lang="en-US" altLang="zh-CN" sz="1800" dirty="0"/>
                  <a:t>--a;         //</a:t>
                </a:r>
                <a:r>
                  <a:rPr lang="zh-CN" altLang="zh-CN" sz="1800" dirty="0"/>
                  <a:t> </a:t>
                </a:r>
                <a:r>
                  <a:rPr lang="en-US" altLang="zh-CN" sz="1800" dirty="0"/>
                  <a:t>a=a-1</a:t>
                </a:r>
                <a:r>
                  <a:rPr lang="zh-CN" altLang="en-US" sz="1800" dirty="0"/>
                  <a:t>；</a:t>
                </a:r>
                <a:r>
                  <a:rPr lang="zh-CN" altLang="en-US" sz="1800" dirty="0">
                    <a:solidFill>
                      <a:srgbClr val="C00000"/>
                    </a:solidFill>
                  </a:rPr>
                  <a:t>前缀</a:t>
                </a:r>
                <a:r>
                  <a:rPr lang="en-US" altLang="zh-CN" sz="1800" dirty="0" smtClean="0"/>
                  <a:t>--   //</a:t>
                </a:r>
                <a:r>
                  <a:rPr lang="zh-CN" altLang="en-US" sz="1800" dirty="0">
                    <a:solidFill>
                      <a:srgbClr val="0303DF"/>
                    </a:solidFill>
                  </a:rPr>
                  <a:t>含义：先将</a:t>
                </a:r>
                <a:r>
                  <a:rPr lang="en-US" altLang="zh-CN" sz="1800" dirty="0">
                    <a:solidFill>
                      <a:srgbClr val="0303DF"/>
                    </a:solidFill>
                  </a:rPr>
                  <a:t>a</a:t>
                </a:r>
                <a:r>
                  <a:rPr lang="zh-CN" altLang="en-US" sz="1800" dirty="0">
                    <a:solidFill>
                      <a:srgbClr val="0303DF"/>
                    </a:solidFill>
                  </a:rPr>
                  <a:t>的</a:t>
                </a:r>
                <a:r>
                  <a:rPr lang="zh-CN" altLang="en-US" sz="1800" dirty="0" smtClean="0">
                    <a:solidFill>
                      <a:srgbClr val="0303DF"/>
                    </a:solidFill>
                  </a:rPr>
                  <a:t>值</a:t>
                </a:r>
                <a:r>
                  <a:rPr lang="en-US" altLang="zh-CN" sz="1800" dirty="0" smtClean="0">
                    <a:solidFill>
                      <a:srgbClr val="0303DF"/>
                    </a:solidFill>
                  </a:rPr>
                  <a:t>-1</a:t>
                </a:r>
                <a:r>
                  <a:rPr lang="zh-CN" altLang="en-US" sz="1800" dirty="0">
                    <a:solidFill>
                      <a:srgbClr val="0303DF"/>
                    </a:solidFill>
                  </a:rPr>
                  <a:t>，再</a:t>
                </a:r>
                <a:r>
                  <a:rPr lang="zh-CN" altLang="en-US" sz="1800" dirty="0" smtClean="0">
                    <a:solidFill>
                      <a:srgbClr val="0303DF"/>
                    </a:solidFill>
                  </a:rPr>
                  <a:t>使用</a:t>
                </a:r>
                <a:r>
                  <a:rPr lang="en-US" altLang="zh-CN" sz="1800" dirty="0" smtClean="0">
                    <a:solidFill>
                      <a:srgbClr val="0303DF"/>
                    </a:solidFill>
                  </a:rPr>
                  <a:t>-1</a:t>
                </a:r>
                <a:r>
                  <a:rPr lang="zh-CN" altLang="en-US" sz="1800" dirty="0" smtClean="0">
                    <a:solidFill>
                      <a:srgbClr val="0303DF"/>
                    </a:solidFill>
                  </a:rPr>
                  <a:t>后</a:t>
                </a:r>
                <a:r>
                  <a:rPr lang="en-US" altLang="zh-CN" sz="1800" dirty="0" smtClean="0">
                    <a:solidFill>
                      <a:srgbClr val="0303DF"/>
                    </a:solidFill>
                  </a:rPr>
                  <a:t>a</a:t>
                </a:r>
                <a:r>
                  <a:rPr lang="zh-CN" altLang="en-US" sz="1800" dirty="0">
                    <a:solidFill>
                      <a:srgbClr val="0303DF"/>
                    </a:solidFill>
                  </a:rPr>
                  <a:t>的</a:t>
                </a:r>
                <a:r>
                  <a:rPr lang="zh-CN" altLang="en-US" sz="1800" dirty="0" smtClean="0">
                    <a:solidFill>
                      <a:srgbClr val="0303DF"/>
                    </a:solidFill>
                  </a:rPr>
                  <a:t>值；</a:t>
                </a:r>
                <a:endParaRPr lang="en-US" altLang="zh-CN" sz="1800" dirty="0"/>
              </a:p>
              <a:p>
                <a:pPr marL="342900" indent="-342900">
                  <a:buFont typeface="Wingdings" panose="05000000000000000000" pitchFamily="2" charset="2"/>
                  <a:buChar char="l"/>
                </a:pPr>
                <a:r>
                  <a:rPr lang="zh-CN" altLang="en-US" sz="2000" dirty="0" smtClean="0"/>
                  <a:t>前缀与后缀</a:t>
                </a:r>
                <a:endParaRPr lang="en-US" altLang="zh-CN" sz="2000" dirty="0" smtClean="0"/>
              </a:p>
              <a:p>
                <a:pPr marL="971550" lvl="1"/>
                <a:r>
                  <a:rPr lang="zh-CN" altLang="en-US" sz="1800" dirty="0" smtClean="0">
                    <a:solidFill>
                      <a:srgbClr val="7030A0"/>
                    </a:solidFill>
                  </a:rPr>
                  <a:t>前缀</a:t>
                </a:r>
                <a:r>
                  <a:rPr lang="zh-CN" altLang="en-US" sz="1800" dirty="0" smtClean="0"/>
                  <a:t>：</a:t>
                </a:r>
                <a:r>
                  <a:rPr lang="en-US" altLang="zh-CN" sz="1800" dirty="0" smtClean="0"/>
                  <a:t>++a </a:t>
                </a:r>
                <a:r>
                  <a:rPr lang="en-US" altLang="zh-CN" sz="1800" dirty="0" smtClean="0">
                    <a:sym typeface="Wingdings" panose="05000000000000000000" pitchFamily="2" charset="2"/>
                  </a:rPr>
                  <a:t></a:t>
                </a:r>
                <a:r>
                  <a:rPr lang="en-US" altLang="zh-CN" sz="1800" dirty="0" smtClean="0"/>
                  <a:t>a</a:t>
                </a:r>
                <a:r>
                  <a:rPr lang="zh-CN" altLang="en-US" sz="1800" dirty="0" smtClean="0"/>
                  <a:t>先</a:t>
                </a:r>
                <a14:m>
                  <m:oMath xmlns:m="http://schemas.openxmlformats.org/officeDocument/2006/math">
                    <m:r>
                      <a:rPr lang="en-US" altLang="zh-CN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zh-CN" altLang="en-US" sz="1800" dirty="0" smtClean="0"/>
                  <a:t>，后使用</a:t>
                </a:r>
                <a:r>
                  <a:rPr lang="en-US" altLang="zh-CN" sz="1800" dirty="0" smtClean="0"/>
                  <a:t>a</a:t>
                </a:r>
              </a:p>
              <a:p>
                <a:pPr marL="971550" lvl="1"/>
                <a:r>
                  <a:rPr lang="zh-CN" altLang="en-US" sz="1800" dirty="0" smtClean="0">
                    <a:solidFill>
                      <a:srgbClr val="7030A0"/>
                    </a:solidFill>
                  </a:rPr>
                  <a:t>后缀</a:t>
                </a:r>
                <a:r>
                  <a:rPr lang="zh-CN" altLang="en-US" sz="1800" dirty="0" smtClean="0"/>
                  <a:t>：</a:t>
                </a:r>
                <a:r>
                  <a:rPr lang="en-US" altLang="zh-CN" sz="1800" dirty="0" smtClean="0"/>
                  <a:t>a++</a:t>
                </a:r>
                <a:r>
                  <a:rPr lang="en-US" altLang="zh-CN" sz="1800" dirty="0" smtClean="0">
                    <a:sym typeface="Wingdings" panose="05000000000000000000" pitchFamily="2" charset="2"/>
                  </a:rPr>
                  <a:t></a:t>
                </a:r>
                <a:r>
                  <a:rPr lang="zh-CN" altLang="en-US" sz="1800" dirty="0" smtClean="0"/>
                  <a:t>先使用</a:t>
                </a:r>
                <a:r>
                  <a:rPr lang="en-US" altLang="zh-CN" sz="1800" dirty="0" smtClean="0"/>
                  <a:t>a</a:t>
                </a:r>
                <a:r>
                  <a:rPr lang="zh-CN" altLang="en-US" sz="1800" dirty="0" smtClean="0"/>
                  <a:t>，</a:t>
                </a:r>
                <a:r>
                  <a:rPr lang="en-US" altLang="zh-CN" sz="1800" dirty="0" smtClean="0"/>
                  <a:t>a</a:t>
                </a:r>
                <a:r>
                  <a:rPr lang="zh-CN" altLang="en-US" sz="1800" dirty="0" smtClean="0"/>
                  <a:t>后</a:t>
                </a: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±1</m:t>
                    </m:r>
                  </m:oMath>
                </a14:m>
                <a:endParaRPr lang="en-US" altLang="zh-CN" sz="1800" dirty="0"/>
              </a:p>
              <a:p>
                <a:pPr marL="342900" indent="-342900">
                  <a:buFont typeface="Wingdings" panose="05000000000000000000" pitchFamily="2" charset="2"/>
                  <a:buChar char="l"/>
                </a:pPr>
                <a:r>
                  <a:rPr lang="zh-CN" altLang="en-US" sz="2000" dirty="0"/>
                  <a:t>注</a:t>
                </a:r>
                <a:r>
                  <a:rPr lang="zh-CN" altLang="en-US" sz="2000" dirty="0" smtClean="0"/>
                  <a:t>：一般只对</a:t>
                </a:r>
                <a:r>
                  <a:rPr lang="zh-CN" altLang="en-US" sz="2000" dirty="0" smtClean="0">
                    <a:solidFill>
                      <a:srgbClr val="C00000"/>
                    </a:solidFill>
                  </a:rPr>
                  <a:t>整型变量</a:t>
                </a:r>
                <a:r>
                  <a:rPr lang="zh-CN" altLang="en-US" sz="2000" dirty="0" smtClean="0"/>
                  <a:t>、</a:t>
                </a:r>
                <a:r>
                  <a:rPr lang="zh-CN" altLang="en-US" sz="2000" dirty="0" smtClean="0">
                    <a:solidFill>
                      <a:srgbClr val="C00000"/>
                    </a:solidFill>
                  </a:rPr>
                  <a:t>字符型变量</a:t>
                </a:r>
                <a:r>
                  <a:rPr lang="zh-CN" altLang="en-US" sz="2000" dirty="0" smtClean="0"/>
                  <a:t>施加上述两个操作</a:t>
                </a:r>
                <a:endParaRPr lang="zh-CN" altLang="en-US" sz="2000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51" t="-15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30802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单目运算符：</a:t>
            </a:r>
            <a:r>
              <a:rPr lang="en-US" altLang="zh-CN" dirty="0"/>
              <a:t>++</a:t>
            </a:r>
            <a:r>
              <a:rPr lang="zh-CN" altLang="en-US" dirty="0"/>
              <a:t>和</a:t>
            </a:r>
            <a:r>
              <a:rPr lang="en-US" altLang="zh-CN" dirty="0"/>
              <a:t>--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5775" y="1135063"/>
            <a:ext cx="8583410" cy="5345112"/>
          </a:xfrm>
        </p:spPr>
        <p:txBody>
          <a:bodyPr/>
          <a:lstStyle/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r>
              <a:rPr lang="zh-CN" altLang="en-US" sz="2000" b="1" dirty="0">
                <a:solidFill>
                  <a:srgbClr val="FF0000"/>
                </a:solidFill>
              </a:rPr>
              <a:t>前缀</a:t>
            </a:r>
            <a:r>
              <a:rPr lang="en-US" altLang="zh-CN" sz="2000" b="1" dirty="0">
                <a:solidFill>
                  <a:srgbClr val="FF0000"/>
                </a:solidFill>
              </a:rPr>
              <a:t>++</a:t>
            </a:r>
            <a:r>
              <a:rPr lang="zh-CN" altLang="en-US" sz="2000" b="1" dirty="0">
                <a:solidFill>
                  <a:srgbClr val="FF0000"/>
                </a:solidFill>
              </a:rPr>
              <a:t>、</a:t>
            </a:r>
            <a:r>
              <a:rPr lang="en-US" altLang="zh-CN" sz="2000" b="1" dirty="0">
                <a:solidFill>
                  <a:srgbClr val="FF0000"/>
                </a:solidFill>
              </a:rPr>
              <a:t>--</a:t>
            </a:r>
            <a:r>
              <a:rPr lang="zh-CN" altLang="en-US" sz="2000" b="1" dirty="0">
                <a:solidFill>
                  <a:srgbClr val="FF0000"/>
                </a:solidFill>
              </a:rPr>
              <a:t>与后缀</a:t>
            </a:r>
            <a:r>
              <a:rPr lang="en-US" altLang="zh-CN" sz="2000" b="1" dirty="0">
                <a:solidFill>
                  <a:srgbClr val="FF0000"/>
                </a:solidFill>
              </a:rPr>
              <a:t>++</a:t>
            </a:r>
            <a:r>
              <a:rPr lang="zh-CN" altLang="en-US" sz="2000" b="1" dirty="0">
                <a:solidFill>
                  <a:srgbClr val="FF0000"/>
                </a:solidFill>
              </a:rPr>
              <a:t>、</a:t>
            </a:r>
            <a:r>
              <a:rPr lang="en-US" altLang="zh-CN" sz="2000" b="1" dirty="0">
                <a:solidFill>
                  <a:srgbClr val="FF0000"/>
                </a:solidFill>
              </a:rPr>
              <a:t>--</a:t>
            </a:r>
            <a:r>
              <a:rPr lang="zh-CN" altLang="en-US" sz="2000" b="1" dirty="0">
                <a:solidFill>
                  <a:srgbClr val="FF0000"/>
                </a:solidFill>
              </a:rPr>
              <a:t>的区别</a:t>
            </a:r>
            <a:r>
              <a:rPr lang="en-US" altLang="zh-CN" sz="2000" b="1" dirty="0">
                <a:solidFill>
                  <a:srgbClr val="FF0000"/>
                </a:solidFill>
              </a:rPr>
              <a:t> </a:t>
            </a:r>
          </a:p>
          <a:p>
            <a:pPr marL="971550" lvl="1">
              <a:lnSpc>
                <a:spcPct val="100000"/>
              </a:lnSpc>
              <a:spcBef>
                <a:spcPts val="0"/>
              </a:spcBef>
            </a:pPr>
            <a:r>
              <a:rPr lang="en-US" altLang="zh-CN" sz="1600" b="1" dirty="0">
                <a:solidFill>
                  <a:srgbClr val="0000CC"/>
                </a:solidFill>
              </a:rPr>
              <a:t>m = n++; </a:t>
            </a:r>
            <a:r>
              <a:rPr lang="en-US" altLang="zh-CN" sz="1600" b="1" dirty="0">
                <a:solidFill>
                  <a:srgbClr val="0000CC"/>
                </a:solidFill>
                <a:sym typeface="Wingdings" panose="05000000000000000000" pitchFamily="2" charset="2"/>
              </a:rPr>
              <a:t> m=n; n=n+1;  </a:t>
            </a:r>
            <a:r>
              <a:rPr lang="en-US" altLang="zh-CN" sz="1600" dirty="0">
                <a:solidFill>
                  <a:srgbClr val="7030A0"/>
                </a:solidFill>
                <a:sym typeface="Wingdings" panose="05000000000000000000" pitchFamily="2" charset="2"/>
              </a:rPr>
              <a:t>//</a:t>
            </a:r>
            <a:r>
              <a:rPr lang="zh-CN" altLang="en-US" sz="1600" dirty="0" smtClean="0">
                <a:solidFill>
                  <a:srgbClr val="7030A0"/>
                </a:solidFill>
                <a:sym typeface="Wingdings" panose="05000000000000000000" pitchFamily="2" charset="2"/>
              </a:rPr>
              <a:t>先将</a:t>
            </a:r>
            <a:r>
              <a:rPr lang="en-US" altLang="zh-CN" sz="1600" dirty="0" smtClean="0">
                <a:solidFill>
                  <a:srgbClr val="7030A0"/>
                </a:solidFill>
                <a:sym typeface="Wingdings" panose="05000000000000000000" pitchFamily="2" charset="2"/>
              </a:rPr>
              <a:t>n</a:t>
            </a:r>
            <a:r>
              <a:rPr lang="zh-CN" altLang="en-US" sz="1600" dirty="0" smtClean="0">
                <a:solidFill>
                  <a:srgbClr val="7030A0"/>
                </a:solidFill>
                <a:sym typeface="Wingdings" panose="05000000000000000000" pitchFamily="2" charset="2"/>
              </a:rPr>
              <a:t>的值赋给</a:t>
            </a:r>
            <a:r>
              <a:rPr lang="en-US" altLang="zh-CN" sz="1600" dirty="0" smtClean="0">
                <a:solidFill>
                  <a:srgbClr val="7030A0"/>
                </a:solidFill>
                <a:sym typeface="Wingdings" panose="05000000000000000000" pitchFamily="2" charset="2"/>
              </a:rPr>
              <a:t>m</a:t>
            </a:r>
            <a:r>
              <a:rPr lang="zh-CN" altLang="en-US" sz="1600" dirty="0" smtClean="0">
                <a:solidFill>
                  <a:srgbClr val="7030A0"/>
                </a:solidFill>
                <a:sym typeface="Wingdings" panose="05000000000000000000" pitchFamily="2" charset="2"/>
              </a:rPr>
              <a:t>，然后将</a:t>
            </a:r>
            <a:r>
              <a:rPr lang="en-US" altLang="zh-CN" sz="1600" dirty="0" smtClean="0">
                <a:solidFill>
                  <a:srgbClr val="7030A0"/>
                </a:solidFill>
                <a:sym typeface="Wingdings" panose="05000000000000000000" pitchFamily="2" charset="2"/>
              </a:rPr>
              <a:t>n</a:t>
            </a:r>
            <a:r>
              <a:rPr lang="zh-CN" altLang="en-US" sz="1600" dirty="0" smtClean="0">
                <a:solidFill>
                  <a:srgbClr val="7030A0"/>
                </a:solidFill>
                <a:sym typeface="Wingdings" panose="05000000000000000000" pitchFamily="2" charset="2"/>
              </a:rPr>
              <a:t>的值</a:t>
            </a:r>
            <a:r>
              <a:rPr lang="en-US" altLang="zh-CN" sz="1600" dirty="0" smtClean="0">
                <a:solidFill>
                  <a:srgbClr val="7030A0"/>
                </a:solidFill>
                <a:sym typeface="Wingdings" panose="05000000000000000000" pitchFamily="2" charset="2"/>
              </a:rPr>
              <a:t>+1</a:t>
            </a:r>
            <a:r>
              <a:rPr lang="zh-CN" altLang="en-US" sz="1600" dirty="0" smtClean="0">
                <a:solidFill>
                  <a:srgbClr val="7030A0"/>
                </a:solidFill>
                <a:sym typeface="Wingdings" panose="05000000000000000000" pitchFamily="2" charset="2"/>
              </a:rPr>
              <a:t>；</a:t>
            </a:r>
            <a:r>
              <a:rPr lang="zh-CN" altLang="en-US" sz="1600" b="1" dirty="0" smtClean="0">
                <a:solidFill>
                  <a:srgbClr val="006600"/>
                </a:solidFill>
                <a:sym typeface="Wingdings" panose="05000000000000000000" pitchFamily="2" charset="2"/>
              </a:rPr>
              <a:t>（先使用，后</a:t>
            </a:r>
            <a:r>
              <a:rPr lang="en-US" altLang="zh-CN" sz="1600" b="1" dirty="0" smtClean="0">
                <a:solidFill>
                  <a:srgbClr val="006600"/>
                </a:solidFill>
                <a:sym typeface="Wingdings" panose="05000000000000000000" pitchFamily="2" charset="2"/>
              </a:rPr>
              <a:t>+1</a:t>
            </a:r>
            <a:r>
              <a:rPr lang="zh-CN" altLang="en-US" sz="1600" b="1" dirty="0" smtClean="0">
                <a:solidFill>
                  <a:srgbClr val="006600"/>
                </a:solidFill>
                <a:sym typeface="Wingdings" panose="05000000000000000000" pitchFamily="2" charset="2"/>
              </a:rPr>
              <a:t>）</a:t>
            </a:r>
            <a:endParaRPr lang="en-US" altLang="zh-CN" sz="1600" b="1" dirty="0">
              <a:solidFill>
                <a:srgbClr val="006600"/>
              </a:solidFill>
              <a:sym typeface="Wingdings" panose="05000000000000000000" pitchFamily="2" charset="2"/>
            </a:endParaRPr>
          </a:p>
          <a:p>
            <a:pPr marL="971550" lvl="1">
              <a:lnSpc>
                <a:spcPct val="100000"/>
              </a:lnSpc>
              <a:spcBef>
                <a:spcPts val="0"/>
              </a:spcBef>
            </a:pPr>
            <a:r>
              <a:rPr lang="en-US" altLang="zh-CN" sz="1600" b="1" dirty="0">
                <a:solidFill>
                  <a:srgbClr val="0000CC"/>
                </a:solidFill>
                <a:sym typeface="Wingdings" panose="05000000000000000000" pitchFamily="2" charset="2"/>
              </a:rPr>
              <a:t>m = </a:t>
            </a:r>
            <a:r>
              <a:rPr lang="en-US" altLang="zh-CN" sz="1600" b="1" dirty="0" smtClean="0">
                <a:solidFill>
                  <a:srgbClr val="0000CC"/>
                </a:solidFill>
                <a:sym typeface="Wingdings" panose="05000000000000000000" pitchFamily="2" charset="2"/>
              </a:rPr>
              <a:t>- -</a:t>
            </a:r>
            <a:r>
              <a:rPr lang="en-US" altLang="zh-CN" sz="1600" b="1" dirty="0">
                <a:solidFill>
                  <a:srgbClr val="0000CC"/>
                </a:solidFill>
                <a:sym typeface="Wingdings" panose="05000000000000000000" pitchFamily="2" charset="2"/>
              </a:rPr>
              <a:t>n;  n=n-1; m=n;  </a:t>
            </a:r>
            <a:r>
              <a:rPr lang="en-US" altLang="zh-CN" sz="1600" b="1" dirty="0" smtClean="0">
                <a:solidFill>
                  <a:srgbClr val="0000CC"/>
                </a:solidFill>
                <a:sym typeface="Wingdings" panose="05000000000000000000" pitchFamily="2" charset="2"/>
              </a:rPr>
              <a:t>  </a:t>
            </a:r>
            <a:r>
              <a:rPr lang="en-US" altLang="zh-CN" sz="1600" dirty="0" smtClean="0">
                <a:solidFill>
                  <a:srgbClr val="7030A0"/>
                </a:solidFill>
                <a:sym typeface="Wingdings" panose="05000000000000000000" pitchFamily="2" charset="2"/>
              </a:rPr>
              <a:t>//</a:t>
            </a:r>
            <a:r>
              <a:rPr lang="zh-CN" altLang="en-US" sz="1600" dirty="0" smtClean="0">
                <a:solidFill>
                  <a:srgbClr val="7030A0"/>
                </a:solidFill>
                <a:sym typeface="Wingdings" panose="05000000000000000000" pitchFamily="2" charset="2"/>
              </a:rPr>
              <a:t>先将</a:t>
            </a:r>
            <a:r>
              <a:rPr lang="en-US" altLang="zh-CN" sz="1600" dirty="0" smtClean="0">
                <a:solidFill>
                  <a:srgbClr val="7030A0"/>
                </a:solidFill>
                <a:sym typeface="Wingdings" panose="05000000000000000000" pitchFamily="2" charset="2"/>
              </a:rPr>
              <a:t>n</a:t>
            </a:r>
            <a:r>
              <a:rPr lang="zh-CN" altLang="en-US" sz="1600" dirty="0" smtClean="0">
                <a:solidFill>
                  <a:srgbClr val="7030A0"/>
                </a:solidFill>
                <a:sym typeface="Wingdings" panose="05000000000000000000" pitchFamily="2" charset="2"/>
              </a:rPr>
              <a:t>的值</a:t>
            </a:r>
            <a:r>
              <a:rPr lang="en-US" altLang="zh-CN" sz="1600" dirty="0" smtClean="0">
                <a:solidFill>
                  <a:srgbClr val="7030A0"/>
                </a:solidFill>
                <a:sym typeface="Wingdings" panose="05000000000000000000" pitchFamily="2" charset="2"/>
              </a:rPr>
              <a:t>-1</a:t>
            </a:r>
            <a:r>
              <a:rPr lang="zh-CN" altLang="en-US" sz="1600" dirty="0" smtClean="0">
                <a:solidFill>
                  <a:srgbClr val="7030A0"/>
                </a:solidFill>
                <a:sym typeface="Wingdings" panose="05000000000000000000" pitchFamily="2" charset="2"/>
              </a:rPr>
              <a:t>，然后将</a:t>
            </a:r>
            <a:r>
              <a:rPr lang="en-US" altLang="zh-CN" sz="1600" dirty="0" smtClean="0">
                <a:solidFill>
                  <a:srgbClr val="7030A0"/>
                </a:solidFill>
                <a:sym typeface="Wingdings" panose="05000000000000000000" pitchFamily="2" charset="2"/>
              </a:rPr>
              <a:t>-1</a:t>
            </a:r>
            <a:r>
              <a:rPr lang="zh-CN" altLang="en-US" sz="1600" dirty="0" smtClean="0">
                <a:solidFill>
                  <a:srgbClr val="7030A0"/>
                </a:solidFill>
                <a:sym typeface="Wingdings" panose="05000000000000000000" pitchFamily="2" charset="2"/>
              </a:rPr>
              <a:t>后</a:t>
            </a:r>
            <a:r>
              <a:rPr lang="en-US" altLang="zh-CN" sz="1600" dirty="0" smtClean="0">
                <a:solidFill>
                  <a:srgbClr val="7030A0"/>
                </a:solidFill>
                <a:sym typeface="Wingdings" panose="05000000000000000000" pitchFamily="2" charset="2"/>
              </a:rPr>
              <a:t>n</a:t>
            </a:r>
            <a:r>
              <a:rPr lang="zh-CN" altLang="en-US" sz="1600" dirty="0" smtClean="0">
                <a:solidFill>
                  <a:srgbClr val="7030A0"/>
                </a:solidFill>
                <a:sym typeface="Wingdings" panose="05000000000000000000" pitchFamily="2" charset="2"/>
              </a:rPr>
              <a:t>的值付给</a:t>
            </a:r>
            <a:r>
              <a:rPr lang="en-US" altLang="zh-CN" sz="1600" dirty="0" smtClean="0">
                <a:solidFill>
                  <a:srgbClr val="7030A0"/>
                </a:solidFill>
                <a:sym typeface="Wingdings" panose="05000000000000000000" pitchFamily="2" charset="2"/>
              </a:rPr>
              <a:t>m</a:t>
            </a:r>
            <a:r>
              <a:rPr lang="zh-CN" altLang="en-US" sz="1600" dirty="0" smtClean="0">
                <a:solidFill>
                  <a:srgbClr val="7030A0"/>
                </a:solidFill>
                <a:sym typeface="Wingdings" panose="05000000000000000000" pitchFamily="2" charset="2"/>
              </a:rPr>
              <a:t>；</a:t>
            </a:r>
            <a:r>
              <a:rPr lang="en-US" altLang="zh-CN" sz="1600" b="1" dirty="0" smtClean="0">
                <a:solidFill>
                  <a:srgbClr val="006600"/>
                </a:solidFill>
                <a:sym typeface="Wingdings" panose="05000000000000000000" pitchFamily="2" charset="2"/>
              </a:rPr>
              <a:t>(</a:t>
            </a:r>
            <a:r>
              <a:rPr lang="zh-CN" altLang="en-US" sz="1600" b="1" dirty="0" smtClean="0">
                <a:solidFill>
                  <a:srgbClr val="006600"/>
                </a:solidFill>
                <a:sym typeface="Wingdings" panose="05000000000000000000" pitchFamily="2" charset="2"/>
              </a:rPr>
              <a:t>先</a:t>
            </a:r>
            <a:r>
              <a:rPr lang="en-US" altLang="zh-CN" sz="1600" b="1" dirty="0" smtClean="0">
                <a:solidFill>
                  <a:srgbClr val="006600"/>
                </a:solidFill>
                <a:sym typeface="Wingdings" panose="05000000000000000000" pitchFamily="2" charset="2"/>
              </a:rPr>
              <a:t>-1</a:t>
            </a:r>
            <a:r>
              <a:rPr lang="zh-CN" altLang="en-US" sz="1600" b="1" dirty="0" smtClean="0">
                <a:solidFill>
                  <a:srgbClr val="006600"/>
                </a:solidFill>
                <a:sym typeface="Wingdings" panose="05000000000000000000" pitchFamily="2" charset="2"/>
              </a:rPr>
              <a:t>，后使用</a:t>
            </a:r>
            <a:r>
              <a:rPr lang="en-US" altLang="zh-CN" sz="1600" b="1" dirty="0" smtClean="0">
                <a:solidFill>
                  <a:srgbClr val="006600"/>
                </a:solidFill>
                <a:sym typeface="Wingdings" panose="05000000000000000000" pitchFamily="2" charset="2"/>
              </a:rPr>
              <a:t>)</a:t>
            </a:r>
          </a:p>
          <a:p>
            <a:pPr marL="971550" lvl="1">
              <a:lnSpc>
                <a:spcPct val="100000"/>
              </a:lnSpc>
              <a:spcBef>
                <a:spcPts val="0"/>
              </a:spcBef>
            </a:pPr>
            <a:r>
              <a:rPr lang="zh-CN" altLang="en-US" sz="1600" b="1" dirty="0" smtClean="0">
                <a:solidFill>
                  <a:srgbClr val="006600"/>
                </a:solidFill>
              </a:rPr>
              <a:t>对于单条语句  </a:t>
            </a:r>
            <a:r>
              <a:rPr lang="en-US" altLang="zh-CN" sz="1600" b="1" dirty="0" err="1" smtClean="0">
                <a:solidFill>
                  <a:srgbClr val="C00000"/>
                </a:solidFill>
              </a:rPr>
              <a:t>i</a:t>
            </a:r>
            <a:r>
              <a:rPr lang="en-US" altLang="zh-CN" sz="1600" b="1" dirty="0" smtClean="0">
                <a:solidFill>
                  <a:srgbClr val="C00000"/>
                </a:solidFill>
              </a:rPr>
              <a:t>++</a:t>
            </a:r>
            <a:r>
              <a:rPr lang="en-US" altLang="zh-CN" sz="1600" b="1" dirty="0" smtClean="0">
                <a:solidFill>
                  <a:srgbClr val="006600"/>
                </a:solidFill>
              </a:rPr>
              <a:t>; </a:t>
            </a:r>
            <a:r>
              <a:rPr lang="zh-CN" altLang="en-US" sz="1600" b="1" dirty="0" smtClean="0">
                <a:solidFill>
                  <a:srgbClr val="006600"/>
                </a:solidFill>
              </a:rPr>
              <a:t>等价于</a:t>
            </a:r>
            <a:r>
              <a:rPr lang="en-US" altLang="zh-CN" sz="1600" b="1" dirty="0" err="1">
                <a:solidFill>
                  <a:srgbClr val="C00000"/>
                </a:solidFill>
              </a:rPr>
              <a:t>i</a:t>
            </a:r>
            <a:r>
              <a:rPr lang="en-US" altLang="zh-CN" sz="1600" b="1" dirty="0">
                <a:solidFill>
                  <a:srgbClr val="C00000"/>
                </a:solidFill>
              </a:rPr>
              <a:t>=i+1</a:t>
            </a:r>
            <a:r>
              <a:rPr lang="en-US" altLang="zh-CN" sz="1600" b="1" dirty="0" smtClean="0">
                <a:solidFill>
                  <a:srgbClr val="C00000"/>
                </a:solidFill>
              </a:rPr>
              <a:t>;  </a:t>
            </a:r>
            <a:endParaRPr lang="zh-CN" altLang="en-US" sz="1600" b="1" dirty="0">
              <a:solidFill>
                <a:srgbClr val="C00000"/>
              </a:solidFill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r>
              <a:rPr lang="zh-CN" altLang="en-US" sz="2000" dirty="0"/>
              <a:t>如</a:t>
            </a:r>
            <a:endParaRPr lang="en-US" altLang="zh-CN" sz="2000" dirty="0"/>
          </a:p>
          <a:p>
            <a:pPr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800" dirty="0"/>
              <a:t>int a=5, b;  </a:t>
            </a:r>
          </a:p>
          <a:p>
            <a:pPr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800" dirty="0"/>
              <a:t>b=a++;       //</a:t>
            </a:r>
            <a:r>
              <a:rPr lang="zh-CN" altLang="en-US" sz="1800" dirty="0" smtClean="0"/>
              <a:t>语句执行后</a:t>
            </a:r>
            <a:r>
              <a:rPr lang="zh-CN" altLang="en-US" sz="1800" dirty="0"/>
              <a:t>，</a:t>
            </a:r>
            <a:r>
              <a:rPr lang="en-US" altLang="zh-CN" sz="1800" dirty="0"/>
              <a:t>b=5, </a:t>
            </a:r>
            <a:r>
              <a:rPr lang="en-US" altLang="zh-CN" sz="1800" dirty="0" smtClean="0"/>
              <a:t>a=6   </a:t>
            </a:r>
            <a:r>
              <a:rPr lang="en-US" altLang="zh-CN" sz="1800" dirty="0" smtClean="0">
                <a:solidFill>
                  <a:srgbClr val="7030A0"/>
                </a:solidFill>
              </a:rPr>
              <a:t>//</a:t>
            </a:r>
            <a:r>
              <a:rPr lang="zh-CN" altLang="en-US" sz="1800" dirty="0" smtClean="0">
                <a:solidFill>
                  <a:srgbClr val="7030A0"/>
                </a:solidFill>
              </a:rPr>
              <a:t>先使用</a:t>
            </a:r>
            <a:r>
              <a:rPr lang="en-US" altLang="zh-CN" sz="1800" dirty="0" smtClean="0">
                <a:solidFill>
                  <a:srgbClr val="7030A0"/>
                </a:solidFill>
              </a:rPr>
              <a:t>a</a:t>
            </a:r>
            <a:r>
              <a:rPr lang="zh-CN" altLang="en-US" sz="1800" dirty="0" smtClean="0">
                <a:solidFill>
                  <a:srgbClr val="7030A0"/>
                </a:solidFill>
              </a:rPr>
              <a:t>的值，再将</a:t>
            </a:r>
            <a:r>
              <a:rPr lang="en-US" altLang="zh-CN" sz="1800" dirty="0" smtClean="0">
                <a:solidFill>
                  <a:srgbClr val="7030A0"/>
                </a:solidFill>
              </a:rPr>
              <a:t>a</a:t>
            </a:r>
            <a:r>
              <a:rPr lang="zh-CN" altLang="en-US" sz="1800" dirty="0" smtClean="0">
                <a:solidFill>
                  <a:srgbClr val="7030A0"/>
                </a:solidFill>
              </a:rPr>
              <a:t>的值</a:t>
            </a:r>
            <a:r>
              <a:rPr lang="en-US" altLang="zh-CN" sz="1800" dirty="0" smtClean="0">
                <a:solidFill>
                  <a:srgbClr val="7030A0"/>
                </a:solidFill>
              </a:rPr>
              <a:t>+1</a:t>
            </a:r>
            <a:endParaRPr lang="en-US" altLang="zh-CN" sz="1800" dirty="0">
              <a:solidFill>
                <a:srgbClr val="7030A0"/>
              </a:solidFill>
            </a:endParaRPr>
          </a:p>
          <a:p>
            <a:pPr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800" dirty="0"/>
              <a:t>int a=5, b;  </a:t>
            </a:r>
          </a:p>
          <a:p>
            <a:pPr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800" dirty="0"/>
              <a:t>b=++a;       //</a:t>
            </a:r>
            <a:r>
              <a:rPr lang="zh-CN" altLang="en-US" sz="1800" dirty="0" smtClean="0"/>
              <a:t>语句执行后</a:t>
            </a:r>
            <a:r>
              <a:rPr lang="zh-CN" altLang="en-US" sz="1800" dirty="0"/>
              <a:t>，</a:t>
            </a:r>
            <a:r>
              <a:rPr lang="en-US" altLang="zh-CN" sz="1800" dirty="0"/>
              <a:t>b=6, </a:t>
            </a:r>
            <a:r>
              <a:rPr lang="en-US" altLang="zh-CN" sz="1800" dirty="0" smtClean="0"/>
              <a:t>a=6   </a:t>
            </a:r>
            <a:r>
              <a:rPr lang="en-US" altLang="zh-CN" sz="1800" dirty="0">
                <a:solidFill>
                  <a:srgbClr val="7030A0"/>
                </a:solidFill>
              </a:rPr>
              <a:t>//</a:t>
            </a:r>
            <a:r>
              <a:rPr lang="zh-CN" altLang="en-US" sz="1800" dirty="0" smtClean="0">
                <a:solidFill>
                  <a:srgbClr val="7030A0"/>
                </a:solidFill>
              </a:rPr>
              <a:t>先</a:t>
            </a:r>
            <a:r>
              <a:rPr lang="zh-CN" altLang="en-US" sz="1800" dirty="0">
                <a:solidFill>
                  <a:srgbClr val="7030A0"/>
                </a:solidFill>
              </a:rPr>
              <a:t>将</a:t>
            </a:r>
            <a:r>
              <a:rPr lang="en-US" altLang="zh-CN" sz="1800" dirty="0">
                <a:solidFill>
                  <a:srgbClr val="7030A0"/>
                </a:solidFill>
              </a:rPr>
              <a:t>a</a:t>
            </a:r>
            <a:r>
              <a:rPr lang="zh-CN" altLang="en-US" sz="1800" dirty="0">
                <a:solidFill>
                  <a:srgbClr val="7030A0"/>
                </a:solidFill>
              </a:rPr>
              <a:t>的值</a:t>
            </a:r>
            <a:r>
              <a:rPr lang="en-US" altLang="zh-CN" sz="1800" dirty="0">
                <a:solidFill>
                  <a:srgbClr val="7030A0"/>
                </a:solidFill>
              </a:rPr>
              <a:t>+</a:t>
            </a:r>
            <a:r>
              <a:rPr lang="en-US" altLang="zh-CN" sz="1800" dirty="0" smtClean="0">
                <a:solidFill>
                  <a:srgbClr val="7030A0"/>
                </a:solidFill>
              </a:rPr>
              <a:t>1</a:t>
            </a:r>
            <a:r>
              <a:rPr lang="zh-CN" altLang="en-US" sz="1800" dirty="0" smtClean="0">
                <a:solidFill>
                  <a:srgbClr val="7030A0"/>
                </a:solidFill>
              </a:rPr>
              <a:t>，再使用</a:t>
            </a:r>
            <a:r>
              <a:rPr lang="en-US" altLang="zh-CN" sz="1800" dirty="0">
                <a:solidFill>
                  <a:srgbClr val="7030A0"/>
                </a:solidFill>
              </a:rPr>
              <a:t>a</a:t>
            </a:r>
            <a:r>
              <a:rPr lang="zh-CN" altLang="en-US" sz="1800" dirty="0">
                <a:solidFill>
                  <a:srgbClr val="7030A0"/>
                </a:solidFill>
              </a:rPr>
              <a:t>的</a:t>
            </a:r>
            <a:r>
              <a:rPr lang="zh-CN" altLang="en-US" sz="1800" dirty="0" smtClean="0">
                <a:solidFill>
                  <a:srgbClr val="7030A0"/>
                </a:solidFill>
              </a:rPr>
              <a:t>值</a:t>
            </a:r>
            <a:endParaRPr lang="en-US" altLang="zh-CN" sz="1800" dirty="0">
              <a:solidFill>
                <a:srgbClr val="7030A0"/>
              </a:solidFill>
            </a:endParaRPr>
          </a:p>
          <a:p>
            <a:pPr lvl="1" indent="0">
              <a:lnSpc>
                <a:spcPct val="100000"/>
              </a:lnSpc>
              <a:spcBef>
                <a:spcPts val="0"/>
              </a:spcBef>
              <a:buNone/>
            </a:pPr>
            <a:endParaRPr lang="en-US" altLang="zh-CN" sz="1800" dirty="0"/>
          </a:p>
          <a:p>
            <a:pPr lvl="1" indent="0">
              <a:lnSpc>
                <a:spcPct val="100000"/>
              </a:lnSpc>
              <a:spcBef>
                <a:spcPts val="0"/>
              </a:spcBef>
              <a:buNone/>
            </a:pPr>
            <a:endParaRPr lang="en-US" altLang="zh-CN" sz="1800" dirty="0"/>
          </a:p>
          <a:p>
            <a:pPr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800" dirty="0"/>
              <a:t>int a=5, b;  </a:t>
            </a:r>
          </a:p>
          <a:p>
            <a:pPr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800" dirty="0"/>
              <a:t>b=a--;       //</a:t>
            </a:r>
            <a:r>
              <a:rPr lang="zh-CN" altLang="en-US" sz="1800" dirty="0"/>
              <a:t>语句执行后，</a:t>
            </a:r>
            <a:r>
              <a:rPr lang="en-US" altLang="zh-CN" sz="1800" dirty="0"/>
              <a:t>b=5, a=4</a:t>
            </a:r>
          </a:p>
          <a:p>
            <a:pPr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800" dirty="0"/>
              <a:t>int a=5, b;  </a:t>
            </a:r>
          </a:p>
          <a:p>
            <a:pPr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800" dirty="0"/>
              <a:t>b=--a;       //</a:t>
            </a:r>
            <a:r>
              <a:rPr lang="zh-CN" altLang="en-US" sz="1800" dirty="0"/>
              <a:t>语句执行后，</a:t>
            </a:r>
            <a:r>
              <a:rPr lang="en-US" altLang="zh-CN" sz="1800" dirty="0"/>
              <a:t>b=4, </a:t>
            </a:r>
            <a:r>
              <a:rPr lang="en-US" altLang="zh-CN" sz="1800" dirty="0" smtClean="0"/>
              <a:t>a=4</a:t>
            </a:r>
          </a:p>
          <a:p>
            <a:pPr lvl="1" indent="0">
              <a:lnSpc>
                <a:spcPct val="100000"/>
              </a:lnSpc>
              <a:spcBef>
                <a:spcPts val="0"/>
              </a:spcBef>
              <a:buNone/>
            </a:pPr>
            <a:endParaRPr lang="en-US" altLang="zh-CN" dirty="0"/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r>
              <a:rPr lang="zh-CN" altLang="en-US" sz="2000" dirty="0"/>
              <a:t>不要写晦涩的语句，如何理解</a:t>
            </a:r>
            <a:r>
              <a:rPr lang="en-US" altLang="zh-CN" sz="2000" dirty="0">
                <a:solidFill>
                  <a:srgbClr val="0000CC"/>
                </a:solidFill>
              </a:rPr>
              <a:t>i+++j</a:t>
            </a:r>
            <a:r>
              <a:rPr lang="en-US" altLang="zh-CN" sz="2000" dirty="0">
                <a:solidFill>
                  <a:srgbClr val="000000"/>
                </a:solidFill>
              </a:rPr>
              <a:t>? </a:t>
            </a:r>
            <a:r>
              <a:rPr lang="zh-CN" altLang="en-US" sz="2000" dirty="0" smtClean="0">
                <a:solidFill>
                  <a:srgbClr val="000000"/>
                </a:solidFill>
              </a:rPr>
              <a:t>是</a:t>
            </a:r>
            <a:r>
              <a:rPr lang="en-US" altLang="zh-CN" sz="2000" dirty="0" smtClean="0">
                <a:solidFill>
                  <a:srgbClr val="000000"/>
                </a:solidFill>
              </a:rPr>
              <a:t> </a:t>
            </a:r>
            <a:r>
              <a:rPr lang="en-US" altLang="zh-CN" sz="2000" dirty="0">
                <a:solidFill>
                  <a:srgbClr val="000000"/>
                </a:solidFill>
              </a:rPr>
              <a:t>(i++)+j</a:t>
            </a:r>
            <a:r>
              <a:rPr lang="zh-CN" altLang="en-US" sz="2000" dirty="0">
                <a:solidFill>
                  <a:srgbClr val="000000"/>
                </a:solidFill>
              </a:rPr>
              <a:t>，还是</a:t>
            </a:r>
            <a:r>
              <a:rPr lang="en-US" altLang="zh-CN" sz="2000" dirty="0">
                <a:solidFill>
                  <a:srgbClr val="000000"/>
                </a:solidFill>
              </a:rPr>
              <a:t>i+(++j)?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r>
              <a:rPr lang="zh-CN" altLang="en-US" sz="2000" b="1" dirty="0" smtClean="0">
                <a:solidFill>
                  <a:srgbClr val="FF0000"/>
                </a:solidFill>
              </a:rPr>
              <a:t>强烈推荐：用</a:t>
            </a:r>
            <a:r>
              <a:rPr lang="en-US" altLang="zh-CN" sz="2000" b="1" dirty="0">
                <a:solidFill>
                  <a:srgbClr val="FF0000"/>
                </a:solidFill>
              </a:rPr>
              <a:t>( )</a:t>
            </a:r>
            <a:r>
              <a:rPr lang="zh-CN" altLang="en-US" sz="2000" b="1" dirty="0">
                <a:solidFill>
                  <a:srgbClr val="FF0000"/>
                </a:solidFill>
              </a:rPr>
              <a:t>对执行顺序加以限制；</a:t>
            </a:r>
          </a:p>
        </p:txBody>
      </p:sp>
    </p:spTree>
    <p:extLst>
      <p:ext uri="{BB962C8B-B14F-4D97-AF65-F5344CB8AC3E}">
        <p14:creationId xmlns:p14="http://schemas.microsoft.com/office/powerpoint/2010/main" val="1799596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MultipleChoice"/>
  <p:tag name="PROBLEMSCORE" val="1.0"/>
  <p:tag name="PROBLEMHASREMARK" val="True"/>
  <p:tag name="PROBLEMREMARK" val="&#10;IEEE 754单精度浮点数格式中，尾数23位（加上小数左边隐含的一个1是24位），原码表示；阶码8位，移码表示（偏移值为127）；&#10;&#10;能表示的最大正整数的真值为：（小数点后23个1）&#10;+𝟏.𝟏𝟏𝟏…𝟏𝟏𝟏× 𝟐 𝟏𝟐𝟕 = 𝟏+𝟏− 𝟐 −𝟐𝟑  × 𝟐 𝟏𝟐𝟕 = 𝟐− 𝟐 −𝟐𝟑  × 𝟐 𝟏𝟐𝟕 &#10;= 𝟐 𝟏𝟐𝟖 − 𝟐 𝟏𝟎𝟒 ,&#10;即D&#10;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Warning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RemarkBoard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MultipleChoice"/>
  <p:tag name="PROBLEMSCORE" val="1.0"/>
  <p:tag name="PROBLEMHASREMARK" val="True"/>
  <p:tag name="PROBLEMREMARK" val="D。&#10;− 32767的真值对应的二进制形式为 −(𝟏𝟓个𝟏)；&#10;short x= − 32767对应的补码为：1000 0000 0000 0001；&#10;解释成无符号整数y为32769。&#10;无符号短整数(2字节)的表示范围：0~  𝟐 𝟏𝟔 −𝟏=𝟔𝟓𝟓𝟑𝟓&#10;&#10;注：short x的最小值为 −𝟐 𝟏𝟓 =−𝟑𝟐𝟕𝟔𝟖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p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RemarkBoard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p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Remark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Remark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Warning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MultipleChoiceMA"/>
  <p:tag name="PROBLEMSCORE" val="1.0"/>
  <p:tag name="PROBLEMSCORE_HALF" val="0.0"/>
  <p:tag name="PROBLEMHASREMARK" val="True"/>
  <p:tag name="PROBLEMREMARK" val="A,C&#10;int转换成float时若过尾数超过24位，会损失精度；&#10;这里i的值比较小，A成立；&#10;&#10;f含有小数，转换成int型小数丢弃，B不成立；&#10;&#10;float转换成double数据没有损失，C成立；&#10;&#10;(d+f)运算时，需要对阶，对阶后f为0，(d+f)仍为d，D不成立。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MA"/>
  <p:tag name="RAINBULLET" val="Wrong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MA"/>
  <p:tag name="RAINBULLET" val="Wrong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MA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RemarkBoard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p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Remark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MA"/>
  <p:tag name="RAINBULLET" val="Wrong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MA"/>
  <p:tag name="RAINBULLET" val="Wrong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MA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Warning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Correct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MultipleChoice"/>
  <p:tag name="PROBLEMSCORE" val="1.0"/>
  <p:tag name="PROBLEMHASREMARK" val="True"/>
  <p:tag name="PROBLEMREMARK" val="IEEE 754单精度浮点数格式中，尾数23位（加上小数左边隐含的一个1是24位），原码表示；阶码8位，移码表示（偏移值为127）；&#10;X= − 8.25= − 1000.01&#10;= − 1.000 01× 𝟐 𝟑 ，&#10;采用IEEE 754格式表示：&#10;数符为1；&#10;阶码8位移码：127+3=130；&#10;尾数23位原码：0.0000100…000，&#10;即− 8.25的机器数是：1100 0001 0000 0100 0000 0000 0000 0000=C104 000H&#10;故选A&#10;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RemarkBoard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p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Remark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Correct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MultipleChoice"/>
  <p:tag name="PROBLEMSCORE" val="1.0"/>
  <p:tag name="PROBLEMHASREMARK" val="True"/>
  <p:tag name="PROBLEMREMARK" val="B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RemarkBoard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p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Remark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Warning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MultipleChoice"/>
  <p:tag name="PROBLEMSCORE" val="1.0"/>
  <p:tag name="PROBLEMHASREMARK" val="True"/>
  <p:tag name="PROBLEMREMARK" val="D。&#10;&#10;注意运算时短整型y被强制转换为int型，且高位2字节采用符号位扩展填充，结果是整型。&#10;short y=-9，短整型y被强制转换为int型，高位字节采用符号位扩展成：FFFFFFF7H。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RemarkBoard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p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Remark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heme/theme1.xml><?xml version="1.0" encoding="utf-8"?>
<a:theme xmlns:a="http://schemas.openxmlformats.org/drawingml/2006/main" name="53cd865050490">
  <a:themeElements>
    <a:clrScheme name="53cd865050490 1">
      <a:dk1>
        <a:srgbClr val="3D3F41"/>
      </a:dk1>
      <a:lt1>
        <a:srgbClr val="FFFFFF"/>
      </a:lt1>
      <a:dk2>
        <a:srgbClr val="3D3F41"/>
      </a:dk2>
      <a:lt2>
        <a:srgbClr val="EAF5FC"/>
      </a:lt2>
      <a:accent1>
        <a:srgbClr val="47B6E7"/>
      </a:accent1>
      <a:accent2>
        <a:srgbClr val="628EE3"/>
      </a:accent2>
      <a:accent3>
        <a:srgbClr val="FFFFFF"/>
      </a:accent3>
      <a:accent4>
        <a:srgbClr val="333436"/>
      </a:accent4>
      <a:accent5>
        <a:srgbClr val="B1D7F1"/>
      </a:accent5>
      <a:accent6>
        <a:srgbClr val="5880CE"/>
      </a:accent6>
      <a:hlink>
        <a:srgbClr val="00B0F0"/>
      </a:hlink>
      <a:folHlink>
        <a:srgbClr val="AFB2B4"/>
      </a:folHlink>
    </a:clrScheme>
    <a:fontScheme name="53cd865050490">
      <a:majorFont>
        <a:latin typeface="Arial Black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53cd865050490 1">
        <a:dk1>
          <a:srgbClr val="3D3F41"/>
        </a:dk1>
        <a:lt1>
          <a:srgbClr val="FFFFFF"/>
        </a:lt1>
        <a:dk2>
          <a:srgbClr val="3D3F41"/>
        </a:dk2>
        <a:lt2>
          <a:srgbClr val="EAF5FC"/>
        </a:lt2>
        <a:accent1>
          <a:srgbClr val="47B6E7"/>
        </a:accent1>
        <a:accent2>
          <a:srgbClr val="628EE3"/>
        </a:accent2>
        <a:accent3>
          <a:srgbClr val="FFFFFF"/>
        </a:accent3>
        <a:accent4>
          <a:srgbClr val="333436"/>
        </a:accent4>
        <a:accent5>
          <a:srgbClr val="B1D7F1"/>
        </a:accent5>
        <a:accent6>
          <a:srgbClr val="5880CE"/>
        </a:accent6>
        <a:hlink>
          <a:srgbClr val="00B0F0"/>
        </a:hlink>
        <a:folHlink>
          <a:srgbClr val="AFB2B4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A000120150601A08PWBG">
  <a:themeElements>
    <a:clrScheme name="A000120150601A08PWBG 1">
      <a:dk1>
        <a:srgbClr val="4D4D4D"/>
      </a:dk1>
      <a:lt1>
        <a:srgbClr val="FFFFFF"/>
      </a:lt1>
      <a:dk2>
        <a:srgbClr val="4D4D4D"/>
      </a:dk2>
      <a:lt2>
        <a:srgbClr val="FFFFFF"/>
      </a:lt2>
      <a:accent1>
        <a:srgbClr val="B8650A"/>
      </a:accent1>
      <a:accent2>
        <a:srgbClr val="D37051"/>
      </a:accent2>
      <a:accent3>
        <a:srgbClr val="FFFFFF"/>
      </a:accent3>
      <a:accent4>
        <a:srgbClr val="404040"/>
      </a:accent4>
      <a:accent5>
        <a:srgbClr val="D8B8AA"/>
      </a:accent5>
      <a:accent6>
        <a:srgbClr val="BF6549"/>
      </a:accent6>
      <a:hlink>
        <a:srgbClr val="92D050"/>
      </a:hlink>
      <a:folHlink>
        <a:srgbClr val="AFB2B4"/>
      </a:folHlink>
    </a:clrScheme>
    <a:fontScheme name="A000120150601A08PWBG">
      <a:majorFont>
        <a:latin typeface="华文中宋"/>
        <a:ea typeface="华文中宋"/>
        <a:cs typeface=""/>
      </a:majorFont>
      <a:minorFont>
        <a:latin typeface="幼圆"/>
        <a:ea typeface="幼圆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A000120150601A08PWBG 1">
        <a:dk1>
          <a:srgbClr val="4D4D4D"/>
        </a:dk1>
        <a:lt1>
          <a:srgbClr val="FFFFFF"/>
        </a:lt1>
        <a:dk2>
          <a:srgbClr val="4D4D4D"/>
        </a:dk2>
        <a:lt2>
          <a:srgbClr val="FFFFFF"/>
        </a:lt2>
        <a:accent1>
          <a:srgbClr val="B8650A"/>
        </a:accent1>
        <a:accent2>
          <a:srgbClr val="D37051"/>
        </a:accent2>
        <a:accent3>
          <a:srgbClr val="FFFFFF"/>
        </a:accent3>
        <a:accent4>
          <a:srgbClr val="404040"/>
        </a:accent4>
        <a:accent5>
          <a:srgbClr val="D8B8AA"/>
        </a:accent5>
        <a:accent6>
          <a:srgbClr val="BF6549"/>
        </a:accent6>
        <a:hlink>
          <a:srgbClr val="92D050"/>
        </a:hlink>
        <a:folHlink>
          <a:srgbClr val="AFB2B4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A000120150204A05PWBG">
  <a:themeElements>
    <a:clrScheme name="A000120150204A05PWBG 1">
      <a:dk1>
        <a:srgbClr val="5F5F5F"/>
      </a:dk1>
      <a:lt1>
        <a:srgbClr val="FFFFFF"/>
      </a:lt1>
      <a:dk2>
        <a:srgbClr val="5F5F5F"/>
      </a:dk2>
      <a:lt2>
        <a:srgbClr val="FFFFFF"/>
      </a:lt2>
      <a:accent1>
        <a:srgbClr val="FFB549"/>
      </a:accent1>
      <a:accent2>
        <a:srgbClr val="ED8E2F"/>
      </a:accent2>
      <a:accent3>
        <a:srgbClr val="B6B6B6"/>
      </a:accent3>
      <a:accent4>
        <a:srgbClr val="DADADA"/>
      </a:accent4>
      <a:accent5>
        <a:srgbClr val="FFD7B1"/>
      </a:accent5>
      <a:accent6>
        <a:srgbClr val="D7802A"/>
      </a:accent6>
      <a:hlink>
        <a:srgbClr val="00B0F0"/>
      </a:hlink>
      <a:folHlink>
        <a:srgbClr val="AFB2B4"/>
      </a:folHlink>
    </a:clrScheme>
    <a:fontScheme name="A000120150204A05PWBG">
      <a:majorFont>
        <a:latin typeface="Arial"/>
        <a:ea typeface="华文中宋"/>
        <a:cs typeface=""/>
      </a:majorFont>
      <a:minorFont>
        <a:latin typeface="Arial"/>
        <a:ea typeface="华文中宋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A000120150204A05PWBG 1">
        <a:dk1>
          <a:srgbClr val="5F5F5F"/>
        </a:dk1>
        <a:lt1>
          <a:srgbClr val="FFFFFF"/>
        </a:lt1>
        <a:dk2>
          <a:srgbClr val="5F5F5F"/>
        </a:dk2>
        <a:lt2>
          <a:srgbClr val="FFFFFF"/>
        </a:lt2>
        <a:accent1>
          <a:srgbClr val="FFB549"/>
        </a:accent1>
        <a:accent2>
          <a:srgbClr val="ED8E2F"/>
        </a:accent2>
        <a:accent3>
          <a:srgbClr val="B6B6B6"/>
        </a:accent3>
        <a:accent4>
          <a:srgbClr val="DADADA"/>
        </a:accent4>
        <a:accent5>
          <a:srgbClr val="FFD7B1"/>
        </a:accent5>
        <a:accent6>
          <a:srgbClr val="D7802A"/>
        </a:accent6>
        <a:hlink>
          <a:srgbClr val="00B0F0"/>
        </a:hlink>
        <a:folHlink>
          <a:srgbClr val="AFB2B4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A000120150306A04PWBG">
  <a:themeElements>
    <a:clrScheme name="A000120150306A04PWBG 1">
      <a:dk1>
        <a:srgbClr val="5F5F5F"/>
      </a:dk1>
      <a:lt1>
        <a:srgbClr val="FFFFFF"/>
      </a:lt1>
      <a:dk2>
        <a:srgbClr val="5F5F5F"/>
      </a:dk2>
      <a:lt2>
        <a:srgbClr val="FFFFFF"/>
      </a:lt2>
      <a:accent1>
        <a:srgbClr val="47B6E7"/>
      </a:accent1>
      <a:accent2>
        <a:srgbClr val="628EE3"/>
      </a:accent2>
      <a:accent3>
        <a:srgbClr val="FFFFFF"/>
      </a:accent3>
      <a:accent4>
        <a:srgbClr val="505050"/>
      </a:accent4>
      <a:accent5>
        <a:srgbClr val="B1D7F1"/>
      </a:accent5>
      <a:accent6>
        <a:srgbClr val="5880CE"/>
      </a:accent6>
      <a:hlink>
        <a:srgbClr val="00B0F0"/>
      </a:hlink>
      <a:folHlink>
        <a:srgbClr val="AFB2B4"/>
      </a:folHlink>
    </a:clrScheme>
    <a:fontScheme name="A000120150306A04PWBG">
      <a:majorFont>
        <a:latin typeface="Times New Roman"/>
        <a:ea typeface="华文中宋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A000120150306A04PWBG 1">
        <a:dk1>
          <a:srgbClr val="5F5F5F"/>
        </a:dk1>
        <a:lt1>
          <a:srgbClr val="FFFFFF"/>
        </a:lt1>
        <a:dk2>
          <a:srgbClr val="5F5F5F"/>
        </a:dk2>
        <a:lt2>
          <a:srgbClr val="FFFFFF"/>
        </a:lt2>
        <a:accent1>
          <a:srgbClr val="47B6E7"/>
        </a:accent1>
        <a:accent2>
          <a:srgbClr val="628EE3"/>
        </a:accent2>
        <a:accent3>
          <a:srgbClr val="FFFFFF"/>
        </a:accent3>
        <a:accent4>
          <a:srgbClr val="505050"/>
        </a:accent4>
        <a:accent5>
          <a:srgbClr val="B1D7F1"/>
        </a:accent5>
        <a:accent6>
          <a:srgbClr val="5880CE"/>
        </a:accent6>
        <a:hlink>
          <a:srgbClr val="00B0F0"/>
        </a:hlink>
        <a:folHlink>
          <a:srgbClr val="AFB2B4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1_默认设计模板">
  <a:themeElements>
    <a:clrScheme name="1_默认设计模板 9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000099"/>
      </a:hlink>
      <a:folHlink>
        <a:srgbClr val="336699"/>
      </a:folHlink>
    </a:clrScheme>
    <a:fontScheme name="1_默认设计模板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gradFill flip="none" rotWithShape="1">
          <a:gsLst>
            <a:gs pos="0">
              <a:srgbClr val="00B0F0">
                <a:tint val="66000"/>
                <a:satMod val="160000"/>
              </a:srgbClr>
            </a:gs>
            <a:gs pos="50000">
              <a:srgbClr val="00B0F0">
                <a:tint val="44500"/>
                <a:satMod val="160000"/>
              </a:srgbClr>
            </a:gs>
            <a:gs pos="100000">
              <a:srgbClr val="00B0F0">
                <a:tint val="23500"/>
                <a:satMod val="160000"/>
              </a:srgbClr>
            </a:gs>
          </a:gsLst>
          <a:lin ang="13500000" scaled="1"/>
          <a:tileRect/>
        </a:gradFill>
      </a:spPr>
      <a:bodyPr wrap="square" rtlCol="0">
        <a:spAutoFit/>
      </a:bodyPr>
      <a:lstStyle>
        <a:defPPr>
          <a:defRPr dirty="0"/>
        </a:defPPr>
      </a:lstStyle>
    </a:txDef>
  </a:objectDefaults>
  <a:extraClrSchemeLst>
    <a:extraClrScheme>
      <a:clrScheme name="1_默认设计模板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8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000099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9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000099"/>
        </a:hlink>
        <a:folHlink>
          <a:srgbClr val="336699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14739</TotalTime>
  <Words>24537</Words>
  <Application>Microsoft Office PowerPoint</Application>
  <PresentationFormat>全屏显示(4:3)</PresentationFormat>
  <Paragraphs>2447</Paragraphs>
  <Slides>175</Slides>
  <Notes>6</Notes>
  <HiddenSlides>53</HiddenSlides>
  <MMClips>0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5</vt:i4>
      </vt:variant>
      <vt:variant>
        <vt:lpstr>幻灯片标题</vt:lpstr>
      </vt:variant>
      <vt:variant>
        <vt:i4>175</vt:i4>
      </vt:variant>
    </vt:vector>
  </HeadingPairs>
  <TitlesOfParts>
    <vt:vector size="198" baseType="lpstr">
      <vt:lpstr>Microsoft Yahei</vt:lpstr>
      <vt:lpstr>Monotype Sorts</vt:lpstr>
      <vt:lpstr>黑体</vt:lpstr>
      <vt:lpstr>华文细黑</vt:lpstr>
      <vt:lpstr>华文中宋</vt:lpstr>
      <vt:lpstr>楷体_GB2312</vt:lpstr>
      <vt:lpstr>宋体</vt:lpstr>
      <vt:lpstr>微软雅黑</vt:lpstr>
      <vt:lpstr>幼圆</vt:lpstr>
      <vt:lpstr>Arial</vt:lpstr>
      <vt:lpstr>Arial Black</vt:lpstr>
      <vt:lpstr>Calibri</vt:lpstr>
      <vt:lpstr>Cambria Math</vt:lpstr>
      <vt:lpstr>Symbol</vt:lpstr>
      <vt:lpstr>Times New Roman</vt:lpstr>
      <vt:lpstr>Verdana</vt:lpstr>
      <vt:lpstr>Wingdings</vt:lpstr>
      <vt:lpstr>Wingdings 2</vt:lpstr>
      <vt:lpstr>53cd865050490</vt:lpstr>
      <vt:lpstr>A000120150601A08PWBG</vt:lpstr>
      <vt:lpstr>A000120150204A05PWBG</vt:lpstr>
      <vt:lpstr>A000120150306A04PWBG</vt:lpstr>
      <vt:lpstr>1_默认设计模板</vt:lpstr>
      <vt:lpstr>计算导论与程序设计</vt:lpstr>
      <vt:lpstr>3  变量、代数与计算机解题</vt:lpstr>
      <vt:lpstr>3.1 C/C++程序的基本结构</vt:lpstr>
      <vt:lpstr>程序注释</vt:lpstr>
      <vt:lpstr>C++程序代码(.cpp)</vt:lpstr>
      <vt:lpstr>C程序代码（.c）</vt:lpstr>
      <vt:lpstr>C/C++程序的基本结构</vt:lpstr>
      <vt:lpstr>程序说明与预编译命令</vt:lpstr>
      <vt:lpstr>程序说明与预编译命令</vt:lpstr>
      <vt:lpstr>主函数main()</vt:lpstr>
      <vt:lpstr>声明部分</vt:lpstr>
      <vt:lpstr>执行部分</vt:lpstr>
      <vt:lpstr>3.2 变量与数据类型</vt:lpstr>
      <vt:lpstr>常量</vt:lpstr>
      <vt:lpstr>常量—执行期间其值不可修改</vt:lpstr>
      <vt:lpstr>3.2.1 变量的基本概念</vt:lpstr>
      <vt:lpstr>变量的使用</vt:lpstr>
      <vt:lpstr>变量--先声明，后使用</vt:lpstr>
      <vt:lpstr>3.2.2 变量的数据类型</vt:lpstr>
      <vt:lpstr>基本数据类型—整型</vt:lpstr>
      <vt:lpstr>基本数据类型—整型数据</vt:lpstr>
      <vt:lpstr>整型变量的定义与使用</vt:lpstr>
      <vt:lpstr>整型数据常量</vt:lpstr>
      <vt:lpstr>#include &lt;stdio.h&gt; int  main（）  {        int a,b,c,d;         /*指定ａ、ｂ、ｃ、ｄ为整型变量*/        unsigned ｕ；   /*指定ｕ为无符号整型变量*/        a=12; b= -24; u=10；        c=a+b;         d=a+u;          printf（"a+b=%d, a+u=%d\n", c,d);        return 0;  ｝</vt:lpstr>
      <vt:lpstr>PowerPoint 演示文稿</vt:lpstr>
      <vt:lpstr>#include &lt;stdio.h&gt; int  main（）  {        int a,b,c,d;         /*指定ａ、ｂ、ｃ、ｄ为整型变量*/        unsigned ｕ；   /*指定ｕ为无符号整型变量*/        a=12; b= -24; u=10；        c=a+b;         d=a+u;          printf（"a+b=%d, a+u=%d\n", c,d);        return 0;  ｝</vt:lpstr>
      <vt:lpstr>#include &lt;stdio.h&gt; #include &lt;math.h&gt; int  main（）  {        int a = -pow(2,31);   // -〖 2〗^31=0x80 00 00 00 = - 2147483648        //a = -2147483648  //将-2147483648 化成二进制的补码形式存储到变量a的4个字节中        //a= 0x80000000;  //直接将16进制数作为机器数存储到变量a的4个字节中                                       //利用16进制输出也是输出整型变量的机器数        int b=1;                 unsigned u=a+b; //两数补码相加，和按照无符号数解释：0x80 00 00 00+1= 0x80 00 00 01         printf（"u= %d, %u, 0x%X\n", u,u,u);           return 0;  ｝</vt:lpstr>
      <vt:lpstr>#include &lt;stdio.h&gt; int main() {      int a=-1;      printf("a=%X, a=%d, a=%u\n",a,a,a); //输出什么？       return 0;  } </vt:lpstr>
      <vt:lpstr>#include &lt;stdio.h&gt; #include &lt;math.h&gt; int  main（）  {        unsigned u= -1; //不建议这样使用，这里只为说明赋值过程        printf（"u= %X，u=%u\n", u,u);    //输出什么？       return 0;  ｝</vt:lpstr>
      <vt:lpstr>#include &lt;stdio.h&gt; #include &lt;math.h&gt; int  main（）  {        int a= -1;   //将-1转换成补码存储到变量a的4字节存储空间中        int b=a;             unsigned u=a;         printf（"a= %X  b=%X, u=%X\n", a,b,u);    //输出什么？       return 0;  ｝</vt:lpstr>
      <vt:lpstr>基本数据类型—整型数据所占用的字节数</vt:lpstr>
      <vt:lpstr>Dev-Cpp—选择编译环境</vt:lpstr>
      <vt:lpstr>基本数据类型—整型数据所占用的字节数</vt:lpstr>
      <vt:lpstr>课后练习：测试类型所分配的字节数</vt:lpstr>
      <vt:lpstr>自学：整型数据—进阶-表示范围</vt:lpstr>
      <vt:lpstr>#include &lt;stdio.h&gt; int  main()  {     short a,b;      a=32767;    //短整型有符号，2个字节，范围:〖-2〗^15~+(2^15-1)     b=a+1;     printf("%hd,%hd\n",a,b);   //h—half，用于输出short类型数据     //注：%hd,%hu,%ho,%hX与%d,%u,%o, %X有时差别很大（自己测试）     return 0； }</vt:lpstr>
      <vt:lpstr>整型数据的溢出</vt:lpstr>
      <vt:lpstr>几种常量类型的数据表示方法（0,0x,L,LL）</vt:lpstr>
      <vt:lpstr>整形数据的输出—后面还要介绍</vt:lpstr>
      <vt:lpstr>整形数据的输入--后面还要介绍</vt:lpstr>
      <vt:lpstr>基本数据类型--浮点型（实型）数据</vt:lpstr>
      <vt:lpstr>基本数据类型--浮点型（实型）数据</vt:lpstr>
      <vt:lpstr>基本数据类型--浮点数常量</vt:lpstr>
      <vt:lpstr>#include &lt;stdio.h&gt; int main() {     float a,b;  a = 1234567.89e5;  b = a + 20 ;  printf("a=%f\n",a);  printf("b=%f\n",b);  printf("b=%e\n",b);  printf("b=%E\n",b);  printf("b=%g\n",b);  printf("b=%G\n",b); } </vt:lpstr>
      <vt:lpstr>回顾：浮点数的机器数（机内表示形式）</vt:lpstr>
      <vt:lpstr>课后练习：测试浮点数的精度</vt:lpstr>
      <vt:lpstr>浮点型数据的输出</vt:lpstr>
      <vt:lpstr>PowerPoint 演示文稿</vt:lpstr>
      <vt:lpstr>PowerPoint 演示文稿</vt:lpstr>
      <vt:lpstr>进阶：浮点数的进一步讨论</vt:lpstr>
      <vt:lpstr>浮点数的机内存贮形式（IEEE 754标准）</vt:lpstr>
      <vt:lpstr>PowerPoint 演示文稿</vt:lpstr>
      <vt:lpstr>自学：基本数据类型—规格化形式的精度与表示范围</vt:lpstr>
      <vt:lpstr>自学：浮点数的机内存贮形式（IEEE 754标准）</vt:lpstr>
      <vt:lpstr>自学：浮点数的机内存贮形式（IEEE 754标准）</vt:lpstr>
      <vt:lpstr>自学：浮点数的机内存贮形式（IEEE 754标准）</vt:lpstr>
      <vt:lpstr>自学：浮点数的机内存贮形式        （IEEE 754标准，以单精度为例）</vt:lpstr>
      <vt:lpstr>自学：关于数的表示范围</vt:lpstr>
      <vt:lpstr>自学：单精度浮点数的精度（IEEE 754标准）</vt:lpstr>
      <vt:lpstr>自学：单精度浮点数的表示范围（IEEE 754标准）</vt:lpstr>
      <vt:lpstr>自学：双精度浮点数的精度（IEEE 754标准）</vt:lpstr>
      <vt:lpstr>自学：双精度浮点数的表示范围（IEEE 754标准）</vt:lpstr>
      <vt:lpstr>PowerPoint 演示文稿</vt:lpstr>
      <vt:lpstr>PowerPoint 演示文稿</vt:lpstr>
      <vt:lpstr>课后练习：测试浮点数类型所分配的字节数</vt:lpstr>
      <vt:lpstr>两点说明</vt:lpstr>
      <vt:lpstr>课后练习：比较+1与+1.0的机内表示</vt:lpstr>
      <vt:lpstr>课后练习：比较-1与-1.0的机内表示</vt:lpstr>
      <vt:lpstr>课后练习：查看浮点数的机内表示</vt:lpstr>
      <vt:lpstr>课后练习：查看浮点数的机内表示</vt:lpstr>
      <vt:lpstr>自学：输出浮点数的机器数：p计数法 （%a）</vt:lpstr>
      <vt:lpstr>自学：输出浮点数的机器数：p计数法 （%a）</vt:lpstr>
      <vt:lpstr>课后练习</vt:lpstr>
      <vt:lpstr>基本数据类型—字符型数据 </vt:lpstr>
      <vt:lpstr>ASCII码表</vt:lpstr>
      <vt:lpstr>字符型变量与字符型数据</vt:lpstr>
      <vt:lpstr>字符数据的两种解读形式</vt:lpstr>
      <vt:lpstr>课后练习：测试字符的值</vt:lpstr>
      <vt:lpstr>字符型数据的理解与使用</vt:lpstr>
      <vt:lpstr>PowerPoint 演示文稿</vt:lpstr>
      <vt:lpstr>课后练习：测试转义符</vt:lpstr>
      <vt:lpstr>#include &lt;stdio.h&gt; int main() {      char c1,c2;      c1=97;   //相当于 c1= ‘a’ ;      c2=98;   //相当于 c2= ‘b’;      printf("%c %c\n",c1,c2);      printf("%d %d\n",c1,c2);      return 0; ｝      </vt:lpstr>
      <vt:lpstr>#include &lt;stdio.h&gt; int  main() {      char c1,c2；      c1=’a’;     //ASCII ‘a’ =0x61=97, ‘A’=0x41=65,  ‘A’+32=’a’=  ‘A’+0x20      c2=’b’;      c1=c1-32;    // ‘a’-‘A’=32=0x20;      c2=c2-32;      printf("％c ％c″，c1,c2）；      return 0;     ｝</vt:lpstr>
      <vt:lpstr>非基本数据类型</vt:lpstr>
      <vt:lpstr>3.3 定义变量和赋初值</vt:lpstr>
      <vt:lpstr>变量的定义和内存地址的关系</vt:lpstr>
      <vt:lpstr>获取变量的内存单元地址</vt:lpstr>
      <vt:lpstr>3.4  变量赋值</vt:lpstr>
      <vt:lpstr>变量赋初始化（赋初值）</vt:lpstr>
      <vt:lpstr>变量初始化（赋初值） </vt:lpstr>
      <vt:lpstr>变量赋值的特点</vt:lpstr>
      <vt:lpstr>对变量的赋值过程是"覆盖"过程</vt:lpstr>
      <vt:lpstr>赋值运算与算术运算</vt:lpstr>
      <vt:lpstr>赋值运算与算术运算的优先级</vt:lpstr>
      <vt:lpstr>PowerPoint 演示文稿</vt:lpstr>
      <vt:lpstr>赋值运算与算术运算</vt:lpstr>
      <vt:lpstr>将二目算术运算符构成复合运算符</vt:lpstr>
      <vt:lpstr>两个单目运算符：++与--</vt:lpstr>
      <vt:lpstr>单目运算符：++和--</vt:lpstr>
      <vt:lpstr>PowerPoint 演示文稿</vt:lpstr>
      <vt:lpstr>相同字节长度变量之间的赋值及类型转换</vt:lpstr>
      <vt:lpstr>赋值运算与类型转换：有符号整数无符号整数</vt:lpstr>
      <vt:lpstr>赋值运算与类型转换：无符号整数有符号整数</vt:lpstr>
      <vt:lpstr>赋值运算与类型转换：整形数据↔浮点数</vt:lpstr>
      <vt:lpstr>不同字节长度变量之间的赋值</vt:lpstr>
      <vt:lpstr>不同字节长度无符号数变量之间的赋值</vt:lpstr>
      <vt:lpstr>不同字节长度有符号数之间的赋值</vt:lpstr>
      <vt:lpstr>关于有符号数的符号位扩展</vt:lpstr>
      <vt:lpstr>关于符号位扩展</vt:lpstr>
      <vt:lpstr>关于数据的截取（长字节短字节）</vt:lpstr>
      <vt:lpstr>关于有符号数的符号位扩展</vt:lpstr>
      <vt:lpstr>不同字节长度变量之间的赋值</vt:lpstr>
      <vt:lpstr>不同字节长度变量之间的赋值</vt:lpstr>
      <vt:lpstr>PowerPoint 演示文稿</vt:lpstr>
      <vt:lpstr>不同字节长度变量之间的赋值</vt:lpstr>
      <vt:lpstr>不同字节长度变量之间的赋值</vt:lpstr>
      <vt:lpstr>不同字节长度变量之间的赋值</vt:lpstr>
      <vt:lpstr>不同字节长度变量之间的赋值</vt:lpstr>
      <vt:lpstr>不同字节长度变量之间的赋值</vt:lpstr>
      <vt:lpstr>各类数值型数据间的混合运算</vt:lpstr>
      <vt:lpstr>自学：混合运算（受编译器影响）</vt:lpstr>
      <vt:lpstr>自学：有符号数与无符号数之间的混合运算</vt:lpstr>
      <vt:lpstr>类型强制转换</vt:lpstr>
      <vt:lpstr>类型强制转换</vt:lpstr>
      <vt:lpstr>小结：不同类型之间的赋值与类型转换</vt:lpstr>
      <vt:lpstr>PowerPoint 演示文稿</vt:lpstr>
      <vt:lpstr>PowerPoint 演示文稿</vt:lpstr>
      <vt:lpstr>PowerPoint 演示文稿</vt:lpstr>
      <vt:lpstr>3.5 指针和指针变量</vt:lpstr>
      <vt:lpstr>定义一个指针变量</vt:lpstr>
      <vt:lpstr>指针变量的定义</vt:lpstr>
      <vt:lpstr>地址运算符 &amp;</vt:lpstr>
      <vt:lpstr>指针变量中的内容是变量的内存单元地址</vt:lpstr>
      <vt:lpstr>指针变量中的内容是变量的内存单元地址</vt:lpstr>
      <vt:lpstr>指针变量例</vt:lpstr>
      <vt:lpstr>指针运算符  *</vt:lpstr>
      <vt:lpstr>指针运算符  *</vt:lpstr>
      <vt:lpstr>对于指针变量p，*p与p所指变量等价</vt:lpstr>
      <vt:lpstr>对于指针变量p，*p与p所指变量等价</vt:lpstr>
      <vt:lpstr>指针变量p=p+n的含义</vt:lpstr>
      <vt:lpstr>指针变量p=p+n的含义</vt:lpstr>
      <vt:lpstr>指针变量p=p+n的含义</vt:lpstr>
      <vt:lpstr>指针变量p=p+n的含义</vt:lpstr>
      <vt:lpstr>指针变量p=p+n的含义</vt:lpstr>
      <vt:lpstr>指针变量p=p+1（p++）的含义</vt:lpstr>
      <vt:lpstr>指针变量p++的含义</vt:lpstr>
      <vt:lpstr>指针变量p=p+1（p++）的含义</vt:lpstr>
      <vt:lpstr>指针变量的赋值—指针要指向确切的变量地址</vt:lpstr>
      <vt:lpstr>防止指针成为"野指针"或"游离指针"</vt:lpstr>
      <vt:lpstr>指针变量的赋值—指针要指向同类型的变量地址</vt:lpstr>
      <vt:lpstr>指针变量的赋值—指针要指向同类型的变量地址</vt:lpstr>
      <vt:lpstr>指针变量的赋值—指针要指向同类型的变量地址</vt:lpstr>
      <vt:lpstr>自学：定义指针变量时基类型的作用</vt:lpstr>
      <vt:lpstr>自学：定义指针基类型的作用—系统对*p的解释</vt:lpstr>
      <vt:lpstr>自学：定义指针基类型的作用—系统对p++的解释</vt:lpstr>
      <vt:lpstr>指针的应用</vt:lpstr>
      <vt:lpstr>自学：运算符"＆"与"*"的组合： ＆* 与 *&amp;</vt:lpstr>
      <vt:lpstr>课后练习：测试指针变量及其占用的字节数</vt:lpstr>
      <vt:lpstr>指针变量之间的类型强制转换</vt:lpstr>
      <vt:lpstr>指针的强制类型转换</vt:lpstr>
      <vt:lpstr>指针变量的强制类型转换：比较+1与+1.0的机器数</vt:lpstr>
      <vt:lpstr>自学：大端、小端存储模式测试</vt:lpstr>
      <vt:lpstr>自学： 测试大端、小端存储模式测试—另一种方式</vt:lpstr>
      <vt:lpstr>void指针类型</vt:lpstr>
      <vt:lpstr>用typedef自定义数据类型</vt:lpstr>
      <vt:lpstr>用typedef自定义数据类型</vt:lpstr>
      <vt:lpstr>用typedef定义无符号长长整型</vt:lpstr>
      <vt:lpstr>用typedef自定义数据类型</vt:lpstr>
      <vt:lpstr>课后练习：用typedef定义类型的方法</vt:lpstr>
      <vt:lpstr>课后练习：用typedef定义长长整型类型LLint</vt:lpstr>
      <vt:lpstr>课后练习：用typedef定义无符号字符型类型uchar</vt:lpstr>
      <vt:lpstr>课后练习：数据类型  size_t  &amp; ssize_t</vt:lpstr>
      <vt:lpstr>主要内容</vt:lpstr>
      <vt:lpstr>主要内容</vt:lpstr>
      <vt:lpstr>Any  Question 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Administrator</dc:creator>
  <cp:lastModifiedBy>han</cp:lastModifiedBy>
  <cp:revision>3495</cp:revision>
  <dcterms:created xsi:type="dcterms:W3CDTF">2013-01-25T01:44:00Z</dcterms:created>
  <dcterms:modified xsi:type="dcterms:W3CDTF">2023-02-18T12:18:54Z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2052-10.1.0.6065</vt:lpwstr>
  </property>
</Properties>
</file>